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62" r:id="rId4"/>
    <p:sldId id="257" r:id="rId5"/>
    <p:sldId id="259" r:id="rId6"/>
    <p:sldId id="266" r:id="rId7"/>
    <p:sldId id="260" r:id="rId8"/>
    <p:sldId id="264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4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1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9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97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99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93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2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66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2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4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56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3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5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6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1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92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11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0072" y="1681922"/>
            <a:ext cx="8791575" cy="2387600"/>
          </a:xfrm>
        </p:spPr>
        <p:txBody>
          <a:bodyPr>
            <a:normAutofit fontScale="90000"/>
          </a:bodyPr>
          <a:lstStyle/>
          <a:p>
            <a:pPr indent="449580" algn="ctr">
              <a:spcAft>
                <a:spcPts val="0"/>
              </a:spcAft>
            </a:pPr>
            <a:r>
              <a:rPr lang="ru-RU" sz="3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проведения промежуточной и итоговой аттестации лиц с особенностями психофизического развития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1" y="5042262"/>
            <a:ext cx="10149251" cy="1449977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Усова Татьяна Михайловна, директор ГУО «Гомельский областной центр коррекционно-развивающего обучения и реабилитации»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03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90072" y="1681922"/>
            <a:ext cx="8791575" cy="2387600"/>
          </a:xfrm>
        </p:spPr>
        <p:txBody>
          <a:bodyPr>
            <a:normAutofit fontScale="90000"/>
          </a:bodyPr>
          <a:lstStyle/>
          <a:p>
            <a:pPr indent="449580" algn="ctr">
              <a:spcAft>
                <a:spcPts val="0"/>
              </a:spcAft>
            </a:pPr>
            <a:r>
              <a:rPr lang="ru-RU" sz="3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проведения промежуточной и итоговой аттестации лиц с особенностями психофизического развития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1" y="5042262"/>
            <a:ext cx="10149251" cy="1449977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Усова Татьяна Михайловна, директор ГУО «Гомельский областной центр коррекционно-развивающего обучения и реабилитации»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95944"/>
            <a:ext cx="10364451" cy="84908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документы, регламентирующие процесс аттестации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045030"/>
            <a:ext cx="11495314" cy="5577839"/>
          </a:xfrm>
        </p:spPr>
        <p:txBody>
          <a:bodyPr>
            <a:normAutofit/>
          </a:bodyPr>
          <a:lstStyle/>
          <a:p>
            <a:pPr algn="just"/>
            <a:endParaRPr lang="ru-RU" sz="1400" dirty="0" smtClean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еспублики Беларусь об образовании, гл. 58, 158, 165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аттестации учащихся при освоении содержания образовательной программы общего среднего образования (постановление Министерства образования Республики Беларусь от 20.06.2011 №38,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редакции постановления Министерства образования РБ от 28.01.2019 №13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>
              <a:buClr>
                <a:prstClr val="black"/>
              </a:buClr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недостаточностью (постановление Министерства образования Республики Беларусь от 19.07.2011 №93);</a:t>
            </a:r>
          </a:p>
          <a:p>
            <a:pPr algn="just"/>
            <a:r>
              <a:rPr lang="ru-RU" sz="20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оценки результатов учебной деятельности учащихся общеобразовательных учреждений по учебным предметам (приказ Министерства образования Республики Беларусь от 29.05.2009 №674 (в редакции приказов Министерства образования от 18.06.2010 №420, от 29.09.2010 №635))</a:t>
            </a:r>
            <a:endParaRPr lang="ru-RU" sz="2000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5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195944"/>
            <a:ext cx="9905998" cy="6531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лиц с особенностями психофизического развития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263" y="849086"/>
            <a:ext cx="11103427" cy="5656217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Аттестация лиц с особенностями психофизического развития при освоении содержания образовательной программы специального образования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на уровне общего среднего образования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для обучающихся с нарушением слуха, нарушениями речи, зрения, функций опорно-двигательного аппарата, психического развития (трудностями в обучении)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осуществляется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соответствии с Правилами проведения аттестации учащихся при освоении содержания образовательных программ общего среднего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образования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Порядок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проведения аттестации учащихся при освоении содержания образовательной программы специального образования на уровне общего среднего образования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лиц с интеллектуальной недостаточностью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определяется Правилами проведения аттестации учащихся при освоении содержания образовательной программы специального образования на уровне общего среднего образования для лиц с интеллектуальной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недостаточностью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70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571" y="287384"/>
            <a:ext cx="11730446" cy="83602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Цель </a:t>
            </a:r>
            <a:br>
              <a:rPr lang="ru-RU" sz="2400" dirty="0" smtClean="0">
                <a:solidFill>
                  <a:srgbClr val="7030A0"/>
                </a:solidFill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текущей, промежуточной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итоговой аттестации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0891" y="1750423"/>
            <a:ext cx="11155679" cy="4040778"/>
          </a:xfrm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соответствия результатов учебной деятельности учащихся требованиям образовательных стандартов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специального образования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учебно-программной документации образовательных программ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специального образования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соответствии с нормами оценки результатов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по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учебному предмету, определенными </a:t>
            </a: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стандартами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специального образования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6041571" y="1423853"/>
            <a:ext cx="300446" cy="326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028507" y="3452951"/>
            <a:ext cx="300446" cy="326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83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703" y="91441"/>
            <a:ext cx="11456126" cy="5290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аттестации обучающихся с </a:t>
            </a:r>
            <a:r>
              <a:rPr lang="ru-RU" sz="2000" b="1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опфр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509" y="489857"/>
            <a:ext cx="11704319" cy="6263640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Аттестация учащихся при освоении содержания образовательных программ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специального образования (</a:t>
            </a:r>
            <a:r>
              <a:rPr lang="ru-RU" sz="1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специального образования 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лиц с интеллектуальной недостаточностью), за исключением текущей и промежуточной аттестации учащихся I - II (III) классов, осуществляется </a:t>
            </a:r>
            <a:r>
              <a:rPr lang="ru-RU" sz="1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отметок в баллах </a:t>
            </a:r>
            <a:r>
              <a:rPr lang="ru-RU" sz="1600" b="1" i="1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десятибалльной шкале</a:t>
            </a:r>
            <a:r>
              <a:rPr lang="ru-RU" sz="16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том числе отметкой 0 (ноль) баллов, либо отметками "зачтено", "не зачтено", "не аттестован(а)", или делаются записи "освобожден(а)", "не изучал(а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)".</a:t>
            </a:r>
          </a:p>
          <a:p>
            <a:pPr indent="0" algn="just">
              <a:lnSpc>
                <a:spcPct val="115000"/>
              </a:lnSpc>
              <a:spcBef>
                <a:spcPts val="0"/>
              </a:spcBef>
              <a:buNone/>
            </a:pPr>
            <a:endParaRPr lang="ru-RU" sz="1400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Положительными </a:t>
            </a:r>
            <a:r>
              <a:rPr lang="ru-RU" sz="1400" dirty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 отметки от 1 (одного) до 10 (десяти) баллов: 1, 2, 3, 4, 5, 6, 7, 8, 9, 10, "зачтено" и записи "освобожден(а)", "не изучал(а</a:t>
            </a:r>
            <a:r>
              <a:rPr lang="ru-RU" sz="1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)".</a:t>
            </a:r>
            <a:endParaRPr lang="ru-RU" sz="1400" dirty="0">
              <a:solidFill>
                <a:schemeClr val="bg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В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отсутствия у учащегося результатов учебной деятельности в образовательном процессе ему выставляется отметка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«0» баллов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невозможности оценить результаты учебной деятельности по причине пропусков учебных занятий по уважительным причинам в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четверти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 не аттестуется по всем или отдельным учебным предметам. При этом учащемуся за четверть вносится запись "не аттестован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за учебный год проводится при наличии положительных отметок не менее чем в одной четверти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невозможности оценить результаты учебной деятельности по причине систематических пропусков учебных занятий без уважительных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учащийся не аттестуется по всем или отдельным учебным предметам. При этом учащемуся за четверть вносится запись "не аттестован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400" b="1" i="1" dirty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Аттестация учащихся может осуществляться в устной, письменной и практической формах. Допускается сочетание указанных форм.</a:t>
            </a:r>
            <a:endParaRPr lang="ru-RU" sz="1400" b="1" i="1" dirty="0">
              <a:solidFill>
                <a:schemeClr val="bg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Текущую</a:t>
            </a:r>
            <a:r>
              <a:rPr lang="ru-RU" sz="14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промежуточную и итоговую аттестации по завершении учебного года осуществляют педагогические работники, которые преподают </a:t>
            </a:r>
            <a:r>
              <a:rPr lang="ru-RU" sz="14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</a:t>
            </a:r>
            <a:r>
              <a:rPr lang="ru-RU" sz="14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предметы</a:t>
            </a:r>
            <a:r>
              <a:rPr lang="ru-RU" sz="14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Итоговую </a:t>
            </a:r>
            <a:r>
              <a:rPr lang="ru-RU" sz="14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 учащихся, которая проводится в форме выпускного экзамена </a:t>
            </a:r>
            <a:r>
              <a:rPr lang="ru-RU" sz="1400" b="1" i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 экзаменационная </a:t>
            </a:r>
            <a:r>
              <a:rPr lang="ru-RU" sz="1400" b="1" i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комиссия.</a:t>
            </a:r>
            <a:endPara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902779" y="432707"/>
            <a:ext cx="293914" cy="187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84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14301"/>
            <a:ext cx="11381015" cy="223701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выпускных экзаменов в специальных общеобразовательных школах (школах-интернатах), специальных классах, классах интегрированного обучения и воспитания учреждений общего среднего образования для учащихся с нарушениями функций опорно-двигательного аппарата, нарушениями зрения, нарушениями психического развития (трудностями в обучении), с нарушением слуха, с тяжелыми нарушениями речи 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080" y="2457451"/>
            <a:ext cx="11748406" cy="4082142"/>
          </a:xfrm>
        </p:spPr>
        <p:txBody>
          <a:bodyPr/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Перечень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учебных предметов, по которым проводятся выпускные экзамены, формы проведения выпускных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экзаменов</a:t>
            </a: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определяется Министерством </a:t>
            </a: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образования ежегодно до начала учебного </a:t>
            </a:r>
            <a:r>
              <a:rPr lang="ru-RU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года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Ежегодная информация Министерства образования (за подписью заместителя Министра образования) «О завершении 20__/20__ учебного года и проведении выпускных экзаменов в учреждениях общего среднего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829298" y="3763736"/>
            <a:ext cx="179615" cy="383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886450" y="2228850"/>
            <a:ext cx="138793" cy="2367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4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122" y="0"/>
            <a:ext cx="11941084" cy="901337"/>
          </a:xfrm>
        </p:spPr>
        <p:txBody>
          <a:bodyPr>
            <a:normAutofit/>
          </a:bodyPr>
          <a:lstStyle/>
          <a:p>
            <a:pPr algn="ctr"/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ВЫПУСКНОГО </a:t>
            </a:r>
            <a:r>
              <a:rPr lang="ru-RU" sz="1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 по трудовому обучению для выпускников </a:t>
            </a:r>
            <a:r>
              <a:rPr lang="en-US" sz="1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3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отделения вспомогательной школы</a:t>
            </a:r>
            <a: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00" cap="none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0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аттестации учащихся при освоении содержания образовательной программы специального образования на уровне </a:t>
            </a:r>
            <a:r>
              <a:rPr lang="ru-RU" sz="1000" cap="none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 для </a:t>
            </a:r>
            <a:r>
              <a:rPr lang="ru-RU" sz="1000" cap="none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с интеллектуальной </a:t>
            </a:r>
            <a:r>
              <a:rPr lang="ru-RU" sz="1000" cap="none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недостаточностью, гл.6)</a:t>
            </a:r>
            <a:endParaRPr lang="ru-RU" sz="13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1" y="731520"/>
            <a:ext cx="12004764" cy="5969726"/>
          </a:xfrm>
        </p:spPr>
        <p:txBody>
          <a:bodyPr>
            <a:noAutofit/>
          </a:bodyPr>
          <a:lstStyle/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экзамен по учебному предмету "Трудовое обучение" состоит из теоретической и практической частей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окончании практической части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часть. Между практической и теоретической частями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продолжительностью 20 минут. На подготовку к устному ответу отводится не более 30 минут. </a:t>
            </a: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Выпускной экзамен принимается экзаменационной комиссией в составе председателя комиссии (руководителя учреждения образования, или его заместителя по основной деятельности, или педагогического работника высшей квалификационной категории) и двух членов комиссии, в том числе педагогического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преподающего в данном классе учебный предмет "Трудовое обучение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Экзаменационная комиссия создается на каждую группу класса отдельно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Председателем комиссии не может быть педагогический работник, преподававший в данном классе учебный предмет "Трудовое обучение".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 самостоятельно готовят экзаменационные материалы - билеты, содержащие теоретические вопросы и практические задания. Билеты разрабатываются на основании требований образовательного стандарта специального образования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Экзаменационные материалы утверждаются руководителем учреждения образования не менее чем за три месяца до проведения выпускного экзамена и хранятся у руководителя учреждения образования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выставлении экзаменационной отметки по учебному предмету "Трудовое обучение" решающее значение имеет отметка за выполнение практического задания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ts val="1920"/>
              </a:lnSpc>
              <a:spcBef>
                <a:spcPts val="0"/>
              </a:spcBef>
              <a:buNone/>
            </a:pP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20"/>
              </a:lnSpc>
              <a:spcBef>
                <a:spcPts val="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Экзаменационная </a:t>
            </a: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кроме экзаменационной отметки выставляет итоговую отметку с учетом годовой и экзаменационной отметок.</a:t>
            </a:r>
          </a:p>
          <a:p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7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383" y="0"/>
            <a:ext cx="11652068" cy="875211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об образовании и обучении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394" y="875211"/>
            <a:ext cx="10894423" cy="57607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sz="16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образования Республики Беларусь от 27.07.2011 №14 «Инструкция о порядке заполнения документов об образовании, приложений к ним, документов об  обучении, учета и выдачи документов об образовании, приложений к ним, золотой, серебряной медалей, документов об обучении»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5394" y="875211"/>
            <a:ext cx="3958046" cy="927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lnSpc>
                <a:spcPct val="120000"/>
              </a:lnSpc>
              <a:spcBef>
                <a:spcPts val="1000"/>
              </a:spcBef>
              <a:buSzPct val="125000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об общем базовом образовании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05394" y="2063932"/>
            <a:ext cx="3958046" cy="9274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lnSpc>
                <a:spcPct val="120000"/>
              </a:lnSpc>
              <a:spcBef>
                <a:spcPts val="1000"/>
              </a:spcBef>
              <a:buSzPct val="125000"/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об общем среднем образовании</a:t>
            </a: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4885509" y="1110343"/>
            <a:ext cx="561702" cy="1658983"/>
          </a:xfrm>
          <a:prstGeom prst="rightBrace">
            <a:avLst/>
          </a:prstGeom>
          <a:noFill/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19783" y="983705"/>
            <a:ext cx="6249851" cy="19122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Регистрируется в книге учета и выдачи документов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выпускников с ОПФР, обучавшихся по учебным планам специальных общеобразовательных школ-интернатов (школ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05394" y="3866605"/>
            <a:ext cx="3958046" cy="1045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специальном образовании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800600" y="4236719"/>
            <a:ext cx="561702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17606" y="3445690"/>
            <a:ext cx="6167120" cy="1886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Регистрируется в книге учета и выдачи документов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обучении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выпускников, обучавшихся по учебному плану 1(2) отделения вспомогательной школы-интерната (школы), ЦКРОиР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5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61257"/>
            <a:ext cx="9905998" cy="1835831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образования </a:t>
            </a:r>
            <a:r>
              <a:rPr lang="ru-RU" sz="18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</a:t>
            </a:r>
            <a:r>
              <a:rPr lang="ru-RU" sz="1800" dirty="0">
                <a:solidFill>
                  <a:srgbClr val="F869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F8692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№33 от 13.06.2011</a:t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устанаўленнi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формы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даведкi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засваеннi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зместу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адукацыйнай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праграмы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спецыяльнай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ўзроўнi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агульнай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сярэдняй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адукацыi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3554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ДАВЕДКА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засваенн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зместу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адукацыйнай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праграмы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спецыяльнай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ўзроўн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агульнай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сярэдняй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Выдадзена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прозв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шча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ўласнае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бацьку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тым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што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ён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засво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ў(ла)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змест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адукацыйнай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праграмы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спецыяльнай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перыяд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навучання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____________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ступен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агульнай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сярэдняй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ўстанове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___________________________________________________________________________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</a:t>
            </a:r>
            <a:r>
              <a:rPr lang="en-US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поўнае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цыйнае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найменне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ўстановы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en-US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44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месца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знаходжання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ўстановы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Загадам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 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дата,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нумар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загада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яму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ёй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выдадзена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(ы) _____________________________________________________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найменне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дакумента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выдачы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нумар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раўн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установы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адукацы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_________ ______________________________ 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с) (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прозв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шча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уласнае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М.П. </a:t>
            </a:r>
            <a:r>
              <a:rPr lang="en-US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мя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 </a:t>
            </a:r>
            <a:r>
              <a:rPr lang="ru-RU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бацьку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37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261</TotalTime>
  <Words>1009</Words>
  <Application>Microsoft Office PowerPoint</Application>
  <PresentationFormat>Произвольный</PresentationFormat>
  <Paragraphs>93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Контур</vt:lpstr>
      <vt:lpstr>Особенности проведения промежуточной и итоговой аттестации лиц с особенностями психофизического развития </vt:lpstr>
      <vt:lpstr>Нормативные документы, регламентирующие процесс аттестации</vt:lpstr>
      <vt:lpstr>Аттестация лиц с особенностями психофизического развития</vt:lpstr>
      <vt:lpstr>Цель  текущей, промежуточной и итоговой аттестации учащихся</vt:lpstr>
      <vt:lpstr>Порядок аттестации обучающихся с опфр  </vt:lpstr>
      <vt:lpstr>Проведение выпускных экзаменов в специальных общеобразовательных школах (школах-интернатах), специальных классах, классах интегрированного обучения и воспитания учреждений общего среднего образования для учащихся с нарушениями функций опорно-двигательного аппарата, нарушениями зрения, нарушениями психического развития (трудностями в обучении), с нарушением слуха, с тяжелыми нарушениями речи </vt:lpstr>
      <vt:lpstr>ОРГАНИЗАЦИЯ ВЫПУСКНОГО ЭКЗАМЕНА по трудовому обучению для выпускников I отделения вспомогательной школы (Правила проведения аттестации учащихся при освоении содержания образовательной программы специального образования на уровне ОСО для лиц с интеллектуальной недостаточностью, гл.6)</vt:lpstr>
      <vt:lpstr>Документы об образовании и обучении</vt:lpstr>
      <vt:lpstr>Постановление Министерства образования Республики Беларусь №33 от 13.06.2011 Аб устанаўленнi формы даведкi аб засваеннi зместу адукацыйнай праграмы спецыяльнай адукацыi на ўзроўнi агульнай сярэдняй адукацыi </vt:lpstr>
      <vt:lpstr>Особенности проведения промежуточной и итоговой аттестации лиц с особенностями психофизического развития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проведения промежуточной и итоговой аттестации лиц с особенностями психофизического развития</dc:title>
  <dc:creator>GCKROiR</dc:creator>
  <cp:lastModifiedBy>Татьяна</cp:lastModifiedBy>
  <cp:revision>58</cp:revision>
  <dcterms:created xsi:type="dcterms:W3CDTF">2020-11-25T17:19:45Z</dcterms:created>
  <dcterms:modified xsi:type="dcterms:W3CDTF">2020-11-26T08:49:55Z</dcterms:modified>
</cp:coreProperties>
</file>