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8" r:id="rId3"/>
    <p:sldId id="262" r:id="rId4"/>
    <p:sldId id="257" r:id="rId5"/>
    <p:sldId id="259" r:id="rId6"/>
    <p:sldId id="266" r:id="rId7"/>
    <p:sldId id="260" r:id="rId8"/>
    <p:sldId id="264" r:id="rId9"/>
    <p:sldId id="263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6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644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617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50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992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197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999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2933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323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666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620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043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569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138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355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364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410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925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8119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50000"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90072" y="1681922"/>
            <a:ext cx="8791575" cy="2387600"/>
          </a:xfrm>
        </p:spPr>
        <p:txBody>
          <a:bodyPr>
            <a:normAutofit fontScale="90000"/>
          </a:bodyPr>
          <a:lstStyle/>
          <a:p>
            <a:pPr indent="449580" algn="ctr">
              <a:spcAft>
                <a:spcPts val="0"/>
              </a:spcAft>
            </a:pPr>
            <a:r>
              <a:rPr lang="ru-RU" sz="3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 проведения промежуточной и итоговой аттестации лиц с особенностями психофизического развития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1011" y="5042262"/>
            <a:ext cx="10149251" cy="1449977"/>
          </a:xfrm>
        </p:spPr>
        <p:txBody>
          <a:bodyPr>
            <a:normAutofit/>
          </a:bodyPr>
          <a:lstStyle/>
          <a:p>
            <a:pPr algn="r"/>
            <a:r>
              <a:rPr lang="ru-RU" sz="2000" i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Усова Татьяна Михайловна, директор ГУО «Гомельский областной центр коррекционно-развивающего обучения и реабилитации»</a:t>
            </a:r>
            <a:endParaRPr lang="ru-RU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03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90072" y="1681922"/>
            <a:ext cx="8791575" cy="2387600"/>
          </a:xfrm>
        </p:spPr>
        <p:txBody>
          <a:bodyPr>
            <a:normAutofit fontScale="90000"/>
          </a:bodyPr>
          <a:lstStyle/>
          <a:p>
            <a:pPr indent="449580" algn="ctr">
              <a:spcAft>
                <a:spcPts val="0"/>
              </a:spcAft>
            </a:pPr>
            <a:r>
              <a:rPr lang="ru-RU" sz="3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 проведения промежуточной и итоговой аттестации лиц с особенностями психофизического развития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1011" y="5042262"/>
            <a:ext cx="10149251" cy="1449977"/>
          </a:xfrm>
        </p:spPr>
        <p:txBody>
          <a:bodyPr>
            <a:normAutofit/>
          </a:bodyPr>
          <a:lstStyle/>
          <a:p>
            <a:pPr algn="r"/>
            <a:r>
              <a:rPr lang="ru-RU" sz="2000" i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Усова Татьяна Михайловна, директор ГУО «Гомельский областной центр коррекционно-развивающего обучения и реабилитации»</a:t>
            </a:r>
            <a:endParaRPr lang="ru-RU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41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195944"/>
            <a:ext cx="10364451" cy="84908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документы, регламентирующие процесс аттестации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1886" y="1045030"/>
            <a:ext cx="11495314" cy="5577839"/>
          </a:xfrm>
        </p:spPr>
        <p:txBody>
          <a:bodyPr>
            <a:normAutofit/>
          </a:bodyPr>
          <a:lstStyle/>
          <a:p>
            <a:pPr algn="just"/>
            <a:endParaRPr lang="ru-RU" sz="1400" dirty="0" smtClean="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еспублики Беларусь об образовании, гл. 58, 158, 165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проведения аттестации учащихся при освоении содержания образовательной программы общего среднего образования (постановление Министерства образования Республики Беларусь от 20.06.2011 №38,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редакции постановления Министерства образования РБ от 28.01.2019 №13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0" algn="just">
              <a:buClr>
                <a:prstClr val="black"/>
              </a:buClr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проведения аттестации учащихся при освоении содержания образовательной программы специального образования на уровне общего среднего образования для лиц с интеллектуальной недостаточностью (постановление Министерства образования Республики Беларусь от 19.07.2011 №93);</a:t>
            </a:r>
          </a:p>
          <a:p>
            <a:pPr algn="just"/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Нормы оценки результатов учебной деятельности учащихся общеобразовательных учреждений по учебным предметам (приказ Министерства образования Республики Беларусь от 29.05.2009 №674 (в редакции приказов Министерства образования от 18.06.2010 №420, от 29.09.2010 №635))</a:t>
            </a:r>
            <a:endParaRPr lang="ru-RU" sz="2000" dirty="0">
              <a:solidFill>
                <a:srgbClr val="1111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50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195944"/>
            <a:ext cx="9905998" cy="6531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лиц с особенностями психофизического развития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0263" y="849086"/>
            <a:ext cx="11103427" cy="5656217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Аттестация лиц с особенностями психофизического развития при освоении содержания образовательной программы специального образования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на уровне общего среднего образования </a:t>
            </a:r>
            <a:r>
              <a:rPr lang="ru-RU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для обучающихся с нарушением слуха, нарушениями речи, зрения, функций опорно-двигательного аппарата, психического развития (трудностями в обучении)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осуществляется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в соответствии с Правилами проведения аттестации учащихся при освоении содержания образовательных программ общего среднего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образования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Порядок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проведения аттестации учащихся при освоении содержания образовательной программы специального образования на уровне общего среднего образования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для лиц с интеллектуальной недостаточностью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определяется Правилами проведения аттестации учащихся при освоении содержания образовательной программы специального образования на уровне общего среднего образования для лиц с интеллектуальной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недостаточностью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6700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6571" y="287384"/>
            <a:ext cx="11730446" cy="83602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Цель 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текущей, промежуточной 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итоговой аттестации 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учащихся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0891" y="1750423"/>
            <a:ext cx="11155679" cy="4040778"/>
          </a:xfrm>
        </p:spPr>
        <p:txBody>
          <a:bodyPr>
            <a:normAutofit/>
          </a:bodyPr>
          <a:lstStyle/>
          <a:p>
            <a:pPr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соответствия результатов учебной деятельности учащихся требованиям образовательных стандартов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специального образования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учебно-программной документации образовательных программ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специального образования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в соответствии с нормами оценки результатов 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учебной деятельности по </a:t>
            </a:r>
            <a:r>
              <a:rPr lang="ru-RU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каждому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учебному предмету, определенными 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образовательными </a:t>
            </a:r>
            <a:r>
              <a:rPr lang="ru-RU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стандартами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специального образования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6041571" y="1423853"/>
            <a:ext cx="300446" cy="326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6028507" y="3452951"/>
            <a:ext cx="300446" cy="326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83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1703" y="91441"/>
            <a:ext cx="11456126" cy="5290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аттестации обучающихся с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опфр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509" y="489857"/>
            <a:ext cx="11704319" cy="6263640"/>
          </a:xfrm>
        </p:spPr>
        <p:txBody>
          <a:bodyPr>
            <a:normAutofit/>
          </a:bodyPr>
          <a:lstStyle/>
          <a:p>
            <a:pPr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1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Аттестация учащихся при освоении содержания образовательных программ </a:t>
            </a:r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специального образования (</a:t>
            </a:r>
            <a:r>
              <a:rPr lang="ru-RU" sz="1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специального образования </a:t>
            </a:r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лиц с интеллектуальной недостаточностью), за исключением текущей и промежуточной аттестации учащихся I - II (III) классов, осуществляется </a:t>
            </a:r>
            <a:r>
              <a:rPr lang="ru-RU" sz="1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основе отметок в баллах </a:t>
            </a:r>
            <a:r>
              <a:rPr lang="ru-RU" sz="1600" b="1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десятибалльной шкале</a:t>
            </a:r>
            <a:r>
              <a:rPr lang="ru-RU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том числе отметкой 0 (ноль) баллов, либо отметками "зачтено", "не зачтено", "не аттестован(а)", или делаются записи "освобожден(а)", "не изучал(а</a:t>
            </a:r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)".</a:t>
            </a:r>
          </a:p>
          <a:p>
            <a:pPr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14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Положительными </a:t>
            </a:r>
            <a:r>
              <a:rPr lang="ru-RU" sz="1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являются отметки от 1 (одного) до 10 (десяти) баллов: 1, 2, 3, 4, 5, 6, 7, 8, 9, 10, "зачтено" и записи "освобожден(а)", "не изучал(а</a:t>
            </a:r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)".</a:t>
            </a:r>
            <a:endParaRPr lang="ru-RU" sz="1400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В </a:t>
            </a:r>
            <a:r>
              <a:rPr lang="ru-RU" sz="14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отсутствия у учащегося результатов учебной деятельности в образовательном процессе ему выставляется отметка </a:t>
            </a:r>
            <a:r>
              <a:rPr lang="ru-RU" sz="14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«0» баллов</a:t>
            </a:r>
            <a:r>
              <a:rPr lang="ru-RU" sz="14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При </a:t>
            </a:r>
            <a:r>
              <a:rPr lang="ru-RU" sz="14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невозможности оценить результаты учебной деятельности по причине пропусков учебных занятий по уважительным причинам в </a:t>
            </a:r>
            <a:r>
              <a:rPr lang="ru-RU" sz="14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четверти </a:t>
            </a:r>
            <a:r>
              <a:rPr lang="ru-RU" sz="14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учащийся не аттестуется по всем или отдельным учебным предметам. При этом учащемуся за четверть вносится запись "не аттестован</a:t>
            </a:r>
            <a:r>
              <a:rPr lang="ru-RU" sz="14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за учебный год проводится при наличии положительных отметок не менее чем в одной четверти</a:t>
            </a:r>
            <a:r>
              <a:rPr lang="ru-RU" sz="14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При </a:t>
            </a:r>
            <a:r>
              <a:rPr lang="ru-RU" sz="14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невозможности оценить результаты учебной деятельности по причине систематических пропусков учебных занятий без уважительных </a:t>
            </a:r>
            <a:r>
              <a:rPr lang="ru-RU" sz="14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учащийся не аттестуется по всем или отдельным учебным предметам. При этом учащемуся за четверть вносится запись "не аттестован</a:t>
            </a:r>
            <a:r>
              <a:rPr lang="ru-RU" sz="14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400" b="1" i="1" dirty="0">
              <a:solidFill>
                <a:srgbClr val="1111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Аттестация учащихся может осуществляться в устной, письменной и практической формах. Допускается сочетание указанных форм.</a:t>
            </a:r>
            <a:endParaRPr lang="ru-RU" sz="1400" b="1" i="1" dirty="0">
              <a:solidFill>
                <a:schemeClr val="bg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b="1" i="1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Текущую</a:t>
            </a:r>
            <a:r>
              <a:rPr lang="ru-RU" sz="1400" b="1" i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промежуточную и итоговую аттестации по завершении учебного года осуществляют педагогические работники, которые преподают </a:t>
            </a:r>
            <a:r>
              <a:rPr lang="ru-RU" sz="1400" b="1" i="1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соответствующие </a:t>
            </a:r>
            <a:r>
              <a:rPr lang="ru-RU" sz="1400" b="1" i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предметы</a:t>
            </a:r>
            <a:r>
              <a:rPr lang="ru-RU" sz="1400" b="1" i="1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b="1" i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i="1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Итоговую </a:t>
            </a:r>
            <a:r>
              <a:rPr lang="ru-RU" sz="1400" b="1" i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аттестацию учащихся, которая проводится в форме выпускного экзамена </a:t>
            </a:r>
            <a:r>
              <a:rPr lang="ru-RU" sz="1400" b="1" i="1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 экзаменационная </a:t>
            </a:r>
            <a:r>
              <a:rPr lang="ru-RU" sz="1400" b="1" i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комиссия.</a:t>
            </a: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5902779" y="432707"/>
            <a:ext cx="293914" cy="1877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84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214" y="114301"/>
            <a:ext cx="11381015" cy="2237014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выпускных экзаменов в специальных общеобразовательных школах (школах-интернатах), специальных классах, классах интегрированного обучения и воспитания учреждений общего среднего образования для учащихся с нарушениями функций опорно-двигательного аппарата, нарушениями зрения, нарушениями психического развития (трудностями в обучении), с нарушением слуха, с тяжелыми нарушениями речи 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2080" y="2457451"/>
            <a:ext cx="11748406" cy="4082142"/>
          </a:xfrm>
        </p:spPr>
        <p:txBody>
          <a:bodyPr/>
          <a:lstStyle/>
          <a:p>
            <a:pPr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Перечень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учебных предметов, по которым проводятся выпускные экзамены, формы проведения выпускных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экзаменов</a:t>
            </a:r>
            <a:r>
              <a:rPr lang="ru-RU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определяется Министерством </a:t>
            </a:r>
            <a:r>
              <a:rPr lang="ru-RU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образования ежегодно до начала учебного </a:t>
            </a:r>
            <a:r>
              <a:rPr lang="ru-RU" dirty="0" smtClean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года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Ежегодная информация Министерства образования (за подписью заместителя Министра образования) «О завершении 20__/20__ учебного года и проведении выпускных экзаменов в учреждениях общего среднего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5829298" y="3763736"/>
            <a:ext cx="179615" cy="3837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5886450" y="2228850"/>
            <a:ext cx="138793" cy="2367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44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122" y="0"/>
            <a:ext cx="11941084" cy="901337"/>
          </a:xfrm>
        </p:spPr>
        <p:txBody>
          <a:bodyPr>
            <a:normAutofit/>
          </a:bodyPr>
          <a:lstStyle/>
          <a:p>
            <a:pPr algn="ctr"/>
            <a:r>
              <a:rPr lang="ru-RU" sz="13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ВЫПУСКНОГО </a:t>
            </a:r>
            <a:r>
              <a:rPr lang="ru-RU" sz="13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 по трудовому обучению для выпускников </a:t>
            </a:r>
            <a:r>
              <a:rPr lang="en-US" sz="13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3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отделения вспомогательной школы</a:t>
            </a:r>
            <a:r>
              <a:rPr lang="ru-RU" sz="13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000" cap="none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sz="1000" cap="none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аттестации учащихся при освоении содержания образовательной программы специального образования на уровне </a:t>
            </a:r>
            <a:r>
              <a:rPr lang="ru-RU" sz="1000" cap="none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 для </a:t>
            </a:r>
            <a:r>
              <a:rPr lang="ru-RU" sz="1000" cap="none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 с интеллектуальной </a:t>
            </a:r>
            <a:r>
              <a:rPr lang="ru-RU" sz="1000" cap="none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недостаточностью, гл.6)</a:t>
            </a:r>
            <a:endParaRPr lang="ru-RU" sz="13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1" y="731520"/>
            <a:ext cx="12004764" cy="5969726"/>
          </a:xfrm>
        </p:spPr>
        <p:txBody>
          <a:bodyPr>
            <a:noAutofit/>
          </a:bodyPr>
          <a:lstStyle/>
          <a:p>
            <a:pPr algn="just">
              <a:lnSpc>
                <a:spcPts val="1920"/>
              </a:lnSpc>
              <a:spcBef>
                <a:spcPts val="0"/>
              </a:spcBef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Выпускной экзамен по учебному предмету "Трудовое обучение" состоит из теоретической и практической частей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ts val="1920"/>
              </a:lnSpc>
              <a:spcBef>
                <a:spcPts val="0"/>
              </a:spcBef>
              <a:buNone/>
            </a:pP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920"/>
              </a:lnSpc>
              <a:spcBef>
                <a:spcPts val="0"/>
              </a:spcBef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окончании практической части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теоретическая часть. Между практической и теоретической частями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устанавливается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перерыв продолжительностью 20 минут. На подготовку к устному ответу отводится не более 30 минут. </a:t>
            </a: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1920"/>
              </a:lnSpc>
              <a:spcBef>
                <a:spcPts val="0"/>
              </a:spcBef>
              <a:buNone/>
            </a:pP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920"/>
              </a:lnSpc>
              <a:spcBef>
                <a:spcPts val="0"/>
              </a:spcBef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Выпускной экзамен принимается экзаменационной комиссией в составе председателя комиссии (руководителя учреждения образования, или его заместителя по основной деятельности, или педагогического работника высшей квалификационной категории) и двух членов комиссии, в том числе педагогического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преподающего в данном классе учебный предмет "Трудовое обучение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</a:p>
          <a:p>
            <a:pPr marL="0" indent="0" algn="just">
              <a:lnSpc>
                <a:spcPts val="1920"/>
              </a:lnSpc>
              <a:spcBef>
                <a:spcPts val="0"/>
              </a:spcBef>
              <a:buNone/>
            </a:pP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920"/>
              </a:lnSpc>
              <a:spcBef>
                <a:spcPts val="0"/>
              </a:spcBef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Экзаменационная комиссия создается на каждую группу класса отдельно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ts val="1920"/>
              </a:lnSpc>
              <a:spcBef>
                <a:spcPts val="0"/>
              </a:spcBef>
              <a:buNone/>
            </a:pP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920"/>
              </a:lnSpc>
              <a:spcBef>
                <a:spcPts val="0"/>
              </a:spcBef>
            </a:pP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Председателем комиссии не может быть педагогический работник, преподававший в данном классе учебный предмет "Трудовое обучение".</a:t>
            </a:r>
          </a:p>
          <a:p>
            <a:pPr marL="0" indent="0" algn="just">
              <a:lnSpc>
                <a:spcPts val="1920"/>
              </a:lnSpc>
              <a:spcBef>
                <a:spcPts val="0"/>
              </a:spcBef>
              <a:buNone/>
            </a:pP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920"/>
              </a:lnSpc>
              <a:spcBef>
                <a:spcPts val="0"/>
              </a:spcBef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образования самостоятельно готовят экзаменационные материалы - билеты, содержащие теоретические вопросы и практические задания. Билеты разрабатываются на основании требований образовательного стандарта специального образования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ts val="1920"/>
              </a:lnSpc>
              <a:spcBef>
                <a:spcPts val="0"/>
              </a:spcBef>
              <a:buNone/>
            </a:pP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920"/>
              </a:lnSpc>
              <a:spcBef>
                <a:spcPts val="0"/>
              </a:spcBef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Экзаменационные материалы утверждаются руководителем учреждения образования не менее чем за три месяца до проведения выпускного экзамена и хранятся у руководителя учреждения образования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ts val="1920"/>
              </a:lnSpc>
              <a:spcBef>
                <a:spcPts val="0"/>
              </a:spcBef>
              <a:buNone/>
            </a:pP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920"/>
              </a:lnSpc>
              <a:spcBef>
                <a:spcPts val="0"/>
              </a:spcBef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выставлении экзаменационной отметки по учебному предмету "Трудовое обучение" решающее значение имеет отметка за выполнение практического задания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ts val="1920"/>
              </a:lnSpc>
              <a:spcBef>
                <a:spcPts val="0"/>
              </a:spcBef>
              <a:buNone/>
            </a:pP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920"/>
              </a:lnSpc>
              <a:spcBef>
                <a:spcPts val="0"/>
              </a:spcBef>
            </a:pP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Экзаменационная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кроме экзаменационной отметки выставляет итоговую отметку с учетом годовой и экзаменационной отметок.</a:t>
            </a:r>
          </a:p>
          <a:p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57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383" y="0"/>
            <a:ext cx="11652068" cy="875211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об образовании и обучении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5394" y="875211"/>
            <a:ext cx="10894423" cy="576072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 algn="ctr">
              <a:buNone/>
            </a:pPr>
            <a:r>
              <a:rPr lang="ru-RU" sz="1600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Министерства образования Республики Беларусь от 27.07.2011 №14 «Инструкция о порядке заполнения документов об образовании, приложений к ним, документов об  обучении, учета и выдачи документов об образовании, приложений к ним, золотой, серебряной медалей, документов об обучении»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05394" y="875211"/>
            <a:ext cx="3958046" cy="9274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>
              <a:lnSpc>
                <a:spcPct val="120000"/>
              </a:lnSpc>
              <a:spcBef>
                <a:spcPts val="1000"/>
              </a:spcBef>
              <a:buSzPct val="125000"/>
            </a:pP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 об общем базовом образовании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05394" y="2063932"/>
            <a:ext cx="3958046" cy="9274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>
              <a:lnSpc>
                <a:spcPct val="120000"/>
              </a:lnSpc>
              <a:spcBef>
                <a:spcPts val="1000"/>
              </a:spcBef>
              <a:buSzPct val="125000"/>
            </a:pP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Аттестат об общем среднем образовании</a:t>
            </a:r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4885509" y="1110343"/>
            <a:ext cx="561702" cy="1658983"/>
          </a:xfrm>
          <a:prstGeom prst="rightBrace">
            <a:avLst/>
          </a:prstGeom>
          <a:noFill/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19783" y="983705"/>
            <a:ext cx="6249851" cy="19122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Регистрируется в книге учета и выдачи документов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образовании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выпускников с ОПФР, обучавшихся по учебным планам специальных общеобразовательных школ-интернатов (школ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05394" y="3866605"/>
            <a:ext cx="3958046" cy="1045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 о специальном образовании</a:t>
            </a:r>
            <a:endParaRPr lang="ru-RU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4800600" y="4236719"/>
            <a:ext cx="561702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17606" y="3445690"/>
            <a:ext cx="6167120" cy="18868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Регистрируется в книге учета и выдачи документов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обучении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</a:t>
            </a:r>
            <a: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выпускников, обучавшихся по учебному плану 1(2) отделения вспомогательной школы-интерната (школы), ЦКРОиР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54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261257"/>
            <a:ext cx="9905998" cy="1835831"/>
          </a:xfrm>
        </p:spPr>
        <p:txBody>
          <a:bodyPr>
            <a:noAutofit/>
          </a:bodyPr>
          <a:lstStyle/>
          <a:p>
            <a:pPr algn="ctr" fontAlgn="base"/>
            <a:r>
              <a:rPr lang="ru-RU" sz="1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Министерства образования </a:t>
            </a:r>
            <a:r>
              <a:rPr lang="ru-RU" sz="18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Беларусь</a:t>
            </a:r>
            <a:r>
              <a:rPr lang="ru-RU" sz="1800" dirty="0">
                <a:solidFill>
                  <a:srgbClr val="F869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F869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№33 от 13.06.2011</a:t>
            </a:r>
            <a:b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 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устанаўленнi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формы 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даведкi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засваеннi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зместу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адукацыйнай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праграмы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спецыяльнай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адукацыi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ўзроўнi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агульнай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сярэдняй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адукацыi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3554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ДАВЕДКА </a:t>
            </a:r>
            <a:endParaRPr lang="ru-RU" sz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засваенн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зместу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адукацыйнай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праграмы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спецыяльнай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адукацы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ўзроўн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агульнай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сярэдняй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адукацы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440"/>
              </a:lnSpc>
              <a:spcBef>
                <a:spcPts val="0"/>
              </a:spcBef>
              <a:buNone/>
            </a:pPr>
            <a:r>
              <a:rPr lang="ru-RU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Выдадзена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 </a:t>
            </a:r>
            <a:endParaRPr lang="ru-RU" sz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440"/>
              </a:lnSpc>
              <a:spcBef>
                <a:spcPts val="0"/>
              </a:spcBef>
              <a:buNone/>
            </a:pP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(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прозв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шча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мя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ўласнае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мя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бацьку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440"/>
              </a:lnSpc>
              <a:spcBef>
                <a:spcPts val="0"/>
              </a:spcBef>
              <a:buNone/>
            </a:pP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тым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што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ён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яна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засво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ў(ла)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змест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адукацыйнай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праграмы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спецыяльнай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адукацы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перыяд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навучання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____________ </a:t>
            </a:r>
            <a:endParaRPr lang="ru-RU" sz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440"/>
              </a:lnSpc>
              <a:spcBef>
                <a:spcPts val="0"/>
              </a:spcBef>
              <a:buNone/>
            </a:pPr>
            <a:r>
              <a:rPr lang="ru-RU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ступен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агульнай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сярэдняй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адукацы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ўстанове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адукацы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___________________________________________________________________________ </a:t>
            </a:r>
            <a:endParaRPr lang="ru-RU" sz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440"/>
              </a:lnSpc>
              <a:spcBef>
                <a:spcPts val="0"/>
              </a:spcBef>
              <a:buNone/>
            </a:pP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</a:t>
            </a:r>
            <a:r>
              <a:rPr lang="en-US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поўнае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аф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цыйнае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найменне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ўстановы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адукацы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440"/>
              </a:lnSpc>
              <a:spcBef>
                <a:spcPts val="0"/>
              </a:spcBef>
              <a:buNone/>
            </a:pPr>
            <a:r>
              <a:rPr lang="en-US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 </a:t>
            </a:r>
            <a:endParaRPr lang="ru-RU" sz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440"/>
              </a:lnSpc>
              <a:spcBef>
                <a:spcPts val="0"/>
              </a:spcBef>
              <a:buNone/>
            </a:pP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en-US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месца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знаходжання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ўстановы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адукацы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Загадам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установы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адукацы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 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дата,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нумар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загада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яму 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ёй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выдадзена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(ы) _____________________________________________________ </a:t>
            </a:r>
            <a:endParaRPr lang="ru-RU" sz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найменне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дакумента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адукацы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яго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выдачы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нумар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раўн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установы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адукацы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_________ ______________________________ (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с) (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прозв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шча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уласнае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мя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М.П. </a:t>
            </a:r>
            <a:r>
              <a:rPr lang="en-US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мя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бацьку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1370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261</TotalTime>
  <Words>1009</Words>
  <Application>Microsoft Office PowerPoint</Application>
  <PresentationFormat>Произвольный</PresentationFormat>
  <Paragraphs>93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Контур</vt:lpstr>
      <vt:lpstr>Особенности проведения промежуточной и итоговой аттестации лиц с особенностями психофизического развития </vt:lpstr>
      <vt:lpstr>Нормативные документы, регламентирующие процесс аттестации</vt:lpstr>
      <vt:lpstr>Аттестация лиц с особенностями психофизического развития</vt:lpstr>
      <vt:lpstr>Цель  текущей, промежуточной и итоговой аттестации учащихся</vt:lpstr>
      <vt:lpstr>Порядок аттестации обучающихся с опфр  </vt:lpstr>
      <vt:lpstr>Проведение выпускных экзаменов в специальных общеобразовательных школах (школах-интернатах), специальных классах, классах интегрированного обучения и воспитания учреждений общего среднего образования для учащихся с нарушениями функций опорно-двигательного аппарата, нарушениями зрения, нарушениями психического развития (трудностями в обучении), с нарушением слуха, с тяжелыми нарушениями речи </vt:lpstr>
      <vt:lpstr>ОРГАНИЗАЦИЯ ВЫПУСКНОГО ЭКЗАМЕНА по трудовому обучению для выпускников I отделения вспомогательной школы (Правила проведения аттестации учащихся при освоении содержания образовательной программы специального образования на уровне ОСО для лиц с интеллектуальной недостаточностью, гл.6)</vt:lpstr>
      <vt:lpstr>Документы об образовании и обучении</vt:lpstr>
      <vt:lpstr>Постановление Министерства образования Республики Беларусь №33 от 13.06.2011 Аб устанаўленнi формы даведкi аб засваеннi зместу адукацыйнай праграмы спецыяльнай адукацыi на ўзроўнi агульнай сярэдняй адукацыi </vt:lpstr>
      <vt:lpstr>Особенности проведения промежуточной и итоговой аттестации лиц с особенностями психофизического развития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проведения промежуточной и итоговой аттестации лиц с особенностями психофизического развития</dc:title>
  <dc:creator>GCKROiR</dc:creator>
  <cp:lastModifiedBy>Татьяна</cp:lastModifiedBy>
  <cp:revision>58</cp:revision>
  <dcterms:created xsi:type="dcterms:W3CDTF">2020-11-25T17:19:45Z</dcterms:created>
  <dcterms:modified xsi:type="dcterms:W3CDTF">2020-11-26T08:49:55Z</dcterms:modified>
</cp:coreProperties>
</file>