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F59F5-C9BA-4512-934E-7F9BFD294CC3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0BF688BB-119B-4DB1-A0A4-B62BF2948829}">
      <dgm:prSet phldrT="[Текст]"/>
      <dgm:spPr/>
      <dgm:t>
        <a:bodyPr/>
        <a:lstStyle/>
        <a:p>
          <a:r>
            <a:rPr lang="ru-RU" dirty="0" smtClean="0"/>
            <a:t>Причина НП</a:t>
          </a:r>
          <a:endParaRPr lang="ru-RU" dirty="0"/>
        </a:p>
      </dgm:t>
    </dgm:pt>
    <dgm:pt modelId="{FDAB60DF-9ACD-4927-90CF-EA81930D7869}" type="parTrans" cxnId="{2F8679CE-3E81-47F8-B401-797E2629178A}">
      <dgm:prSet/>
      <dgm:spPr/>
      <dgm:t>
        <a:bodyPr/>
        <a:lstStyle/>
        <a:p>
          <a:endParaRPr lang="ru-RU"/>
        </a:p>
      </dgm:t>
    </dgm:pt>
    <dgm:pt modelId="{9A0C4DD4-8E47-47A1-AC87-735D9839254B}" type="sibTrans" cxnId="{2F8679CE-3E81-47F8-B401-797E2629178A}">
      <dgm:prSet/>
      <dgm:spPr/>
      <dgm:t>
        <a:bodyPr/>
        <a:lstStyle/>
        <a:p>
          <a:endParaRPr lang="ru-RU"/>
        </a:p>
      </dgm:t>
    </dgm:pt>
    <dgm:pt modelId="{FF8BB595-8195-47B6-8B00-9D2B851B539C}">
      <dgm:prSet phldrT="[Текст]"/>
      <dgm:spPr/>
      <dgm:t>
        <a:bodyPr/>
        <a:lstStyle/>
        <a:p>
          <a:r>
            <a:rPr lang="ru-RU" dirty="0" smtClean="0"/>
            <a:t>Коммуникация - НП</a:t>
          </a:r>
          <a:endParaRPr lang="ru-RU" dirty="0"/>
        </a:p>
      </dgm:t>
    </dgm:pt>
    <dgm:pt modelId="{915D1030-E3E3-452E-9975-318FD40C41B9}" type="parTrans" cxnId="{0B657B62-1B42-415A-AE8B-5C52663170ED}">
      <dgm:prSet/>
      <dgm:spPr/>
      <dgm:t>
        <a:bodyPr/>
        <a:lstStyle/>
        <a:p>
          <a:endParaRPr lang="ru-RU"/>
        </a:p>
      </dgm:t>
    </dgm:pt>
    <dgm:pt modelId="{5D920D72-B120-4B86-9B08-CE02DA0E4C51}" type="sibTrans" cxnId="{0B657B62-1B42-415A-AE8B-5C52663170ED}">
      <dgm:prSet/>
      <dgm:spPr/>
      <dgm:t>
        <a:bodyPr/>
        <a:lstStyle/>
        <a:p>
          <a:endParaRPr lang="ru-RU"/>
        </a:p>
      </dgm:t>
    </dgm:pt>
    <dgm:pt modelId="{928670FE-520A-4739-A9C1-50E016D2A70D}">
      <dgm:prSet phldrT="[Текст]"/>
      <dgm:spPr/>
      <dgm:t>
        <a:bodyPr/>
        <a:lstStyle/>
        <a:p>
          <a:r>
            <a:rPr lang="ru-RU" dirty="0" smtClean="0"/>
            <a:t>Реакция окружения</a:t>
          </a:r>
          <a:endParaRPr lang="ru-RU" dirty="0"/>
        </a:p>
      </dgm:t>
    </dgm:pt>
    <dgm:pt modelId="{C67562FB-0A9A-47B1-AE5A-A854FE2C03F9}" type="parTrans" cxnId="{54DD70AF-8E4F-428C-B1B1-D3C205F14CF8}">
      <dgm:prSet/>
      <dgm:spPr/>
      <dgm:t>
        <a:bodyPr/>
        <a:lstStyle/>
        <a:p>
          <a:endParaRPr lang="ru-RU"/>
        </a:p>
      </dgm:t>
    </dgm:pt>
    <dgm:pt modelId="{DC83D401-303C-4259-A9DF-A4C63DFA298F}" type="sibTrans" cxnId="{54DD70AF-8E4F-428C-B1B1-D3C205F14CF8}">
      <dgm:prSet/>
      <dgm:spPr/>
      <dgm:t>
        <a:bodyPr/>
        <a:lstStyle/>
        <a:p>
          <a:endParaRPr lang="ru-RU"/>
        </a:p>
      </dgm:t>
    </dgm:pt>
    <dgm:pt modelId="{D51C14D4-7C72-4718-B0E7-279E4BA36AE9}" type="pres">
      <dgm:prSet presAssocID="{F04F59F5-C9BA-4512-934E-7F9BFD294CC3}" presName="CompostProcess" presStyleCnt="0">
        <dgm:presLayoutVars>
          <dgm:dir/>
          <dgm:resizeHandles val="exact"/>
        </dgm:presLayoutVars>
      </dgm:prSet>
      <dgm:spPr/>
    </dgm:pt>
    <dgm:pt modelId="{2E3E8B1D-A35A-44E7-BDAB-C5C814BE5D3F}" type="pres">
      <dgm:prSet presAssocID="{F04F59F5-C9BA-4512-934E-7F9BFD294CC3}" presName="arrow" presStyleLbl="bgShp" presStyleIdx="0" presStyleCnt="1"/>
      <dgm:spPr/>
    </dgm:pt>
    <dgm:pt modelId="{0E160CDA-C796-49B7-B69C-176427B50BF3}" type="pres">
      <dgm:prSet presAssocID="{F04F59F5-C9BA-4512-934E-7F9BFD294CC3}" presName="linearProcess" presStyleCnt="0"/>
      <dgm:spPr/>
    </dgm:pt>
    <dgm:pt modelId="{DEDEAA23-E152-4522-907A-15DA1AAD15BB}" type="pres">
      <dgm:prSet presAssocID="{0BF688BB-119B-4DB1-A0A4-B62BF294882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F7354-A442-431F-8296-7C7CECC37C74}" type="pres">
      <dgm:prSet presAssocID="{9A0C4DD4-8E47-47A1-AC87-735D9839254B}" presName="sibTrans" presStyleCnt="0"/>
      <dgm:spPr/>
    </dgm:pt>
    <dgm:pt modelId="{AAFB3BF6-D087-430B-8389-17253ED5D0C3}" type="pres">
      <dgm:prSet presAssocID="{FF8BB595-8195-47B6-8B00-9D2B851B539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453EF-AA8E-4FC0-9E48-2F71E6565B74}" type="pres">
      <dgm:prSet presAssocID="{5D920D72-B120-4B86-9B08-CE02DA0E4C51}" presName="sibTrans" presStyleCnt="0"/>
      <dgm:spPr/>
    </dgm:pt>
    <dgm:pt modelId="{7EBB6C05-D42F-4FD3-B3F4-181871DAD896}" type="pres">
      <dgm:prSet presAssocID="{928670FE-520A-4739-A9C1-50E016D2A70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FCBEA-B6D4-4C8A-81EE-3001BAA5AAD2}" type="presOf" srcId="{928670FE-520A-4739-A9C1-50E016D2A70D}" destId="{7EBB6C05-D42F-4FD3-B3F4-181871DAD896}" srcOrd="0" destOrd="0" presId="urn:microsoft.com/office/officeart/2005/8/layout/hProcess9"/>
    <dgm:cxn modelId="{54DD70AF-8E4F-428C-B1B1-D3C205F14CF8}" srcId="{F04F59F5-C9BA-4512-934E-7F9BFD294CC3}" destId="{928670FE-520A-4739-A9C1-50E016D2A70D}" srcOrd="2" destOrd="0" parTransId="{C67562FB-0A9A-47B1-AE5A-A854FE2C03F9}" sibTransId="{DC83D401-303C-4259-A9DF-A4C63DFA298F}"/>
    <dgm:cxn modelId="{2F8679CE-3E81-47F8-B401-797E2629178A}" srcId="{F04F59F5-C9BA-4512-934E-7F9BFD294CC3}" destId="{0BF688BB-119B-4DB1-A0A4-B62BF2948829}" srcOrd="0" destOrd="0" parTransId="{FDAB60DF-9ACD-4927-90CF-EA81930D7869}" sibTransId="{9A0C4DD4-8E47-47A1-AC87-735D9839254B}"/>
    <dgm:cxn modelId="{20F46EC6-466D-4735-9A10-F435417FE711}" type="presOf" srcId="{0BF688BB-119B-4DB1-A0A4-B62BF2948829}" destId="{DEDEAA23-E152-4522-907A-15DA1AAD15BB}" srcOrd="0" destOrd="0" presId="urn:microsoft.com/office/officeart/2005/8/layout/hProcess9"/>
    <dgm:cxn modelId="{74804CEF-3725-4DB0-9FA6-D7B9DBA43B7E}" type="presOf" srcId="{F04F59F5-C9BA-4512-934E-7F9BFD294CC3}" destId="{D51C14D4-7C72-4718-B0E7-279E4BA36AE9}" srcOrd="0" destOrd="0" presId="urn:microsoft.com/office/officeart/2005/8/layout/hProcess9"/>
    <dgm:cxn modelId="{0B657B62-1B42-415A-AE8B-5C52663170ED}" srcId="{F04F59F5-C9BA-4512-934E-7F9BFD294CC3}" destId="{FF8BB595-8195-47B6-8B00-9D2B851B539C}" srcOrd="1" destOrd="0" parTransId="{915D1030-E3E3-452E-9975-318FD40C41B9}" sibTransId="{5D920D72-B120-4B86-9B08-CE02DA0E4C51}"/>
    <dgm:cxn modelId="{7E5B8E76-CA37-4516-9361-ABDB7ED36796}" type="presOf" srcId="{FF8BB595-8195-47B6-8B00-9D2B851B539C}" destId="{AAFB3BF6-D087-430B-8389-17253ED5D0C3}" srcOrd="0" destOrd="0" presId="urn:microsoft.com/office/officeart/2005/8/layout/hProcess9"/>
    <dgm:cxn modelId="{D98CE4A4-937D-4579-9A64-3DD6671067C8}" type="presParOf" srcId="{D51C14D4-7C72-4718-B0E7-279E4BA36AE9}" destId="{2E3E8B1D-A35A-44E7-BDAB-C5C814BE5D3F}" srcOrd="0" destOrd="0" presId="urn:microsoft.com/office/officeart/2005/8/layout/hProcess9"/>
    <dgm:cxn modelId="{0F446FF3-BBA4-4A13-BB24-6D3F0B602AA4}" type="presParOf" srcId="{D51C14D4-7C72-4718-B0E7-279E4BA36AE9}" destId="{0E160CDA-C796-49B7-B69C-176427B50BF3}" srcOrd="1" destOrd="0" presId="urn:microsoft.com/office/officeart/2005/8/layout/hProcess9"/>
    <dgm:cxn modelId="{7CCC861D-1266-43D7-8DC6-20687F65E227}" type="presParOf" srcId="{0E160CDA-C796-49B7-B69C-176427B50BF3}" destId="{DEDEAA23-E152-4522-907A-15DA1AAD15BB}" srcOrd="0" destOrd="0" presId="urn:microsoft.com/office/officeart/2005/8/layout/hProcess9"/>
    <dgm:cxn modelId="{D97DCC0B-8521-4CE9-A3C6-EF1EB5E1646E}" type="presParOf" srcId="{0E160CDA-C796-49B7-B69C-176427B50BF3}" destId="{CDDF7354-A442-431F-8296-7C7CECC37C74}" srcOrd="1" destOrd="0" presId="urn:microsoft.com/office/officeart/2005/8/layout/hProcess9"/>
    <dgm:cxn modelId="{C9538B6E-16B6-40BC-9A68-653BE8449EB1}" type="presParOf" srcId="{0E160CDA-C796-49B7-B69C-176427B50BF3}" destId="{AAFB3BF6-D087-430B-8389-17253ED5D0C3}" srcOrd="2" destOrd="0" presId="urn:microsoft.com/office/officeart/2005/8/layout/hProcess9"/>
    <dgm:cxn modelId="{8B35CD56-AB7B-4B90-AB86-A66218716129}" type="presParOf" srcId="{0E160CDA-C796-49B7-B69C-176427B50BF3}" destId="{6FF453EF-AA8E-4FC0-9E48-2F71E6565B74}" srcOrd="3" destOrd="0" presId="urn:microsoft.com/office/officeart/2005/8/layout/hProcess9"/>
    <dgm:cxn modelId="{A6059655-35F2-43A1-AB6A-3217C32A6C0C}" type="presParOf" srcId="{0E160CDA-C796-49B7-B69C-176427B50BF3}" destId="{7EBB6C05-D42F-4FD3-B3F4-181871DAD89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E8B1D-A35A-44E7-BDAB-C5C814BE5D3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DEDEAA23-E152-4522-907A-15DA1AAD15BB}">
      <dsp:nvSpPr>
        <dsp:cNvPr id="0" name=""/>
        <dsp:cNvSpPr/>
      </dsp:nvSpPr>
      <dsp:spPr>
        <a:xfrm>
          <a:off x="8840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Причина НП</a:t>
          </a:r>
          <a:endParaRPr lang="ru-RU" sz="2300" kern="1200" dirty="0"/>
        </a:p>
      </dsp:txBody>
      <dsp:txXfrm>
        <a:off x="97216" y="1446164"/>
        <a:ext cx="2472150" cy="1633633"/>
      </dsp:txXfrm>
    </dsp:sp>
    <dsp:sp modelId="{AAFB3BF6-D087-430B-8389-17253ED5D0C3}">
      <dsp:nvSpPr>
        <dsp:cNvPr id="0" name=""/>
        <dsp:cNvSpPr/>
      </dsp:nvSpPr>
      <dsp:spPr>
        <a:xfrm>
          <a:off x="2790348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Коммуникация - НП</a:t>
          </a:r>
          <a:endParaRPr lang="ru-RU" sz="2300" kern="1200" dirty="0"/>
        </a:p>
      </dsp:txBody>
      <dsp:txXfrm>
        <a:off x="2878724" y="1446164"/>
        <a:ext cx="2472150" cy="1633633"/>
      </dsp:txXfrm>
    </dsp:sp>
    <dsp:sp modelId="{7EBB6C05-D42F-4FD3-B3F4-181871DAD896}">
      <dsp:nvSpPr>
        <dsp:cNvPr id="0" name=""/>
        <dsp:cNvSpPr/>
      </dsp:nvSpPr>
      <dsp:spPr>
        <a:xfrm>
          <a:off x="5571857" y="1357788"/>
          <a:ext cx="2648902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Реакция окружения</a:t>
          </a:r>
          <a:endParaRPr lang="ru-RU" sz="2300" kern="1200" dirty="0"/>
        </a:p>
      </dsp:txBody>
      <dsp:txXfrm>
        <a:off x="5660233" y="1446164"/>
        <a:ext cx="2472150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208823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Нежелательное поведение: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практика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57192"/>
            <a:ext cx="6400800" cy="1198984"/>
          </a:xfrm>
        </p:spPr>
        <p:txBody>
          <a:bodyPr/>
          <a:lstStyle/>
          <a:p>
            <a:r>
              <a:rPr lang="ru-RU" dirty="0" smtClean="0"/>
              <a:t>Брилькова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Галина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5147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996" y="620688"/>
            <a:ext cx="8278452" cy="5289451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Иногда НП становится стратегией контроля над окружающим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dirty="0" smtClean="0"/>
              <a:t>Если это становиться эффективным, то НП усиливается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7216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25205" cy="85010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Распознавание –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к действию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787" y="1916833"/>
            <a:ext cx="8229600" cy="3240360"/>
          </a:xfrm>
        </p:spPr>
        <p:txBody>
          <a:bodyPr/>
          <a:lstStyle/>
          <a:p>
            <a:pPr algn="just"/>
            <a:r>
              <a:rPr lang="ru-RU" dirty="0" smtClean="0"/>
              <a:t>Необходимо выявить – это потеря равновесия или уже контроль над окружением? (или то и другое?)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ВСЕГДА  нужно искать причину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2520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причины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Факторы:</a:t>
            </a:r>
          </a:p>
          <a:p>
            <a:pPr marL="0" indent="0" algn="just">
              <a:buNone/>
            </a:pPr>
            <a:r>
              <a:rPr lang="ru-RU" dirty="0" smtClean="0"/>
              <a:t>- жалобы на болевые ощущения</a:t>
            </a:r>
          </a:p>
          <a:p>
            <a:pPr algn="just">
              <a:buFontTx/>
              <a:buChar char="-"/>
            </a:pPr>
            <a:r>
              <a:rPr lang="ru-RU" dirty="0" smtClean="0"/>
              <a:t>нарушения соматические</a:t>
            </a:r>
          </a:p>
          <a:p>
            <a:pPr algn="just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арушения сенсорные</a:t>
            </a:r>
          </a:p>
          <a:p>
            <a:pPr algn="just">
              <a:buFontTx/>
              <a:buChar char="-"/>
            </a:pPr>
            <a:r>
              <a:rPr lang="ru-RU" dirty="0" smtClean="0"/>
              <a:t>последствия приема лекарств </a:t>
            </a:r>
          </a:p>
          <a:p>
            <a:pPr algn="just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есколько заболеваний сразу (</a:t>
            </a:r>
            <a:r>
              <a:rPr lang="ru-RU" dirty="0" err="1" smtClean="0"/>
              <a:t>карбомидное</a:t>
            </a:r>
            <a:r>
              <a:rPr lang="ru-RU" dirty="0" smtClean="0"/>
              <a:t> состояние)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691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72008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Распространенные причины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Факторы психологические</a:t>
            </a:r>
            <a:r>
              <a:rPr lang="ru-RU" b="1" dirty="0" smtClean="0"/>
              <a:t> </a:t>
            </a:r>
          </a:p>
          <a:p>
            <a:pPr algn="just"/>
            <a:r>
              <a:rPr lang="ru-RU" dirty="0" smtClean="0"/>
              <a:t>Страх</a:t>
            </a:r>
          </a:p>
          <a:p>
            <a:pPr algn="just"/>
            <a:r>
              <a:rPr lang="ru-RU" dirty="0" smtClean="0"/>
              <a:t>Разочарование </a:t>
            </a:r>
          </a:p>
          <a:p>
            <a:pPr algn="just"/>
            <a:r>
              <a:rPr lang="ru-RU" dirty="0" smtClean="0"/>
              <a:t>Высокий уровень эмоционального напряжения</a:t>
            </a:r>
          </a:p>
          <a:p>
            <a:pPr algn="just"/>
            <a:r>
              <a:rPr lang="ru-RU" dirty="0" smtClean="0"/>
              <a:t>Сниженное чувство безопасности</a:t>
            </a:r>
          </a:p>
          <a:p>
            <a:pPr algn="just"/>
            <a:r>
              <a:rPr lang="ru-RU" dirty="0" smtClean="0"/>
              <a:t>Низкая самооценка</a:t>
            </a:r>
          </a:p>
          <a:p>
            <a:pPr algn="just"/>
            <a:r>
              <a:rPr lang="ru-RU" dirty="0" smtClean="0"/>
              <a:t>Депрессивное состояние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5407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Распространенные причины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7658405" cy="51454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Причины, связанные с аутизмом</a:t>
            </a:r>
          </a:p>
          <a:p>
            <a:pPr algn="just"/>
            <a:r>
              <a:rPr lang="ru-RU" dirty="0" smtClean="0"/>
              <a:t>Ограничение или отсутствие использования способов коммуникации</a:t>
            </a:r>
          </a:p>
          <a:p>
            <a:pPr algn="just"/>
            <a:r>
              <a:rPr lang="ru-RU" dirty="0" smtClean="0"/>
              <a:t>Проблемы с пониманием коммуникации</a:t>
            </a:r>
          </a:p>
          <a:p>
            <a:pPr algn="just"/>
            <a:r>
              <a:rPr lang="ru-RU" dirty="0" smtClean="0"/>
              <a:t>Нарушения в интеллектуальном развитии</a:t>
            </a:r>
          </a:p>
          <a:p>
            <a:pPr algn="just"/>
            <a:r>
              <a:rPr lang="ru-RU" dirty="0" smtClean="0"/>
              <a:t>Трудности воображения и понимания абстрактных понятий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49006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Распространенные причины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3924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Причины </a:t>
            </a:r>
            <a:r>
              <a:rPr lang="ru-RU" b="1" dirty="0" smtClean="0">
                <a:solidFill>
                  <a:srgbClr val="C00000"/>
                </a:solidFill>
              </a:rPr>
              <a:t>социальные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dirty="0" smtClean="0"/>
              <a:t>Косность и схематизм в представлении о людях с аутизмом</a:t>
            </a:r>
            <a:endParaRPr lang="ru-RU" dirty="0"/>
          </a:p>
          <a:p>
            <a:pPr algn="just"/>
            <a:r>
              <a:rPr lang="ru-RU" dirty="0" smtClean="0"/>
              <a:t>Система создана для </a:t>
            </a:r>
            <a:r>
              <a:rPr lang="en-US" dirty="0" smtClean="0"/>
              <a:t>N-</a:t>
            </a:r>
            <a:r>
              <a:rPr lang="ru-RU" dirty="0" smtClean="0"/>
              <a:t>функционирующих людей</a:t>
            </a:r>
            <a:endParaRPr lang="ru-RU" dirty="0"/>
          </a:p>
          <a:p>
            <a:pPr algn="just"/>
            <a:r>
              <a:rPr lang="ru-RU" dirty="0" smtClean="0"/>
              <a:t>Несоответствие терапевтических мер потребностям и возможностям людей с аутизмом</a:t>
            </a:r>
            <a:endParaRPr lang="ru-RU" dirty="0"/>
          </a:p>
          <a:p>
            <a:pPr algn="just"/>
            <a:r>
              <a:rPr lang="ru-RU" dirty="0" smtClean="0"/>
              <a:t>Ошибки во взаимодействии участников (</a:t>
            </a:r>
            <a:r>
              <a:rPr lang="ru-RU" b="1" dirty="0" smtClean="0"/>
              <a:t>разные педагоги по разному понимают и воспринимают ребенка с А</a:t>
            </a:r>
            <a:r>
              <a:rPr lang="ru-RU" dirty="0" smtClean="0"/>
              <a:t>) </a:t>
            </a:r>
          </a:p>
          <a:p>
            <a:pPr algn="just"/>
            <a:r>
              <a:rPr lang="ru-RU" dirty="0" smtClean="0"/>
              <a:t>Ошибки в прогнозировании последствий терапевтических действий</a:t>
            </a:r>
          </a:p>
          <a:p>
            <a:pPr algn="just"/>
            <a:r>
              <a:rPr lang="ru-RU" dirty="0" smtClean="0"/>
              <a:t>Окружение не способствует снижению </a:t>
            </a:r>
            <a:r>
              <a:rPr lang="ru-RU" dirty="0" smtClean="0"/>
              <a:t>НП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717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639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427168" cy="312494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/>
              <a:t>Каждое поведение имеет свои причины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/>
              <a:t>Иногда, чтобы найти причины требуется много усилий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/>
              <a:t>Часто проблемы решаются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3459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Нежелательное поведение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(определение) 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Неадекватное поведение такой силы, частоты, интенсивности, продолжительности, которое может создать физическую угрозу безопасности ребенку или его </a:t>
            </a:r>
            <a:r>
              <a:rPr lang="ru-RU" dirty="0" smtClean="0"/>
              <a:t>окружению</a:t>
            </a:r>
            <a:endParaRPr lang="ru-RU" dirty="0" smtClean="0"/>
          </a:p>
          <a:p>
            <a:pPr algn="just"/>
            <a:r>
              <a:rPr lang="ru-RU" dirty="0" smtClean="0"/>
              <a:t>Поведение, которое может значительно ограничить  или сделать невозможной его социальную жизнь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1469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67240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500" dirty="0" smtClean="0"/>
              <a:t>НП – свой способ передачи информации, исследования и восприятия мира</a:t>
            </a:r>
          </a:p>
          <a:p>
            <a:pPr algn="just"/>
            <a:r>
              <a:rPr lang="ru-RU" sz="3500" dirty="0" smtClean="0"/>
              <a:t>Дети с </a:t>
            </a:r>
            <a:r>
              <a:rPr lang="ru-RU" sz="3500" dirty="0" smtClean="0"/>
              <a:t>аутистическими нарушениями </a:t>
            </a:r>
            <a:r>
              <a:rPr lang="ru-RU" sz="3500" dirty="0" smtClean="0"/>
              <a:t>живут в своем 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узком мире</a:t>
            </a:r>
            <a:r>
              <a:rPr lang="ru-RU" sz="3500" dirty="0" smtClean="0"/>
              <a:t>, но обращают внимание на 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несущественные мелочи</a:t>
            </a:r>
            <a:endParaRPr lang="ru-RU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Нежелательное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(далее – НП)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3750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99412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Понимание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Мышление конкретное</a:t>
            </a:r>
          </a:p>
          <a:p>
            <a:pPr algn="just"/>
            <a:r>
              <a:rPr lang="ru-RU" dirty="0" smtClean="0"/>
              <a:t>Мышление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изображениями</a:t>
            </a:r>
          </a:p>
          <a:p>
            <a:pPr algn="just"/>
            <a:r>
              <a:rPr lang="ru-RU" dirty="0" smtClean="0"/>
              <a:t>Категоризация предметов и понятий связана с мышлением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визуальными образами </a:t>
            </a:r>
          </a:p>
          <a:p>
            <a:pPr algn="just"/>
            <a:r>
              <a:rPr lang="ru-RU" dirty="0" smtClean="0"/>
              <a:t>Нарушена согласованность в восприятии (центральная согласованность)</a:t>
            </a:r>
          </a:p>
          <a:p>
            <a:pPr algn="just"/>
            <a:r>
              <a:rPr lang="ru-RU" dirty="0" smtClean="0"/>
              <a:t>Проблемы с функцией контроля – своеобразная (узкая, моно-) переработка информации</a:t>
            </a:r>
          </a:p>
          <a:p>
            <a:pPr algn="just"/>
            <a:r>
              <a:rPr lang="ru-RU" dirty="0" smtClean="0"/>
              <a:t>Сенсорные проблемы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1077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86409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НП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57403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</a:pPr>
            <a:r>
              <a:rPr lang="ru-RU" dirty="0" smtClean="0"/>
              <a:t>Физическая или словесная агрессия, </a:t>
            </a:r>
            <a:r>
              <a:rPr lang="ru-RU" dirty="0" smtClean="0"/>
              <a:t>крик;</a:t>
            </a:r>
            <a:endParaRPr lang="ru-RU" dirty="0" smtClean="0"/>
          </a:p>
          <a:p>
            <a:pPr algn="just">
              <a:spcBef>
                <a:spcPts val="0"/>
              </a:spcBef>
            </a:pPr>
            <a:r>
              <a:rPr lang="ru-RU" dirty="0" err="1" smtClean="0"/>
              <a:t>Аутоагрессия</a:t>
            </a:r>
            <a:r>
              <a:rPr lang="ru-RU" dirty="0"/>
              <a:t>;</a:t>
            </a:r>
            <a:endParaRPr lang="ru-RU" dirty="0" smtClean="0"/>
          </a:p>
          <a:p>
            <a:pPr algn="just">
              <a:spcBef>
                <a:spcPts val="0"/>
              </a:spcBef>
            </a:pPr>
            <a:r>
              <a:rPr lang="ru-RU" dirty="0" smtClean="0"/>
              <a:t>Стереотипии – повторения движений, бесконечное перемещение предметов, повторение одних и тех же </a:t>
            </a:r>
            <a:r>
              <a:rPr lang="ru-RU" dirty="0" smtClean="0"/>
              <a:t>слов;</a:t>
            </a:r>
            <a:endParaRPr lang="ru-RU" dirty="0" smtClean="0"/>
          </a:p>
          <a:p>
            <a:pPr algn="just">
              <a:spcBef>
                <a:spcPts val="0"/>
              </a:spcBef>
            </a:pPr>
            <a:r>
              <a:rPr lang="ru-RU" dirty="0" smtClean="0"/>
              <a:t>Отказ (сопротивление) выполнений </a:t>
            </a:r>
            <a:r>
              <a:rPr lang="ru-RU" dirty="0" smtClean="0"/>
              <a:t>рекомендаций;</a:t>
            </a:r>
            <a:endParaRPr lang="ru-RU" dirty="0" smtClean="0"/>
          </a:p>
          <a:p>
            <a:pPr algn="just">
              <a:spcBef>
                <a:spcPts val="0"/>
              </a:spcBef>
            </a:pPr>
            <a:r>
              <a:rPr lang="ru-RU" dirty="0" smtClean="0"/>
              <a:t>Уничтожение предметов, одежды, игнорирование опасных ситуаций, приступы злости, неконтролируемые испражнения кала и мочи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1668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 -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коммуникация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92500"/>
          </a:bodyPr>
          <a:lstStyle/>
          <a:p>
            <a:r>
              <a:rPr lang="ru-RU" sz="2600" dirty="0" smtClean="0"/>
              <a:t>«Хочу шоколад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«В этом помещении слишком громкие звуки</a:t>
            </a:r>
            <a:r>
              <a:rPr lang="ru-RU" sz="2600" dirty="0" smtClean="0"/>
              <a:t>» </a:t>
            </a:r>
            <a:endParaRPr lang="ru-RU" sz="2600" dirty="0" smtClean="0"/>
          </a:p>
          <a:p>
            <a:r>
              <a:rPr lang="ru-RU" sz="2600" dirty="0" smtClean="0"/>
              <a:t>«</a:t>
            </a:r>
            <a:r>
              <a:rPr lang="ru-RU" sz="2600" dirty="0"/>
              <a:t>Н</a:t>
            </a:r>
            <a:r>
              <a:rPr lang="ru-RU" sz="2600" dirty="0" smtClean="0"/>
              <a:t>е люблю колючих свитеров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«Не понимаю этой ситуации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«У меня где-то болит, но не могу </a:t>
            </a:r>
            <a:r>
              <a:rPr lang="ru-RU" sz="2600" dirty="0" smtClean="0"/>
              <a:t>сообщить, где»</a:t>
            </a:r>
            <a:endParaRPr lang="ru-RU" sz="2600" dirty="0" smtClean="0"/>
          </a:p>
          <a:p>
            <a:r>
              <a:rPr lang="ru-RU" sz="2600" dirty="0" smtClean="0"/>
              <a:t>«Это для меня  трудно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«Это для меня грубо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«Не знаю какой план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«Здесь очень неспокойно</a:t>
            </a:r>
            <a:r>
              <a:rPr lang="ru-RU" sz="2600" dirty="0" smtClean="0"/>
              <a:t>»</a:t>
            </a:r>
            <a:endParaRPr lang="ru-RU" sz="2600" dirty="0" smtClean="0"/>
          </a:p>
          <a:p>
            <a:r>
              <a:rPr lang="ru-RU" sz="2600" dirty="0" smtClean="0"/>
              <a:t>«Хочу взять то, на что есть мое желание»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6301300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Каждое НП – имеет свои причины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696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3036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Чему служит НП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1"/>
            <a:ext cx="8363272" cy="3456384"/>
          </a:xfrm>
        </p:spPr>
        <p:txBody>
          <a:bodyPr/>
          <a:lstStyle/>
          <a:p>
            <a:pPr algn="just"/>
            <a:r>
              <a:rPr lang="ru-RU" dirty="0" smtClean="0"/>
              <a:t>Если, благодаря НП, ребенок получает то, что он хотел, то</a:t>
            </a:r>
          </a:p>
          <a:p>
            <a:pPr algn="just"/>
            <a:r>
              <a:rPr lang="ru-RU" dirty="0" smtClean="0"/>
              <a:t>Это значит, что для него НП  - желательно</a:t>
            </a:r>
          </a:p>
          <a:p>
            <a:pPr algn="just"/>
            <a:r>
              <a:rPr lang="ru-RU" dirty="0" smtClean="0"/>
              <a:t>Ребенок может захотеть его повторять чаще и </a:t>
            </a:r>
            <a:r>
              <a:rPr lang="ru-RU" dirty="0" smtClean="0"/>
              <a:t>чаще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54196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784" y="116632"/>
            <a:ext cx="8229600" cy="70609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Наблюдение за НП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Необходимо </a:t>
            </a:r>
            <a:r>
              <a:rPr lang="ru-RU" dirty="0" smtClean="0"/>
              <a:t>выявить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конкретную </a:t>
            </a:r>
            <a:r>
              <a:rPr lang="ru-RU" dirty="0" smtClean="0"/>
              <a:t>причину</a:t>
            </a:r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выработка </a:t>
            </a:r>
            <a:r>
              <a:rPr lang="ru-RU" dirty="0" smtClean="0"/>
              <a:t>стратегии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для </a:t>
            </a:r>
            <a:r>
              <a:rPr lang="ru-RU" dirty="0" smtClean="0"/>
              <a:t>возвращения равновесия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95150" y="2205580"/>
            <a:ext cx="336127" cy="834392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150" y="4042312"/>
            <a:ext cx="427037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1168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462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Нежелательное поведение:  теория и практика</vt:lpstr>
      <vt:lpstr>Нежелательное поведение (определение) </vt:lpstr>
      <vt:lpstr>Нежелательное поведение  (далее – НП)</vt:lpstr>
      <vt:lpstr>Понимание НП</vt:lpstr>
      <vt:lpstr>Примеры НП</vt:lpstr>
      <vt:lpstr>НП - коммуникация</vt:lpstr>
      <vt:lpstr>Каждое НП – имеет свои причины</vt:lpstr>
      <vt:lpstr>Чему служит НП</vt:lpstr>
      <vt:lpstr>Наблюдение за НП </vt:lpstr>
      <vt:lpstr>Презентация PowerPoint</vt:lpstr>
      <vt:lpstr>Распознавание –  первый шаг к действию</vt:lpstr>
      <vt:lpstr>Физические причины</vt:lpstr>
      <vt:lpstr>Распространенные причины</vt:lpstr>
      <vt:lpstr>Распространенные причины</vt:lpstr>
      <vt:lpstr>Распространенные причины</vt:lpstr>
      <vt:lpstr>Выводы: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Нежелательное поведение: теория и практика</dc:title>
  <dc:creator>Замдир</dc:creator>
  <cp:lastModifiedBy>ГОЦКРОиР</cp:lastModifiedBy>
  <cp:revision>22</cp:revision>
  <dcterms:created xsi:type="dcterms:W3CDTF">2018-12-27T12:29:51Z</dcterms:created>
  <dcterms:modified xsi:type="dcterms:W3CDTF">2018-12-29T08:20:38Z</dcterms:modified>
</cp:coreProperties>
</file>