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  <p:sldId id="266" r:id="rId11"/>
    <p:sldId id="268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2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DCB4D-E61E-400A-AAC2-570826844FF9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605DB-69AF-4010-A90E-1F8FE369D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1539720"/>
            <a:ext cx="1981200" cy="1371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3B6F7E6-C8C1-4685-AA93-41EA8D2B9C9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93ED9A-52E5-4B41-952C-EDB47DFDF79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39720"/>
            <a:ext cx="6324600" cy="13716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F7E6-C8C1-4685-AA93-41EA8D2B9C9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ED9A-52E5-4B41-952C-EDB47DFDF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10489"/>
            <a:ext cx="6705600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0489"/>
            <a:ext cx="1956046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05980"/>
            <a:ext cx="1676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F7E6-C8C1-4685-AA93-41EA8D2B9C9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93ED9A-52E5-4B41-952C-EDB47DFDF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F7E6-C8C1-4685-AA93-41EA8D2B9C9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ED9A-52E5-4B41-952C-EDB47DFDF7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14299"/>
            <a:ext cx="1981200" cy="49171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15442"/>
            <a:ext cx="6705600" cy="491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802" y="2169208"/>
            <a:ext cx="1600201" cy="123444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B6F7E6-C8C1-4685-AA93-41EA8D2B9C9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93ED9A-52E5-4B41-952C-EDB47DFDF7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169208"/>
            <a:ext cx="6324600" cy="123444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9304"/>
            <a:ext cx="4038600" cy="330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F7E6-C8C1-4685-AA93-41EA8D2B9C9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ED9A-52E5-4B41-952C-EDB47DFDF79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82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0188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9182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28801"/>
            <a:ext cx="4041775" cy="27658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F7E6-C8C1-4685-AA93-41EA8D2B9C9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ED9A-52E5-4B41-952C-EDB47DFDF7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F7E6-C8C1-4685-AA93-41EA8D2B9C9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ED9A-52E5-4B41-952C-EDB47DFDF79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13189"/>
            <a:ext cx="8831802" cy="49171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F7E6-C8C1-4685-AA93-41EA8D2B9C9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ED9A-52E5-4B41-952C-EDB47DFDF7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14300"/>
            <a:ext cx="6705600" cy="4914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1"/>
            <a:ext cx="586740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1597914"/>
            <a:ext cx="1673352" cy="2112264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F7E6-C8C1-4685-AA93-41EA8D2B9C9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93ED9A-52E5-4B41-952C-EDB47DFDF79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342900"/>
            <a:ext cx="1675660" cy="1255014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13157"/>
            <a:ext cx="1981200" cy="4917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14300"/>
            <a:ext cx="6705600" cy="49149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1600200"/>
            <a:ext cx="1676400" cy="222885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F7E6-C8C1-4685-AA93-41EA8D2B9C9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3ED9A-52E5-4B41-952C-EDB47DFDF79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345186"/>
            <a:ext cx="1676400" cy="1255014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226228"/>
            <a:ext cx="8831802" cy="37841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2" y="114302"/>
            <a:ext cx="8814047" cy="10098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66886"/>
            <a:ext cx="8381260" cy="790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2" y="1289303"/>
            <a:ext cx="8407893" cy="3305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4767263"/>
            <a:ext cx="21336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3B6F7E6-C8C1-4685-AA93-41EA8D2B9C93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4767263"/>
            <a:ext cx="33528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4766310"/>
            <a:ext cx="582966" cy="20574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F93ED9A-52E5-4B41-952C-EDB47DFDF7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651870"/>
            <a:ext cx="4861520" cy="1371600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/>
              <a:t>Летошко М.В.,</a:t>
            </a:r>
          </a:p>
          <a:p>
            <a:pPr algn="r"/>
            <a:r>
              <a:rPr lang="ru-RU" sz="1800" i="1" dirty="0"/>
              <a:t>методист ГУО «</a:t>
            </a:r>
            <a:r>
              <a:rPr lang="ru-RU" sz="1800" i="1" dirty="0" smtClean="0"/>
              <a:t>Гомельский областной центр коррекционно-развивающего </a:t>
            </a:r>
            <a:r>
              <a:rPr lang="ru-RU" sz="1800" i="1" dirty="0"/>
              <a:t>обучения и реабилитации</a:t>
            </a:r>
            <a:r>
              <a:rPr lang="ru-RU" sz="1800" i="1" dirty="0" smtClean="0"/>
              <a:t>»</a:t>
            </a:r>
            <a:endParaRPr lang="ru-RU" sz="1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83618"/>
            <a:ext cx="6540624" cy="1371600"/>
          </a:xfrm>
        </p:spPr>
        <p:txBody>
          <a:bodyPr/>
          <a:lstStyle/>
          <a:p>
            <a:pPr algn="ctr"/>
            <a:r>
              <a:rPr lang="ru-RU" sz="2500" dirty="0" smtClean="0"/>
              <a:t>«РЕАЛИЗАЦИЯ МЕТОДИЧЕСКОГО НАПРАВЛЕНИЯ ДЕЯТЕЛЬНОСТИ </a:t>
            </a:r>
            <a:br>
              <a:rPr lang="ru-RU" sz="2500" dirty="0" smtClean="0"/>
            </a:br>
            <a:r>
              <a:rPr lang="ru-RU" sz="2500" dirty="0" smtClean="0"/>
              <a:t>С АДМИНИСТРАЦИЕЙ И ПЕДАГОГАМИ УЧРЕЖДЕНИЙ, РЕАЛИЗУЮЩИХ ОБРАЗОВАТЕЛЬНЫЕ ПРОГРАММЫ СПЕЦИАЛЬНОГО ОБРАЗОВАНИЯ </a:t>
            </a:r>
            <a:br>
              <a:rPr lang="ru-RU" sz="2500" dirty="0" smtClean="0"/>
            </a:br>
            <a:r>
              <a:rPr lang="ru-RU" sz="2500" dirty="0" smtClean="0"/>
              <a:t>В 2018 ГОДУ</a:t>
            </a:r>
            <a:r>
              <a:rPr lang="ru-RU" sz="2500" b="1" dirty="0" smtClean="0"/>
              <a:t>»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17873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289304"/>
            <a:ext cx="3682752" cy="2434574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C00000"/>
                </a:solidFill>
              </a:rPr>
              <a:t>анализ </a:t>
            </a:r>
            <a:r>
              <a:rPr lang="ru-RU" dirty="0">
                <a:solidFill>
                  <a:schemeClr val="tx1"/>
                </a:solidFill>
              </a:rPr>
              <a:t>организации образовательного процесса </a:t>
            </a: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условиях </a:t>
            </a:r>
            <a:r>
              <a:rPr lang="ru-RU" dirty="0" err="1">
                <a:solidFill>
                  <a:schemeClr val="tx1"/>
                </a:solidFill>
              </a:rPr>
              <a:t>ЦКРОиР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283968" y="1242093"/>
            <a:ext cx="4402832" cy="2434574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rgbClr val="C00000"/>
                </a:solidFill>
              </a:rPr>
              <a:t>анализ</a:t>
            </a:r>
            <a:r>
              <a:rPr lang="ru-RU" dirty="0">
                <a:solidFill>
                  <a:schemeClr val="tx1"/>
                </a:solidFill>
              </a:rPr>
              <a:t> осуществления сопровождения учащихся с ОПФР </a:t>
            </a:r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уровне общего среднего образования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466084" y="3712063"/>
            <a:ext cx="4038600" cy="994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8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300" i="1" dirty="0" smtClean="0">
                <a:solidFill>
                  <a:schemeClr val="tx1"/>
                </a:solidFill>
              </a:rPr>
              <a:t>селекторное совещание управления образования (декабрь)</a:t>
            </a:r>
            <a:endParaRPr lang="ru-RU" sz="2300" i="1" dirty="0">
              <a:solidFill>
                <a:schemeClr val="tx1"/>
              </a:solidFill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251520" y="3676667"/>
            <a:ext cx="4320480" cy="994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8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200" i="1" dirty="0" smtClean="0">
                <a:solidFill>
                  <a:schemeClr val="tx1"/>
                </a:solidFill>
              </a:rPr>
              <a:t>рекомендации </a:t>
            </a:r>
          </a:p>
          <a:p>
            <a:pPr marL="45720" indent="0" algn="ctr">
              <a:buNone/>
            </a:pPr>
            <a:r>
              <a:rPr lang="ru-RU" sz="2200" i="1" dirty="0" smtClean="0">
                <a:solidFill>
                  <a:schemeClr val="tx1"/>
                </a:solidFill>
              </a:rPr>
              <a:t>по оптимизации образовательного процесса</a:t>
            </a:r>
            <a:endParaRPr lang="ru-RU" sz="2200" i="1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2120110" y="341754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6197352" y="3388027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1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3651870"/>
            <a:ext cx="4861520" cy="1371600"/>
          </a:xfrm>
        </p:spPr>
        <p:txBody>
          <a:bodyPr>
            <a:normAutofit/>
          </a:bodyPr>
          <a:lstStyle/>
          <a:p>
            <a:pPr algn="r"/>
            <a:r>
              <a:rPr lang="ru-RU" sz="1800" i="1" dirty="0"/>
              <a:t>Летошко М.В.,</a:t>
            </a:r>
          </a:p>
          <a:p>
            <a:pPr algn="r"/>
            <a:r>
              <a:rPr lang="ru-RU" sz="1800" i="1" dirty="0"/>
              <a:t>методист ГУО «</a:t>
            </a:r>
            <a:r>
              <a:rPr lang="ru-RU" sz="1800" i="1" dirty="0" smtClean="0"/>
              <a:t>Гомельский областной центр коррекционно-развивающего </a:t>
            </a:r>
            <a:r>
              <a:rPr lang="ru-RU" sz="1800" i="1" dirty="0"/>
              <a:t>обучения и реабилитации</a:t>
            </a:r>
            <a:r>
              <a:rPr lang="ru-RU" sz="1800" i="1" dirty="0" smtClean="0"/>
              <a:t>»</a:t>
            </a:r>
            <a:endParaRPr lang="ru-RU" sz="18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83618"/>
            <a:ext cx="6540624" cy="1371600"/>
          </a:xfrm>
        </p:spPr>
        <p:txBody>
          <a:bodyPr/>
          <a:lstStyle/>
          <a:p>
            <a:pPr algn="ctr"/>
            <a:r>
              <a:rPr lang="ru-RU" sz="2500" dirty="0" smtClean="0"/>
              <a:t>«Реализация </a:t>
            </a:r>
            <a:r>
              <a:rPr lang="ru-RU" sz="2500" dirty="0"/>
              <a:t>методического направления деятельности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с </a:t>
            </a:r>
            <a:r>
              <a:rPr lang="ru-RU" sz="2500" dirty="0"/>
              <a:t>администрацией и педагогами учреждений, реализующих образовательные программы специального образования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в </a:t>
            </a:r>
            <a:r>
              <a:rPr lang="ru-RU" sz="2500" dirty="0"/>
              <a:t>2018 </a:t>
            </a:r>
            <a:r>
              <a:rPr lang="ru-RU" sz="2500" dirty="0" smtClean="0"/>
              <a:t>году</a:t>
            </a:r>
            <a:r>
              <a:rPr lang="ru-RU" sz="2500" b="1" dirty="0" smtClean="0"/>
              <a:t>»</a:t>
            </a: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3955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500" dirty="0"/>
              <a:t>Продолжить работу по обеспечению специальным образованием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 </a:t>
            </a:r>
            <a:r>
              <a:rPr lang="ru-RU" sz="1500" dirty="0"/>
              <a:t>коррекционно-педагогической помощью всех детей с ОПФР. Прогнозировать оптимальную сеть структур специального образования под потребности каждого ребёнка</a:t>
            </a:r>
          </a:p>
        </p:txBody>
      </p:sp>
      <p:pic>
        <p:nvPicPr>
          <p:cNvPr id="4" name="Объект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9019"/>
            <a:ext cx="3687233" cy="2765425"/>
          </a:xfrm>
          <a:prstGeom prst="rect">
            <a:avLst/>
          </a:prstGeom>
          <a:ln w="28575">
            <a:solidFill>
              <a:srgbClr val="B02A00"/>
            </a:solidFill>
          </a:ln>
        </p:spPr>
      </p:pic>
      <p:pic>
        <p:nvPicPr>
          <p:cNvPr id="5" name="Объект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04992"/>
            <a:ext cx="3687233" cy="2765425"/>
          </a:xfrm>
          <a:prstGeom prst="rect">
            <a:avLst/>
          </a:prstGeom>
          <a:ln w="28575">
            <a:solidFill>
              <a:srgbClr val="B02A00"/>
            </a:solidFill>
          </a:ln>
        </p:spPr>
      </p:pic>
      <p:sp>
        <p:nvSpPr>
          <p:cNvPr id="6" name="Объект 14"/>
          <p:cNvSpPr>
            <a:spLocks noGrp="1"/>
          </p:cNvSpPr>
          <p:nvPr>
            <p:ph sz="half" idx="4294967295"/>
          </p:nvPr>
        </p:nvSpPr>
        <p:spPr>
          <a:xfrm>
            <a:off x="251150" y="4315425"/>
            <a:ext cx="8640960" cy="504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Задача: </a:t>
            </a:r>
            <a:r>
              <a:rPr lang="ru-RU" i="1" dirty="0" smtClean="0">
                <a:solidFill>
                  <a:schemeClr val="tx1"/>
                </a:solidFill>
              </a:rPr>
              <a:t>изучение </a:t>
            </a:r>
            <a:r>
              <a:rPr lang="ru-RU" i="1" dirty="0">
                <a:solidFill>
                  <a:schemeClr val="tx1"/>
                </a:solidFill>
              </a:rPr>
              <a:t>деятельности ПМПК </a:t>
            </a:r>
            <a:r>
              <a:rPr lang="ru-RU" i="1" dirty="0" err="1" smtClean="0">
                <a:solidFill>
                  <a:schemeClr val="tx1"/>
                </a:solidFill>
              </a:rPr>
              <a:t>ЦКРОиР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707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1091" y="3939902"/>
            <a:ext cx="8552734" cy="720080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B02A00"/>
                </a:solidFill>
              </a:rPr>
              <a:t>Задача:</a:t>
            </a:r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обобщение </a:t>
            </a:r>
            <a:r>
              <a:rPr lang="ru-RU" i="1" dirty="0">
                <a:solidFill>
                  <a:schemeClr val="tx1"/>
                </a:solidFill>
              </a:rPr>
              <a:t>и </a:t>
            </a:r>
            <a:r>
              <a:rPr lang="ru-RU" i="1" dirty="0" smtClean="0">
                <a:solidFill>
                  <a:schemeClr val="tx1"/>
                </a:solidFill>
              </a:rPr>
              <a:t>распространение </a:t>
            </a:r>
            <a:r>
              <a:rPr lang="ru-RU" i="1" dirty="0">
                <a:solidFill>
                  <a:schemeClr val="tx1"/>
                </a:solidFill>
              </a:rPr>
              <a:t>опыта работы призёров областных и республиканских </a:t>
            </a:r>
            <a:r>
              <a:rPr lang="ru-RU" i="1" dirty="0" smtClean="0">
                <a:solidFill>
                  <a:schemeClr val="tx1"/>
                </a:solidFill>
              </a:rPr>
              <a:t>конкурсов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6758" y="195486"/>
            <a:ext cx="8381260" cy="936104"/>
          </a:xfrm>
        </p:spPr>
        <p:txBody>
          <a:bodyPr/>
          <a:lstStyle/>
          <a:p>
            <a:r>
              <a:rPr lang="ru-RU" sz="1600" dirty="0"/>
              <a:t>Обобщение опыта учреждений специального образования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с </a:t>
            </a:r>
            <a:r>
              <a:rPr lang="ru-RU" sz="1600" dirty="0"/>
              <a:t>целью проведения областного этапа и участия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</a:t>
            </a:r>
            <a:r>
              <a:rPr lang="ru-RU" sz="1600" dirty="0"/>
              <a:t>заключительном этапе II республиканского конкурса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Лучшее учреждение специального образования» </a:t>
            </a: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4539" y="1315604"/>
            <a:ext cx="1889999" cy="2520000"/>
          </a:xfrm>
          <a:ln w="28575">
            <a:solidFill>
              <a:srgbClr val="B02A00"/>
            </a:solidFill>
          </a:ln>
        </p:spPr>
      </p:pic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r="3132" b="12376"/>
          <a:stretch/>
        </p:blipFill>
        <p:spPr>
          <a:xfrm>
            <a:off x="2904680" y="1629640"/>
            <a:ext cx="3063264" cy="1890000"/>
          </a:xfrm>
          <a:ln w="28575">
            <a:solidFill>
              <a:srgbClr val="B02A00"/>
            </a:solidFill>
          </a:ln>
        </p:spPr>
      </p:pic>
      <p:pic>
        <p:nvPicPr>
          <p:cNvPr id="20" name="Объект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0" t="7144" r="-1"/>
          <a:stretch/>
        </p:blipFill>
        <p:spPr>
          <a:xfrm>
            <a:off x="6093085" y="1647656"/>
            <a:ext cx="2719188" cy="1871984"/>
          </a:xfrm>
          <a:prstGeom prst="rect">
            <a:avLst/>
          </a:prstGeom>
          <a:ln w="28575">
            <a:solidFill>
              <a:srgbClr val="B02A00"/>
            </a:solidFill>
          </a:ln>
        </p:spPr>
      </p:pic>
    </p:spTree>
    <p:extLst>
      <p:ext uri="{BB962C8B-B14F-4D97-AF65-F5344CB8AC3E}">
        <p14:creationId xmlns:p14="http://schemas.microsoft.com/office/powerpoint/2010/main" val="164115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147998" y="3291830"/>
            <a:ext cx="2714466" cy="1638150"/>
          </a:xfrm>
        </p:spPr>
        <p:txBody>
          <a:bodyPr>
            <a:noAutofit/>
          </a:bodyPr>
          <a:lstStyle/>
          <a:p>
            <a:r>
              <a:rPr lang="ru-RU" sz="1300" b="1" i="1" dirty="0" smtClean="0">
                <a:solidFill>
                  <a:srgbClr val="B02A00"/>
                </a:solidFill>
              </a:rPr>
              <a:t>Задача:</a:t>
            </a:r>
            <a:r>
              <a:rPr lang="ru-RU" sz="1300" i="1" dirty="0" smtClean="0">
                <a:solidFill>
                  <a:schemeClr val="tx1"/>
                </a:solidFill>
              </a:rPr>
              <a:t> привлечение </a:t>
            </a:r>
            <a:r>
              <a:rPr lang="ru-RU" sz="1300" i="1" dirty="0">
                <a:solidFill>
                  <a:schemeClr val="tx1"/>
                </a:solidFill>
              </a:rPr>
              <a:t>лучших педагогических кадров учреждений специального образования к обобщению и распространению эффективного опыта работы с детьми с ОПФР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8381260" cy="790796"/>
          </a:xfrm>
        </p:spPr>
        <p:txBody>
          <a:bodyPr/>
          <a:lstStyle/>
          <a:p>
            <a:r>
              <a:rPr lang="ru-RU" sz="1700" dirty="0"/>
              <a:t>Привлечение учреждений специального образования, 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как </a:t>
            </a:r>
            <a:r>
              <a:rPr lang="ru-RU" sz="1700" dirty="0"/>
              <a:t>ресурсных </a:t>
            </a:r>
            <a:r>
              <a:rPr lang="ru-RU" sz="1700" dirty="0" smtClean="0"/>
              <a:t>центров</a:t>
            </a:r>
            <a:endParaRPr lang="ru-RU" sz="17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7822"/>
            <a:ext cx="3201453" cy="1800000"/>
          </a:xfrm>
          <a:ln w="28575">
            <a:solidFill>
              <a:srgbClr val="B02A00"/>
            </a:solidFill>
          </a:ln>
        </p:spPr>
      </p:pic>
      <p:pic>
        <p:nvPicPr>
          <p:cNvPr id="13" name="Объект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" t="13367" b="4554"/>
          <a:stretch/>
        </p:blipFill>
        <p:spPr>
          <a:xfrm>
            <a:off x="4932040" y="1347822"/>
            <a:ext cx="3243688" cy="1800000"/>
          </a:xfrm>
          <a:prstGeom prst="rect">
            <a:avLst/>
          </a:prstGeom>
          <a:ln w="28575">
            <a:solidFill>
              <a:srgbClr val="B02A00"/>
            </a:solidFill>
          </a:ln>
        </p:spPr>
      </p:pic>
      <p:pic>
        <p:nvPicPr>
          <p:cNvPr id="17" name="Объект 1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9822"/>
            <a:ext cx="2818791" cy="1800000"/>
          </a:xfrm>
          <a:ln w="28575">
            <a:solidFill>
              <a:srgbClr val="B02A0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t="12589" r="5462"/>
          <a:stretch/>
        </p:blipFill>
        <p:spPr>
          <a:xfrm>
            <a:off x="6012160" y="3213405"/>
            <a:ext cx="2813657" cy="1800000"/>
          </a:xfrm>
          <a:prstGeom prst="rect">
            <a:avLst/>
          </a:prstGeom>
          <a:ln w="28575">
            <a:solidFill>
              <a:srgbClr val="B02A00"/>
            </a:solidFill>
          </a:ln>
        </p:spPr>
      </p:pic>
    </p:spTree>
    <p:extLst>
      <p:ext uri="{BB962C8B-B14F-4D97-AF65-F5344CB8AC3E}">
        <p14:creationId xmlns:p14="http://schemas.microsoft.com/office/powerpoint/2010/main" val="26087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бъект 15"/>
          <p:cNvSpPr>
            <a:spLocks noGrp="1"/>
          </p:cNvSpPr>
          <p:nvPr>
            <p:ph sz="half" idx="1"/>
          </p:nvPr>
        </p:nvSpPr>
        <p:spPr>
          <a:xfrm>
            <a:off x="539552" y="1203598"/>
            <a:ext cx="7787208" cy="273630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Областной </a:t>
            </a:r>
            <a:r>
              <a:rPr lang="ru-RU" sz="1600" dirty="0">
                <a:solidFill>
                  <a:schemeClr val="tx1"/>
                </a:solidFill>
              </a:rPr>
              <a:t>фестиваль педагогического творчества «Ярмарка идей</a:t>
            </a:r>
            <a:r>
              <a:rPr lang="ru-RU" sz="1600" dirty="0" smtClean="0">
                <a:solidFill>
                  <a:schemeClr val="tx1"/>
                </a:solidFill>
              </a:rPr>
              <a:t>»;</a:t>
            </a:r>
            <a:endParaRPr lang="ru-RU" sz="1600" dirty="0">
              <a:solidFill>
                <a:schemeClr val="tx1"/>
              </a:solidFill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Семинар-практикум по вопросам организации образовательного процесса для детей с: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синдромом </a:t>
            </a:r>
            <a:r>
              <a:rPr lang="ru-RU" sz="1600" dirty="0">
                <a:solidFill>
                  <a:schemeClr val="tx1"/>
                </a:solidFill>
              </a:rPr>
              <a:t>Дауна (март, </a:t>
            </a:r>
            <a:r>
              <a:rPr lang="ru-RU" sz="1600" dirty="0" err="1">
                <a:solidFill>
                  <a:schemeClr val="tx1"/>
                </a:solidFill>
              </a:rPr>
              <a:t>ГОЦКРОиР</a:t>
            </a:r>
            <a:r>
              <a:rPr lang="ru-RU" sz="1600" dirty="0" smtClean="0">
                <a:solidFill>
                  <a:schemeClr val="tx1"/>
                </a:solidFill>
              </a:rPr>
              <a:t>);</a:t>
            </a:r>
            <a:endParaRPr lang="ru-RU" sz="16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аутистическими </a:t>
            </a:r>
            <a:r>
              <a:rPr lang="ru-RU" sz="1600" dirty="0">
                <a:solidFill>
                  <a:schemeClr val="tx1"/>
                </a:solidFill>
              </a:rPr>
              <a:t>нарушениями и тяжёлыми, множественными нарушениями развития (апрель, </a:t>
            </a:r>
            <a:r>
              <a:rPr lang="ru-RU" sz="1600" dirty="0" err="1">
                <a:solidFill>
                  <a:schemeClr val="tx1"/>
                </a:solidFill>
              </a:rPr>
              <a:t>ГОЦКРОиР</a:t>
            </a:r>
            <a:r>
              <a:rPr lang="ru-RU" sz="1600" dirty="0" smtClean="0">
                <a:solidFill>
                  <a:schemeClr val="tx1"/>
                </a:solidFill>
              </a:rPr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нарушением </a:t>
            </a:r>
            <a:r>
              <a:rPr lang="ru-RU" sz="1600" dirty="0">
                <a:solidFill>
                  <a:schemeClr val="tx1"/>
                </a:solidFill>
              </a:rPr>
              <a:t>слуха (октябрь, </a:t>
            </a:r>
            <a:r>
              <a:rPr lang="ru-RU" sz="1600" dirty="0" smtClean="0">
                <a:solidFill>
                  <a:schemeClr val="tx1"/>
                </a:solidFill>
              </a:rPr>
              <a:t>ГУО «Специальная </a:t>
            </a:r>
            <a:r>
              <a:rPr lang="ru-RU" sz="1600" dirty="0">
                <a:solidFill>
                  <a:schemeClr val="tx1"/>
                </a:solidFill>
              </a:rPr>
              <a:t>общеобразовательная школа №70 г.Гомеля для учащихся с нарушением слуха</a:t>
            </a:r>
            <a:r>
              <a:rPr lang="ru-RU" sz="1600" dirty="0" smtClean="0">
                <a:solidFill>
                  <a:schemeClr val="tx1"/>
                </a:solidFill>
              </a:rPr>
              <a:t>»);</a:t>
            </a:r>
            <a:endParaRPr lang="ru-RU" sz="16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нарушениями </a:t>
            </a:r>
            <a:r>
              <a:rPr lang="ru-RU" sz="1600" dirty="0">
                <a:solidFill>
                  <a:schemeClr val="tx1"/>
                </a:solidFill>
              </a:rPr>
              <a:t>речи (декабрь, учреждения дошкольного и общего среднего образования </a:t>
            </a:r>
            <a:r>
              <a:rPr lang="ru-RU" sz="1600" dirty="0" err="1">
                <a:solidFill>
                  <a:schemeClr val="tx1"/>
                </a:solidFill>
              </a:rPr>
              <a:t>Ветковского</a:t>
            </a:r>
            <a:r>
              <a:rPr lang="ru-RU" sz="1600" dirty="0">
                <a:solidFill>
                  <a:schemeClr val="tx1"/>
                </a:solidFill>
              </a:rPr>
              <a:t> района</a:t>
            </a:r>
            <a:r>
              <a:rPr lang="ru-RU" sz="1600" dirty="0" smtClean="0">
                <a:solidFill>
                  <a:schemeClr val="tx1"/>
                </a:solidFill>
              </a:rPr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chemeClr val="tx1"/>
                </a:solidFill>
              </a:rPr>
              <a:t>Поведенческие нарушения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sz="half" idx="2"/>
          </p:nvPr>
        </p:nvSpPr>
        <p:spPr>
          <a:xfrm>
            <a:off x="179512" y="4560550"/>
            <a:ext cx="8784976" cy="459472"/>
          </a:xfrm>
        </p:spPr>
        <p:txBody>
          <a:bodyPr>
            <a:normAutofit fontScale="92500" lnSpcReduction="20000"/>
          </a:bodyPr>
          <a:lstStyle/>
          <a:p>
            <a:pPr marL="45720" indent="0" algn="ctr">
              <a:buNone/>
            </a:pPr>
            <a:r>
              <a:rPr lang="ru-RU" sz="1500" b="1" i="1" dirty="0" smtClean="0">
                <a:solidFill>
                  <a:srgbClr val="B02A00"/>
                </a:solidFill>
              </a:rPr>
              <a:t>Задача: </a:t>
            </a:r>
            <a:r>
              <a:rPr lang="ru-RU" sz="1500" i="1" dirty="0" smtClean="0">
                <a:solidFill>
                  <a:schemeClr val="tx1"/>
                </a:solidFill>
              </a:rPr>
              <a:t>создание Положения </a:t>
            </a:r>
            <a:r>
              <a:rPr lang="ru-RU" sz="1500" i="1" dirty="0">
                <a:solidFill>
                  <a:schemeClr val="tx1"/>
                </a:solidFill>
              </a:rPr>
              <a:t>о ресурсном </a:t>
            </a:r>
            <a:r>
              <a:rPr lang="ru-RU" sz="1500" i="1" dirty="0" smtClean="0">
                <a:solidFill>
                  <a:schemeClr val="tx1"/>
                </a:solidFill>
              </a:rPr>
              <a:t>учреждении</a:t>
            </a:r>
            <a:br>
              <a:rPr lang="ru-RU" sz="1500" i="1" dirty="0" smtClean="0">
                <a:solidFill>
                  <a:schemeClr val="tx1"/>
                </a:solidFill>
              </a:rPr>
            </a:br>
            <a:r>
              <a:rPr lang="ru-RU" sz="1500" i="1" dirty="0" smtClean="0">
                <a:solidFill>
                  <a:schemeClr val="tx1"/>
                </a:solidFill>
              </a:rPr>
              <a:t> </a:t>
            </a:r>
            <a:r>
              <a:rPr lang="ru-RU" sz="1500" i="1" dirty="0">
                <a:solidFill>
                  <a:schemeClr val="tx1"/>
                </a:solidFill>
              </a:rPr>
              <a:t>и определению списка учреждений с данным </a:t>
            </a:r>
            <a:r>
              <a:rPr lang="ru-RU" sz="1500" i="1" dirty="0" smtClean="0">
                <a:solidFill>
                  <a:schemeClr val="tx1"/>
                </a:solidFill>
              </a:rPr>
              <a:t>статусом</a:t>
            </a:r>
            <a:endParaRPr lang="ru-RU" sz="1500" i="1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6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35646"/>
            <a:ext cx="3504000" cy="2628000"/>
          </a:xfrm>
          <a:ln w="28575">
            <a:solidFill>
              <a:srgbClr val="B02A0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Продолжить работу по развитию инклюзивных процессов путём проведения научно-практических, методических и социокультурных </a:t>
            </a:r>
            <a:r>
              <a:rPr lang="ru-RU" sz="2000" dirty="0" smtClean="0"/>
              <a:t>мероприятий </a:t>
            </a:r>
            <a:endParaRPr lang="ru-RU" sz="2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46576" y="1635646"/>
            <a:ext cx="3504000" cy="2628000"/>
          </a:xfrm>
          <a:prstGeom prst="rect">
            <a:avLst/>
          </a:prstGeom>
          <a:ln w="28575">
            <a:solidFill>
              <a:srgbClr val="B02A00"/>
            </a:solidFill>
          </a:ln>
        </p:spPr>
      </p:pic>
    </p:spTree>
    <p:extLst>
      <p:ext uri="{BB962C8B-B14F-4D97-AF65-F5344CB8AC3E}">
        <p14:creationId xmlns:p14="http://schemas.microsoft.com/office/powerpoint/2010/main" val="221903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2369" y="1464083"/>
            <a:ext cx="1428750" cy="2143125"/>
          </a:xfrm>
          <a:prstGeom prst="rect">
            <a:avLst/>
          </a:prstGeom>
          <a:ln w="28575">
            <a:solidFill>
              <a:srgbClr val="B02A0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Расширение и внедрение различных форм методической работы, в том числе </a:t>
            </a:r>
            <a:r>
              <a:rPr lang="ru-RU" sz="2000" dirty="0" smtClean="0"/>
              <a:t>интерактивных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532" y="1464082"/>
            <a:ext cx="1428750" cy="2143125"/>
          </a:xfrm>
          <a:prstGeom prst="rect">
            <a:avLst/>
          </a:prstGeom>
          <a:ln w="28575">
            <a:solidFill>
              <a:srgbClr val="B02A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263" y="1635644"/>
            <a:ext cx="2706125" cy="1800000"/>
          </a:xfrm>
          <a:prstGeom prst="rect">
            <a:avLst/>
          </a:prstGeom>
          <a:ln w="28575">
            <a:solidFill>
              <a:srgbClr val="B02A00"/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35645"/>
            <a:ext cx="2700000" cy="1800000"/>
          </a:xfrm>
          <a:ln w="28575">
            <a:solidFill>
              <a:srgbClr val="B02A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001" y="2330937"/>
            <a:ext cx="4041998" cy="481626"/>
          </a:xfrm>
          <a:prstGeom prst="rect">
            <a:avLst/>
          </a:prstGeom>
        </p:spPr>
      </p:pic>
      <p:sp>
        <p:nvSpPr>
          <p:cNvPr id="13" name="Текст 17"/>
          <p:cNvSpPr txBox="1">
            <a:spLocks/>
          </p:cNvSpPr>
          <p:nvPr/>
        </p:nvSpPr>
        <p:spPr>
          <a:xfrm>
            <a:off x="292369" y="3870451"/>
            <a:ext cx="8635815" cy="86409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b="1" i="1" dirty="0" smtClean="0">
                <a:solidFill>
                  <a:srgbClr val="B02A00"/>
                </a:solidFill>
              </a:rPr>
              <a:t>Задача: </a:t>
            </a:r>
            <a:r>
              <a:rPr lang="ru-RU" i="1" dirty="0" smtClean="0">
                <a:solidFill>
                  <a:schemeClr val="tx1"/>
                </a:solidFill>
              </a:rPr>
              <a:t>развитие инклюзивных процессов путём проведения 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научно-практических, методических и социокультурных мероприятий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3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27162"/>
            <a:ext cx="4038600" cy="3028950"/>
          </a:xfrm>
          <a:ln w="28575">
            <a:solidFill>
              <a:srgbClr val="B02A00"/>
            </a:solidFill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900" dirty="0" smtClean="0"/>
              <a:t>Задача: решение </a:t>
            </a:r>
            <a:r>
              <a:rPr lang="ru-RU" sz="1900" dirty="0"/>
              <a:t>вопросов оптимального и качественного функционирования учреждений специального </a:t>
            </a:r>
            <a:r>
              <a:rPr lang="ru-RU" sz="1900" dirty="0" smtClean="0"/>
              <a:t>образования</a:t>
            </a:r>
            <a:endParaRPr lang="ru-RU" sz="1900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27162"/>
            <a:ext cx="4038600" cy="3028950"/>
          </a:xfrm>
          <a:ln w="28575">
            <a:solidFill>
              <a:srgbClr val="B02A00"/>
            </a:solidFill>
          </a:ln>
        </p:spPr>
      </p:pic>
    </p:spTree>
    <p:extLst>
      <p:ext uri="{BB962C8B-B14F-4D97-AF65-F5344CB8AC3E}">
        <p14:creationId xmlns:p14="http://schemas.microsoft.com/office/powerpoint/2010/main" val="14063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491630"/>
            <a:ext cx="8305060" cy="3082646"/>
          </a:xfrm>
        </p:spPr>
        <p:txBody>
          <a:bodyPr>
            <a:normAutofit/>
          </a:bodyPr>
          <a:lstStyle/>
          <a:p>
            <a:pPr algn="just"/>
            <a:r>
              <a:rPr lang="ru-RU" dirty="0" err="1" smtClean="0">
                <a:solidFill>
                  <a:schemeClr val="tx1"/>
                </a:solidFill>
              </a:rPr>
              <a:t>online</a:t>
            </a:r>
            <a:r>
              <a:rPr lang="ru-RU" dirty="0" smtClean="0">
                <a:solidFill>
                  <a:schemeClr val="tx1"/>
                </a:solidFill>
              </a:rPr>
              <a:t>-консультации </a:t>
            </a:r>
            <a:r>
              <a:rPr lang="ru-RU" dirty="0">
                <a:solidFill>
                  <a:schemeClr val="tx1"/>
                </a:solidFill>
              </a:rPr>
              <a:t>(апрель, июнь, ноябрь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</a:p>
          <a:p>
            <a:pPr algn="just"/>
            <a:r>
              <a:rPr lang="ru-RU" dirty="0" err="1" smtClean="0">
                <a:solidFill>
                  <a:schemeClr val="tx1"/>
                </a:solidFill>
              </a:rPr>
              <a:t>вебинар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(</a:t>
            </a:r>
            <a:r>
              <a:rPr lang="ru-RU" dirty="0" smtClean="0">
                <a:solidFill>
                  <a:schemeClr val="tx1"/>
                </a:solidFill>
              </a:rPr>
              <a:t>июнь)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методические </a:t>
            </a:r>
            <a:r>
              <a:rPr lang="ru-RU" i="1" dirty="0">
                <a:solidFill>
                  <a:schemeClr val="tx1"/>
                </a:solidFill>
              </a:rPr>
              <a:t>выезды в регионы </a:t>
            </a:r>
            <a:r>
              <a:rPr lang="ru-RU" dirty="0">
                <a:solidFill>
                  <a:schemeClr val="tx1"/>
                </a:solidFill>
              </a:rPr>
              <a:t>с целью активного участия </a:t>
            </a:r>
            <a:r>
              <a:rPr lang="ru-RU" dirty="0" smtClean="0">
                <a:solidFill>
                  <a:schemeClr val="tx1"/>
                </a:solidFill>
              </a:rPr>
              <a:t>администрации учреждения в методических мероприятиях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Задача: расширение </a:t>
            </a:r>
            <a:r>
              <a:rPr lang="ru-RU" sz="2000" dirty="0"/>
              <a:t>и </a:t>
            </a:r>
            <a:r>
              <a:rPr lang="ru-RU" sz="2000" dirty="0" smtClean="0"/>
              <a:t>внедрение </a:t>
            </a:r>
            <a:r>
              <a:rPr lang="ru-RU" sz="2000" dirty="0"/>
              <a:t>различных форм методической работы с регионами </a:t>
            </a:r>
          </a:p>
        </p:txBody>
      </p:sp>
    </p:spTree>
    <p:extLst>
      <p:ext uri="{BB962C8B-B14F-4D97-AF65-F5344CB8AC3E}">
        <p14:creationId xmlns:p14="http://schemas.microsoft.com/office/powerpoint/2010/main" val="52787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399</TotalTime>
  <Words>287</Words>
  <Application>Microsoft Office PowerPoint</Application>
  <PresentationFormat>Экран (16:9)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Сетка</vt:lpstr>
      <vt:lpstr>«РЕАЛИЗАЦИЯ МЕТОДИЧЕСКОГО НАПРАВЛЕНИЯ ДЕЯТЕЛЬНОСТИ  С АДМИНИСТРАЦИЕЙ И ПЕДАГОГАМИ УЧРЕЖДЕНИЙ, РЕАЛИЗУЮЩИХ ОБРАЗОВАТЕЛЬНЫЕ ПРОГРАММЫ СПЕЦИАЛЬНОГО ОБРАЗОВАНИЯ  В 2018 ГОДУ»</vt:lpstr>
      <vt:lpstr>Продолжить работу по обеспечению специальным образованием  и коррекционно-педагогической помощью всех детей с ОПФР. Прогнозировать оптимальную сеть структур специального образования под потребности каждого ребёнка</vt:lpstr>
      <vt:lpstr>Обобщение опыта учреждений специального образования  с целью проведения областного этапа и участия  в заключительном этапе II республиканского конкурса  «Лучшее учреждение специального образования» </vt:lpstr>
      <vt:lpstr>Привлечение учреждений специального образования,  как ресурсных центров</vt:lpstr>
      <vt:lpstr>Мероприятия:</vt:lpstr>
      <vt:lpstr>Продолжить работу по развитию инклюзивных процессов путём проведения научно-практических, методических и социокультурных мероприятий </vt:lpstr>
      <vt:lpstr>Расширение и внедрение различных форм методической работы, в том числе интерактивных </vt:lpstr>
      <vt:lpstr>Задача: решение вопросов оптимального и качественного функционирования учреждений специального образования</vt:lpstr>
      <vt:lpstr>Задача: расширение и внедрение различных форм методической работы с регионами </vt:lpstr>
      <vt:lpstr>Задачи:</vt:lpstr>
      <vt:lpstr>«Реализация методического направления деятельности  с администрацией и педагогами учреждений, реализующих образовательные программы специального образования  в 2018 году»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«Реализация методического направления деятельности с администрацией  и педагогами учреждений, реализующих образовательные программы специального образования в 2017 году»</dc:title>
  <dc:creator>ГОЦКРОиР</dc:creator>
  <cp:lastModifiedBy>ГОЦКРОиР</cp:lastModifiedBy>
  <cp:revision>23</cp:revision>
  <dcterms:created xsi:type="dcterms:W3CDTF">2017-01-25T08:28:19Z</dcterms:created>
  <dcterms:modified xsi:type="dcterms:W3CDTF">2018-01-25T07:30:50Z</dcterms:modified>
</cp:coreProperties>
</file>