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65100" y="1295400"/>
            <a:ext cx="8813800" cy="2501900"/>
            <a:chOff x="104" y="816"/>
            <a:chExt cx="5552" cy="1576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04" y="920"/>
              <a:ext cx="5552" cy="14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 rot="10800000" flipH="1">
              <a:off x="575" y="816"/>
              <a:ext cx="493" cy="432"/>
            </a:xfrm>
            <a:prstGeom prst="triangle">
              <a:avLst>
                <a:gd name="adj" fmla="val 49995"/>
              </a:avLst>
            </a:prstGeom>
            <a:solidFill>
              <a:schemeClr val="hlink"/>
            </a:solidFill>
            <a:ln>
              <a:noFill/>
            </a:ln>
            <a:effectLst>
              <a:outerShdw dist="155023" dir="2099521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>
                <a:solidFill>
                  <a:srgbClr val="FF9966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CC99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CC99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CC99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CC99"/>
                </a:solidFill>
              </a:defRPr>
            </a:lvl1pPr>
          </a:lstStyle>
          <a:p>
            <a:fld id="{3FF1F949-ACBC-47BC-A06F-3CA8418622B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3BC14-1C5C-46E6-8608-17530B2907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953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CD91-9C60-494F-A019-BFFBF7870A2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034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2E93C-DC01-4271-9FEE-00AE928537F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129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3599B-E32D-4201-8E06-7CB70A5B6FE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090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7A006-2A85-49B8-ACD0-B80EDD7C32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338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5EB96-EF65-4C9A-BE1D-BCA2261C556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22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EC7F5-FE0E-4138-9299-745B746E74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247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2B811-9C1C-4B51-8441-CC1787E3DD8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279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75B0B-B130-4A3B-8719-204BB0B3F5C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356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5F2AC-D372-4B5D-8FBC-4D08D51B10E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889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65100" y="76200"/>
            <a:ext cx="8813800" cy="6629400"/>
            <a:chOff x="104" y="48"/>
            <a:chExt cx="5552" cy="4176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04" y="152"/>
              <a:ext cx="5552" cy="37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 rot="10800000" flipH="1">
              <a:off x="4031" y="48"/>
              <a:ext cx="493" cy="432"/>
            </a:xfrm>
            <a:prstGeom prst="triangle">
              <a:avLst>
                <a:gd name="adj" fmla="val 49995"/>
              </a:avLst>
            </a:prstGeom>
            <a:solidFill>
              <a:schemeClr val="hlink"/>
            </a:solidFill>
            <a:ln>
              <a:noFill/>
            </a:ln>
            <a:effectLst>
              <a:outerShdw dist="155023" dir="2099521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1357" y="3792"/>
              <a:ext cx="493" cy="432"/>
            </a:xfrm>
            <a:prstGeom prst="triangle">
              <a:avLst>
                <a:gd name="adj" fmla="val 49995"/>
              </a:avLst>
            </a:prstGeom>
            <a:solidFill>
              <a:schemeClr val="hlink"/>
            </a:solidFill>
            <a:ln>
              <a:noFill/>
            </a:ln>
            <a:effectLst>
              <a:outerShdw dist="227185" dir="1593903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4D2096-CC93-442F-B1B7-9B1C6AF9784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07504" y="1484784"/>
            <a:ext cx="8856984" cy="2376264"/>
          </a:xfrm>
        </p:spPr>
        <p:txBody>
          <a:bodyPr/>
          <a:lstStyle/>
          <a:p>
            <a:r>
              <a:rPr lang="ru-RU" sz="5000" dirty="0" smtClean="0"/>
              <a:t>ТЕХНОЛОГИЯ ПЛАНИРОВАНИЯ КОРРЕКЦИОННОЙ РАБОТЫ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043608" y="5013176"/>
            <a:ext cx="8100392" cy="1440160"/>
          </a:xfrm>
        </p:spPr>
        <p:txBody>
          <a:bodyPr/>
          <a:lstStyle/>
          <a:p>
            <a:pPr algn="r"/>
            <a:r>
              <a:rPr lang="ru-RU" sz="2500" i="1" dirty="0" smtClean="0">
                <a:solidFill>
                  <a:srgbClr val="FFFFFF"/>
                </a:solidFill>
              </a:rPr>
              <a:t>Летошко Марина В</a:t>
            </a:r>
            <a:r>
              <a:rPr lang="ru-RU" sz="2500" i="1" dirty="0" smtClean="0">
                <a:solidFill>
                  <a:srgbClr val="FFFFFF"/>
                </a:solidFill>
              </a:rPr>
              <a:t>асильевна</a:t>
            </a:r>
            <a:r>
              <a:rPr lang="ru-RU" sz="2500" i="1" dirty="0" smtClean="0">
                <a:solidFill>
                  <a:srgbClr val="FFFFFF"/>
                </a:solidFill>
              </a:rPr>
              <a:t>, </a:t>
            </a:r>
            <a:r>
              <a:rPr lang="ru-RU" sz="2500" i="1" dirty="0" smtClean="0">
                <a:solidFill>
                  <a:srgbClr val="FFFFFF"/>
                </a:solidFill>
              </a:rPr>
              <a:t>методист </a:t>
            </a:r>
          </a:p>
          <a:p>
            <a:pPr algn="r"/>
            <a:r>
              <a:rPr lang="ru-RU" sz="2500" i="1" dirty="0" smtClean="0">
                <a:solidFill>
                  <a:srgbClr val="FFFFFF"/>
                </a:solidFill>
              </a:rPr>
              <a:t>ГУО «Гомельский областной </a:t>
            </a:r>
            <a:r>
              <a:rPr lang="ru-RU" sz="2500" i="1" dirty="0" smtClean="0">
                <a:solidFill>
                  <a:srgbClr val="FFFFFF"/>
                </a:solidFill>
              </a:rPr>
              <a:t>центр </a:t>
            </a:r>
          </a:p>
          <a:p>
            <a:pPr algn="r"/>
            <a:r>
              <a:rPr lang="ru-RU" sz="2500" i="1" dirty="0" smtClean="0">
                <a:solidFill>
                  <a:srgbClr val="FFFFFF"/>
                </a:solidFill>
              </a:rPr>
              <a:t>коррекционно-развивающего обучения и реабилитации»</a:t>
            </a:r>
            <a:endParaRPr lang="ru-RU" sz="25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3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568952" cy="1143000"/>
          </a:xfrm>
        </p:spPr>
        <p:txBody>
          <a:bodyPr/>
          <a:lstStyle/>
          <a:p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</a:rPr>
              <a:t>Ч</a:t>
            </a: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</a:rPr>
              <a:t>ерез внутренние процессы развития учащихся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1200"/>
            <a:ext cx="8352928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НАПРИМЕР: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Развивать</a:t>
            </a:r>
            <a:r>
              <a:rPr lang="ru-RU" dirty="0" smtClean="0">
                <a:solidFill>
                  <a:srgbClr val="FFFFFF"/>
                </a:solidFill>
              </a:rPr>
              <a:t> мышление»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Развивать</a:t>
            </a:r>
            <a:r>
              <a:rPr lang="ru-RU" dirty="0" smtClean="0">
                <a:solidFill>
                  <a:srgbClr val="FFFFFF"/>
                </a:solidFill>
              </a:rPr>
              <a:t> речь»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Совершенствовать</a:t>
            </a:r>
            <a:r>
              <a:rPr lang="ru-RU" dirty="0" smtClean="0">
                <a:solidFill>
                  <a:srgbClr val="FFFFFF"/>
                </a:solidFill>
              </a:rPr>
              <a:t> пространственную ориентировку» и др.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64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09600"/>
            <a:ext cx="8424936" cy="1143000"/>
          </a:xfrm>
        </p:spPr>
        <p:txBody>
          <a:bodyPr/>
          <a:lstStyle/>
          <a:p>
            <a:r>
              <a:rPr lang="ru-RU" sz="3300" b="1" i="1" dirty="0">
                <a:solidFill>
                  <a:schemeClr val="tx2">
                    <a:lumMod val="75000"/>
                  </a:schemeClr>
                </a:solidFill>
              </a:rPr>
              <a:t>Ч</a:t>
            </a:r>
            <a:r>
              <a:rPr lang="ru-RU" sz="3300" b="1" i="1" dirty="0" smtClean="0">
                <a:solidFill>
                  <a:schemeClr val="tx2">
                    <a:lumMod val="75000"/>
                  </a:schemeClr>
                </a:solidFill>
              </a:rPr>
              <a:t>ерез указание на объекты </a:t>
            </a:r>
            <a:br>
              <a:rPr lang="ru-RU" sz="33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300" b="1" i="1" dirty="0" smtClean="0">
                <a:solidFill>
                  <a:schemeClr val="tx2">
                    <a:lumMod val="75000"/>
                  </a:schemeClr>
                </a:solidFill>
              </a:rPr>
              <a:t>коррекционно-педагогического воздействия</a:t>
            </a:r>
            <a:endParaRPr lang="ru-RU" sz="33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1200"/>
            <a:ext cx="8352928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НАПРИМЕР: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Формировать умение </a:t>
            </a:r>
            <a:r>
              <a:rPr lang="ru-RU" dirty="0" smtClean="0">
                <a:solidFill>
                  <a:srgbClr val="FFFFFF"/>
                </a:solidFill>
              </a:rPr>
              <a:t>пересказывать текст с опорой на символический план»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Развивать умение </a:t>
            </a:r>
            <a:r>
              <a:rPr lang="ru-RU" dirty="0" smtClean="0">
                <a:solidFill>
                  <a:srgbClr val="FFFFFF"/>
                </a:solidFill>
              </a:rPr>
              <a:t>образовывать слова приставочным способом»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Совершенствовать умение </a:t>
            </a:r>
            <a:r>
              <a:rPr lang="ru-RU" dirty="0" smtClean="0">
                <a:solidFill>
                  <a:srgbClr val="FFFFFF"/>
                </a:solidFill>
              </a:rPr>
              <a:t>ориентироваться на листе бумаги, определяя верх-низ»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1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3312368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i="1" dirty="0" smtClean="0">
                <a:solidFill>
                  <a:srgbClr val="FFFFFF"/>
                </a:solidFill>
              </a:rPr>
              <a:t>К </a:t>
            </a:r>
            <a:r>
              <a:rPr lang="ru-RU" sz="4000" b="1" i="1" dirty="0" smtClean="0">
                <a:solidFill>
                  <a:srgbClr val="FFFFFF"/>
                </a:solidFill>
              </a:rPr>
              <a:t>одному коррекционному занятию ставится </a:t>
            </a: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</a:rPr>
              <a:t>2-3,</a:t>
            </a:r>
            <a:r>
              <a:rPr lang="ru-RU" sz="4000" b="1" i="1" dirty="0" smtClean="0">
                <a:solidFill>
                  <a:srgbClr val="FFFFFF"/>
                </a:solidFill>
              </a:rPr>
              <a:t> </a:t>
            </a:r>
            <a:r>
              <a:rPr lang="ru-RU" sz="4000" b="1" i="1" dirty="0" smtClean="0">
                <a:solidFill>
                  <a:srgbClr val="FFFFFF"/>
                </a:solidFill>
              </a:rPr>
              <a:t/>
            </a:r>
            <a:br>
              <a:rPr lang="ru-RU" sz="4000" b="1" i="1" dirty="0" smtClean="0">
                <a:solidFill>
                  <a:srgbClr val="FFFFFF"/>
                </a:solidFill>
              </a:rPr>
            </a:br>
            <a:r>
              <a:rPr lang="ru-RU" sz="4000" b="1" i="1" dirty="0" smtClean="0">
                <a:solidFill>
                  <a:srgbClr val="FFFFFF"/>
                </a:solidFill>
              </a:rPr>
              <a:t>максимум </a:t>
            </a: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ru-RU" sz="4000" b="1" i="1" dirty="0" smtClean="0">
                <a:solidFill>
                  <a:srgbClr val="FFFFFF"/>
                </a:solidFill>
              </a:rPr>
              <a:t> </a:t>
            </a:r>
            <a:r>
              <a:rPr lang="ru-RU" sz="4000" b="1" i="1" dirty="0" smtClean="0">
                <a:solidFill>
                  <a:srgbClr val="FFFFFF"/>
                </a:solidFill>
              </a:rPr>
              <a:t/>
            </a:r>
            <a:br>
              <a:rPr lang="ru-RU" sz="4000" b="1" i="1" dirty="0" smtClean="0">
                <a:solidFill>
                  <a:srgbClr val="FFFFFF"/>
                </a:solidFill>
              </a:rPr>
            </a:br>
            <a:r>
              <a:rPr lang="ru-RU" sz="4000" b="1" i="1" dirty="0" smtClean="0">
                <a:solidFill>
                  <a:srgbClr val="FFFFFF"/>
                </a:solidFill>
              </a:rPr>
              <a:t>коррекционно-развивающие </a:t>
            </a:r>
            <a:r>
              <a:rPr lang="ru-RU" sz="4000" b="1" i="1" dirty="0" smtClean="0">
                <a:solidFill>
                  <a:srgbClr val="FFFFFF"/>
                </a:solidFill>
              </a:rPr>
              <a:t>задачи</a:t>
            </a:r>
            <a:endParaRPr lang="ru-RU" sz="40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0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65576"/>
            <a:ext cx="7772400" cy="114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1988840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ctr" eaLnBrk="1" hangingPunct="1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4000" b="1" i="1" kern="0" dirty="0" smtClean="0">
                <a:solidFill>
                  <a:srgbClr val="FFFFFF"/>
                </a:solidFill>
                <a:latin typeface="Times New Roman"/>
              </a:rPr>
              <a:t>Тема </a:t>
            </a:r>
            <a:r>
              <a:rPr lang="ru-RU" sz="4000" b="1" i="1" kern="0" dirty="0">
                <a:solidFill>
                  <a:srgbClr val="FFFFFF"/>
                </a:solidFill>
                <a:latin typeface="Times New Roman"/>
              </a:rPr>
              <a:t>коррекционного занятия </a:t>
            </a:r>
            <a:r>
              <a:rPr lang="ru-RU" sz="4000" b="1" i="1" kern="0" dirty="0" smtClean="0">
                <a:solidFill>
                  <a:srgbClr val="FFFFFF"/>
                </a:solidFill>
                <a:latin typeface="Times New Roman"/>
              </a:rPr>
              <a:t>может формулироваться на </a:t>
            </a:r>
            <a:r>
              <a:rPr lang="ru-RU" sz="4000" b="1" i="1" kern="0" dirty="0">
                <a:solidFill>
                  <a:srgbClr val="FFFFFF"/>
                </a:solidFill>
                <a:latin typeface="Times New Roman"/>
              </a:rPr>
              <a:t>основе </a:t>
            </a:r>
            <a:r>
              <a:rPr lang="ru-RU" sz="4000" b="1" i="1" kern="0" dirty="0" smtClean="0">
                <a:solidFill>
                  <a:srgbClr val="FFFFFF"/>
                </a:solidFill>
                <a:latin typeface="Times New Roman"/>
              </a:rPr>
              <a:t>ведущей задачи</a:t>
            </a:r>
            <a:endParaRPr lang="ru-RU" sz="4000" b="1" i="1" kern="0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143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3456384" cy="5112568"/>
          </a:xfrm>
          <a:ln w="28575">
            <a:solidFill>
              <a:schemeClr val="tx1">
                <a:lumMod val="50000"/>
              </a:schemeClr>
            </a:solidFill>
          </a:ln>
        </p:spPr>
        <p:txBody>
          <a:bodyPr/>
          <a:lstStyle/>
          <a:p>
            <a:r>
              <a:rPr lang="ru-RU" sz="2500" dirty="0">
                <a:solidFill>
                  <a:srgbClr val="FFFFFF"/>
                </a:solidFill>
              </a:rPr>
              <a:t>«Содержание и методика развития познавательной деятельности младших школьников с легкой интеллектуальной недостаточностью</a:t>
            </a:r>
            <a:r>
              <a:rPr lang="ru-RU" sz="2500" dirty="0" smtClean="0">
                <a:solidFill>
                  <a:srgbClr val="FFFFFF"/>
                </a:solidFill>
              </a:rPr>
              <a:t>»</a:t>
            </a:r>
            <a:endParaRPr lang="ru-RU" sz="2500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77" t="10406" r="27789" b="4938"/>
          <a:stretch/>
        </p:blipFill>
        <p:spPr bwMode="auto">
          <a:xfrm>
            <a:off x="3995936" y="980728"/>
            <a:ext cx="4622099" cy="5112000"/>
          </a:xfrm>
          <a:prstGeom prst="rect">
            <a:avLst/>
          </a:prstGeom>
          <a:noFill/>
          <a:ln w="28575">
            <a:solidFill>
              <a:schemeClr val="tx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83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07504" y="1484784"/>
            <a:ext cx="8856984" cy="2376264"/>
          </a:xfrm>
        </p:spPr>
        <p:txBody>
          <a:bodyPr/>
          <a:lstStyle/>
          <a:p>
            <a:r>
              <a:rPr lang="ru-RU" sz="5000" dirty="0" smtClean="0"/>
              <a:t>ТЕХНОЛОГИЯ ПЛАНИРОВАНИЯ КОРРЕКЦИОННОЙ РАБОТЫ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691680" y="4581128"/>
            <a:ext cx="7452320" cy="1440160"/>
          </a:xfrm>
        </p:spPr>
        <p:txBody>
          <a:bodyPr/>
          <a:lstStyle/>
          <a:p>
            <a:pPr algn="r"/>
            <a:r>
              <a:rPr lang="ru-RU" sz="2500" dirty="0" smtClean="0"/>
              <a:t>Подготовила:</a:t>
            </a:r>
          </a:p>
          <a:p>
            <a:pPr algn="r"/>
            <a:r>
              <a:rPr lang="ru-RU" sz="2500" dirty="0" smtClean="0"/>
              <a:t>Летошко М.В., методист </a:t>
            </a:r>
          </a:p>
          <a:p>
            <a:pPr algn="r"/>
            <a:r>
              <a:rPr lang="ru-RU" sz="2500" dirty="0" smtClean="0"/>
              <a:t>ГУО «Гомельский областной ЦКРОиР»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04920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84976" cy="72008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Направления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112568"/>
          </a:xfrm>
        </p:spPr>
        <p:txBody>
          <a:bodyPr/>
          <a:lstStyle/>
          <a:p>
            <a:pPr algn="just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rgbClr val="FFFFFF"/>
                </a:solidFill>
              </a:rPr>
              <a:t>развитие </a:t>
            </a:r>
            <a:r>
              <a:rPr lang="ru-RU" sz="2600" dirty="0">
                <a:solidFill>
                  <a:srgbClr val="FFFFFF"/>
                </a:solidFill>
              </a:rPr>
              <a:t>устной речи и мышления, </a:t>
            </a:r>
          </a:p>
          <a:p>
            <a:pPr algn="just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rgbClr val="FFFFFF"/>
                </a:solidFill>
              </a:rPr>
              <a:t>развитие </a:t>
            </a:r>
            <a:r>
              <a:rPr lang="ru-RU" sz="2600" dirty="0">
                <a:solidFill>
                  <a:srgbClr val="FFFFFF"/>
                </a:solidFill>
              </a:rPr>
              <a:t>мелкой моторики,</a:t>
            </a:r>
          </a:p>
          <a:p>
            <a:pPr algn="just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rgbClr val="FFFFFF"/>
                </a:solidFill>
              </a:rPr>
              <a:t>развитие </a:t>
            </a:r>
            <a:r>
              <a:rPr lang="ru-RU" sz="2600" dirty="0">
                <a:solidFill>
                  <a:srgbClr val="FFFFFF"/>
                </a:solidFill>
              </a:rPr>
              <a:t>кинестетического восприятия;</a:t>
            </a:r>
          </a:p>
          <a:p>
            <a:pPr algn="just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rgbClr val="FFFFFF"/>
                </a:solidFill>
              </a:rPr>
              <a:t>развитие </a:t>
            </a:r>
            <a:r>
              <a:rPr lang="ru-RU" sz="2600" dirty="0">
                <a:solidFill>
                  <a:srgbClr val="FFFFFF"/>
                </a:solidFill>
              </a:rPr>
              <a:t>мышления, </a:t>
            </a:r>
            <a:r>
              <a:rPr lang="ru-RU" sz="2600" dirty="0" smtClean="0">
                <a:solidFill>
                  <a:srgbClr val="FFFFFF"/>
                </a:solidFill>
              </a:rPr>
              <a:t>памяти;</a:t>
            </a:r>
          </a:p>
          <a:p>
            <a:pPr algn="just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rgbClr val="FFFFFF"/>
                </a:solidFill>
              </a:rPr>
              <a:t>развитие слухового и зрительного восприятия; </a:t>
            </a:r>
            <a:br>
              <a:rPr lang="ru-RU" sz="2600" dirty="0" smtClean="0">
                <a:solidFill>
                  <a:srgbClr val="FFFFFF"/>
                </a:solidFill>
              </a:rPr>
            </a:br>
            <a:r>
              <a:rPr lang="ru-RU" sz="2600" dirty="0" smtClean="0">
                <a:solidFill>
                  <a:srgbClr val="FFFFFF"/>
                </a:solidFill>
              </a:rPr>
              <a:t>развитие пространственной </a:t>
            </a:r>
            <a:r>
              <a:rPr lang="ru-RU" sz="2600" dirty="0">
                <a:solidFill>
                  <a:srgbClr val="FFFFFF"/>
                </a:solidFill>
              </a:rPr>
              <a:t>ориентировки, языкового анализа и мышления.</a:t>
            </a:r>
          </a:p>
          <a:p>
            <a:pPr marL="0" indent="0" algn="just">
              <a:buNone/>
            </a:pPr>
            <a:r>
              <a:rPr lang="ru-RU" sz="3000" b="1" i="1" dirty="0" smtClean="0">
                <a:solidFill>
                  <a:srgbClr val="FFFFFF"/>
                </a:solidFill>
              </a:rPr>
              <a:t>Действенный </a:t>
            </a:r>
            <a:r>
              <a:rPr lang="ru-RU" sz="3000" b="1" i="1" dirty="0">
                <a:solidFill>
                  <a:srgbClr val="FFFFFF"/>
                </a:solidFill>
              </a:rPr>
              <a:t>план помощи учащимся может быть составлен только на основе </a:t>
            </a:r>
            <a:r>
              <a:rPr lang="ru-RU" sz="3000" b="1" i="1" dirty="0" smtClean="0">
                <a:solidFill>
                  <a:srgbClr val="FFFFFF"/>
                </a:solidFill>
              </a:rPr>
              <a:t>тщательной </a:t>
            </a:r>
            <a:r>
              <a:rPr lang="ru-RU" sz="3000" b="1" i="1" dirty="0">
                <a:solidFill>
                  <a:schemeClr val="tx2">
                    <a:lumMod val="75000"/>
                  </a:schemeClr>
                </a:solidFill>
              </a:rPr>
              <a:t>диагностической </a:t>
            </a:r>
            <a:r>
              <a:rPr lang="ru-RU" sz="3000" b="1" i="1" dirty="0">
                <a:solidFill>
                  <a:srgbClr val="FFFFFF"/>
                </a:solidFill>
              </a:rPr>
              <a:t>работы</a:t>
            </a:r>
            <a:r>
              <a:rPr lang="ru-RU" sz="3000" b="1" i="1" dirty="0"/>
              <a:t>.</a:t>
            </a:r>
            <a:endParaRPr lang="ru-RU" sz="3000" b="1" i="1" dirty="0"/>
          </a:p>
        </p:txBody>
      </p:sp>
    </p:spTree>
    <p:extLst>
      <p:ext uri="{BB962C8B-B14F-4D97-AF65-F5344CB8AC3E}">
        <p14:creationId xmlns:p14="http://schemas.microsoft.com/office/powerpoint/2010/main" val="38757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85496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Этапы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18457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1 этап – диагностический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Цель</a:t>
            </a:r>
            <a:r>
              <a:rPr lang="ru-RU" dirty="0" smtClean="0">
                <a:solidFill>
                  <a:srgbClr val="FFFFFF"/>
                </a:solidFill>
              </a:rPr>
              <a:t> - выявить причины трудностей детей в учении или предпосылки их возникновения. 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Задачи</a:t>
            </a:r>
            <a:r>
              <a:rPr lang="ru-RU" dirty="0" smtClean="0">
                <a:solidFill>
                  <a:srgbClr val="FFFFFF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FFFF"/>
                </a:solidFill>
              </a:rPr>
              <a:t>- выявить симптомы (проявления) трудностей детей в учении;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FFFF"/>
                </a:solidFill>
              </a:rPr>
              <a:t>- выявить проблемные области развития.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FFFF"/>
                </a:solidFill>
              </a:rPr>
              <a:t>- выявить «слабые звенья» проблемных областей развития. 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45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772400" cy="792088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2 этап – аналитический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Цель</a:t>
            </a:r>
            <a:r>
              <a:rPr lang="ru-RU" dirty="0" smtClean="0">
                <a:solidFill>
                  <a:srgbClr val="FFFFFF"/>
                </a:solidFill>
              </a:rPr>
              <a:t> – определить направления и задачи коррекционной   работы с учащимися данного класса. </a:t>
            </a:r>
            <a:endParaRPr lang="ru-RU" sz="2000" dirty="0" smtClean="0">
              <a:solidFill>
                <a:srgbClr val="FFFFFF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FFFFFF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Средства достижения цели </a:t>
            </a:r>
            <a:r>
              <a:rPr lang="ru-RU" dirty="0" smtClean="0">
                <a:solidFill>
                  <a:srgbClr val="FFFFFF"/>
                </a:solidFill>
              </a:rPr>
              <a:t>– анализ диагностических карт </a:t>
            </a:r>
            <a:endParaRPr lang="ru-RU" sz="2000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FFFF"/>
              </a:solidFill>
            </a:endParaRP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Результат</a:t>
            </a:r>
            <a:r>
              <a:rPr lang="ru-RU" dirty="0" smtClean="0">
                <a:solidFill>
                  <a:srgbClr val="FFFFFF"/>
                </a:solidFill>
              </a:rPr>
              <a:t> – перспективный план коррекционной работы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2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84976" cy="699864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3 этап –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стратегический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690864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Цель</a:t>
            </a:r>
            <a:r>
              <a:rPr lang="ru-RU" dirty="0" smtClean="0">
                <a:solidFill>
                  <a:srgbClr val="FFFFFF"/>
                </a:solidFill>
              </a:rPr>
              <a:t> – выделить комплекс задач, над которым учитель-дефектолог планирует работать в течение определенного периода (четверть) </a:t>
            </a:r>
            <a:endParaRPr lang="ru-RU" sz="1400" dirty="0" smtClean="0">
              <a:solidFill>
                <a:srgbClr val="FFFFFF"/>
              </a:solidFill>
            </a:endParaRPr>
          </a:p>
          <a:p>
            <a:pPr marL="0" indent="0" algn="just">
              <a:buNone/>
            </a:pPr>
            <a:endParaRPr lang="ru-RU" sz="1400" dirty="0" smtClean="0">
              <a:solidFill>
                <a:srgbClr val="FFFFFF"/>
              </a:solidFill>
            </a:endParaRP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Средства достижения цели </a:t>
            </a:r>
            <a:r>
              <a:rPr lang="ru-RU" dirty="0" smtClean="0">
                <a:solidFill>
                  <a:srgbClr val="FFFFFF"/>
                </a:solidFill>
              </a:rPr>
              <a:t>– анализ перспективного плана коррекционной работы и школьной программы данного класса</a:t>
            </a:r>
          </a:p>
          <a:p>
            <a:pPr marL="0" indent="0" algn="just">
              <a:buNone/>
            </a:pPr>
            <a:endParaRPr lang="ru-RU" sz="1400" dirty="0" smtClean="0">
              <a:solidFill>
                <a:srgbClr val="FFFFFF"/>
              </a:solidFill>
            </a:endParaRP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FFFF"/>
                </a:solidFill>
              </a:rPr>
              <a:t>Результат</a:t>
            </a:r>
            <a:r>
              <a:rPr lang="ru-RU" dirty="0" smtClean="0">
                <a:solidFill>
                  <a:srgbClr val="FFFFFF"/>
                </a:solidFill>
              </a:rPr>
              <a:t> – план коррекционной работы на четверть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48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640960" cy="1143000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Цели и задачи </a:t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в коррекционно-педагогической деятельности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1200"/>
            <a:ext cx="8568952" cy="411480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FFFFFF"/>
                </a:solidFill>
              </a:rPr>
              <a:t>Цель</a:t>
            </a:r>
            <a:r>
              <a:rPr lang="ru-RU" dirty="0" smtClean="0">
                <a:solidFill>
                  <a:srgbClr val="FFFFFF"/>
                </a:solidFill>
              </a:rPr>
              <a:t> – «Какие результаты я хочу получить?»</a:t>
            </a:r>
          </a:p>
          <a:p>
            <a:pPr marL="0" indent="0">
              <a:buNone/>
            </a:pPr>
            <a:endParaRPr lang="ru-RU" sz="1500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FFFFFF"/>
                </a:solidFill>
              </a:rPr>
              <a:t>Задача</a:t>
            </a:r>
            <a:r>
              <a:rPr lang="ru-RU" dirty="0" smtClean="0">
                <a:solidFill>
                  <a:srgbClr val="FFFFFF"/>
                </a:solidFill>
              </a:rPr>
              <a:t> – «Над чем я буду работать на данном занятии</a:t>
            </a:r>
            <a:r>
              <a:rPr lang="ru-RU" dirty="0" smtClean="0">
                <a:solidFill>
                  <a:srgbClr val="FFFFFF"/>
                </a:solidFill>
              </a:rPr>
              <a:t>?»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FFFF"/>
                </a:solidFill>
              </a:rPr>
              <a:t/>
            </a:r>
            <a:br>
              <a:rPr lang="ru-RU" b="1" i="1" dirty="0" smtClean="0">
                <a:solidFill>
                  <a:srgbClr val="FFFFFF"/>
                </a:solidFill>
              </a:rPr>
            </a:br>
            <a:r>
              <a:rPr lang="ru-RU" b="1" i="1" dirty="0" smtClean="0">
                <a:solidFill>
                  <a:srgbClr val="FFFFFF"/>
                </a:solidFill>
              </a:rPr>
              <a:t>Обучающие </a:t>
            </a:r>
            <a:r>
              <a:rPr lang="ru-RU" b="1" i="1" dirty="0">
                <a:solidFill>
                  <a:srgbClr val="FFFFFF"/>
                </a:solidFill>
              </a:rPr>
              <a:t>задачи </a:t>
            </a:r>
            <a:endParaRPr lang="ru-RU" b="1" i="1" dirty="0" smtClean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FFFF"/>
                </a:solidFill>
              </a:rPr>
              <a:t>к </a:t>
            </a:r>
            <a:r>
              <a:rPr lang="ru-RU" b="1" i="1" dirty="0">
                <a:solidFill>
                  <a:srgbClr val="FFFFFF"/>
                </a:solidFill>
              </a:rPr>
              <a:t>коррекционным занятиям не </a:t>
            </a:r>
            <a:r>
              <a:rPr lang="ru-RU" b="1" i="1" dirty="0" smtClean="0">
                <a:solidFill>
                  <a:srgbClr val="FFFFFF"/>
                </a:solidFill>
              </a:rPr>
              <a:t>ставятся</a:t>
            </a:r>
            <a:endParaRPr lang="ru-RU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3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Способы </a:t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выражения задач коррекционного занятия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453920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- через изучаемое содержание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- через деятельность педагога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- через внутренние процессы развития учащихся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- через указание на объекты коррекционно-педагогического </a:t>
            </a:r>
            <a:r>
              <a:rPr lang="ru-RU" dirty="0" smtClean="0">
                <a:solidFill>
                  <a:srgbClr val="FFFFFF"/>
                </a:solidFill>
              </a:rPr>
              <a:t>воздействия</a:t>
            </a:r>
            <a:endParaRPr lang="ru-RU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22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Через изучаемое содержание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1200"/>
            <a:ext cx="8496944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НАПРИМЕР: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>
                <a:solidFill>
                  <a:srgbClr val="FFFFFF"/>
                </a:solidFill>
              </a:rPr>
              <a:t>И</a:t>
            </a:r>
            <a:r>
              <a:rPr lang="ru-RU" i="1" dirty="0" smtClean="0">
                <a:solidFill>
                  <a:srgbClr val="FFFFFF"/>
                </a:solidFill>
              </a:rPr>
              <a:t>зучить способы </a:t>
            </a:r>
            <a:r>
              <a:rPr lang="ru-RU" dirty="0" smtClean="0">
                <a:solidFill>
                  <a:srgbClr val="FFFFFF"/>
                </a:solidFill>
              </a:rPr>
              <a:t>сравнения предметов по </a:t>
            </a:r>
            <a:r>
              <a:rPr lang="ru-RU" dirty="0" smtClean="0">
                <a:solidFill>
                  <a:srgbClr val="FFFFFF"/>
                </a:solidFill>
              </a:rPr>
              <a:t>величине»; </a:t>
            </a:r>
            <a:endParaRPr lang="ru-RU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Познакомить со словами</a:t>
            </a:r>
            <a:r>
              <a:rPr lang="ru-RU" dirty="0" smtClean="0">
                <a:solidFill>
                  <a:srgbClr val="FFFFFF"/>
                </a:solidFill>
              </a:rPr>
              <a:t>, обозначающими качество предметов</a:t>
            </a:r>
            <a:r>
              <a:rPr lang="ru-RU" dirty="0" smtClean="0">
                <a:solidFill>
                  <a:srgbClr val="FFFFFF"/>
                </a:solidFill>
              </a:rPr>
              <a:t>»;</a:t>
            </a:r>
            <a:endParaRPr lang="ru-RU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Закрепить</a:t>
            </a:r>
            <a:r>
              <a:rPr lang="ru-RU" dirty="0" smtClean="0">
                <a:solidFill>
                  <a:srgbClr val="FFFFFF"/>
                </a:solidFill>
              </a:rPr>
              <a:t> тему </a:t>
            </a:r>
            <a:r>
              <a:rPr lang="ru-RU" dirty="0" smtClean="0">
                <a:solidFill>
                  <a:srgbClr val="FFFFFF"/>
                </a:solidFill>
              </a:rPr>
              <a:t>«Большая буква» </a:t>
            </a:r>
            <a:r>
              <a:rPr lang="ru-RU" dirty="0" smtClean="0">
                <a:solidFill>
                  <a:srgbClr val="FFFFFF"/>
                </a:solidFill>
              </a:rPr>
              <a:t>и др.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0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1143000"/>
          </a:xfrm>
        </p:spPr>
        <p:txBody>
          <a:bodyPr/>
          <a:lstStyle/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Ч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ерез деятельность педагога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1200"/>
            <a:ext cx="8064896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НАПРИМЕР: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Рассказать</a:t>
            </a:r>
            <a:r>
              <a:rPr lang="ru-RU" dirty="0" smtClean="0">
                <a:solidFill>
                  <a:srgbClr val="FFFFFF"/>
                </a:solidFill>
              </a:rPr>
              <a:t> о правилах написания предложений»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Познакомить</a:t>
            </a:r>
            <a:r>
              <a:rPr lang="ru-RU" dirty="0" smtClean="0">
                <a:solidFill>
                  <a:srgbClr val="FFFFFF"/>
                </a:solidFill>
              </a:rPr>
              <a:t> со способом сравнения предметов по длине»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FF"/>
                </a:solidFill>
              </a:rPr>
              <a:t>«</a:t>
            </a:r>
            <a:r>
              <a:rPr lang="ru-RU" i="1" dirty="0" smtClean="0">
                <a:solidFill>
                  <a:srgbClr val="FFFFFF"/>
                </a:solidFill>
              </a:rPr>
              <a:t>Представить</a:t>
            </a:r>
            <a:r>
              <a:rPr lang="ru-RU" dirty="0" smtClean="0">
                <a:solidFill>
                  <a:srgbClr val="FFFFFF"/>
                </a:solidFill>
              </a:rPr>
              <a:t> алгоритм составления рассказа-описания» и др.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13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TRIDOTS">
  <a:themeElements>
    <a:clrScheme name="Тема Office 1">
      <a:dk1>
        <a:srgbClr val="868686"/>
      </a:dk1>
      <a:lt1>
        <a:srgbClr val="FFCC99"/>
      </a:lt1>
      <a:dk2>
        <a:srgbClr val="000000"/>
      </a:dk2>
      <a:lt2>
        <a:srgbClr val="FF9966"/>
      </a:lt2>
      <a:accent1>
        <a:srgbClr val="669900"/>
      </a:accent1>
      <a:accent2>
        <a:srgbClr val="99CCFF"/>
      </a:accent2>
      <a:accent3>
        <a:srgbClr val="AAAAAA"/>
      </a:accent3>
      <a:accent4>
        <a:srgbClr val="DAAE82"/>
      </a:accent4>
      <a:accent5>
        <a:srgbClr val="B8CAAA"/>
      </a:accent5>
      <a:accent6>
        <a:srgbClr val="8AB9E7"/>
      </a:accent6>
      <a:hlink>
        <a:srgbClr val="FF6633"/>
      </a:hlink>
      <a:folHlink>
        <a:srgbClr val="CC3300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669900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B8CAA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3300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ADAA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TRIDOTS</Template>
  <TotalTime>378</TotalTime>
  <Words>382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TRIDOTS</vt:lpstr>
      <vt:lpstr>ТЕХНОЛОГИЯ ПЛАНИРОВАНИЯ КОРРЕКЦИОННОЙ РАБОТЫ</vt:lpstr>
      <vt:lpstr>Направления:</vt:lpstr>
      <vt:lpstr>Этапы:</vt:lpstr>
      <vt:lpstr>2 этап – аналитический</vt:lpstr>
      <vt:lpstr>3 этап – стратегический</vt:lpstr>
      <vt:lpstr>Цели и задачи  в коррекционно-педагогической деятельности</vt:lpstr>
      <vt:lpstr>Способы  выражения задач коррекционного занятия</vt:lpstr>
      <vt:lpstr>Через изучаемое содержание</vt:lpstr>
      <vt:lpstr>Через деятельность педагога</vt:lpstr>
      <vt:lpstr>Через внутренние процессы развития учащихся</vt:lpstr>
      <vt:lpstr>Через указание на объекты  коррекционно-педагогического воздействия</vt:lpstr>
      <vt:lpstr>Презентация PowerPoint</vt:lpstr>
      <vt:lpstr>Презентация PowerPoint</vt:lpstr>
      <vt:lpstr>«Содержание и методика развития познавательной деятельности младших школьников с легкой интеллектуальной недостаточностью»</vt:lpstr>
      <vt:lpstr>ТЕХНОЛОГИЯ ПЛАНИРОВАНИЯ КОРРЕКЦИОННОЙ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ПЛАНИРОВАНИЯ КОРРЕКЦИОННОЙ РАБОТЫ</dc:title>
  <dc:creator>ГОЦКРОиР</dc:creator>
  <cp:lastModifiedBy>ГОЦКРОиР</cp:lastModifiedBy>
  <cp:revision>10</cp:revision>
  <cp:lastPrinted>1601-01-01T00:00:00Z</cp:lastPrinted>
  <dcterms:created xsi:type="dcterms:W3CDTF">2013-10-09T09:10:35Z</dcterms:created>
  <dcterms:modified xsi:type="dcterms:W3CDTF">2018-03-14T13:56:47Z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