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08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96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детей в ПКПП</a:t>
            </a:r>
          </a:p>
          <a:p>
            <a:pPr>
              <a:defRPr sz="1896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13705</c:v>
                </c:pt>
                <c:pt idx="1">
                  <c:v>14697</c:v>
                </c:pt>
                <c:pt idx="2">
                  <c:v>15954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4E-4EC6-91DE-1555D35121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4E-4EC6-91DE-1555D35121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2015/2016</c:v>
                </c:pt>
                <c:pt idx="1">
                  <c:v>2016/2017</c:v>
                </c:pt>
                <c:pt idx="2">
                  <c:v>2017/2018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4E-4EC6-91DE-1555D3512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709824"/>
        <c:axId val="95723904"/>
      </c:barChart>
      <c:catAx>
        <c:axId val="9570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8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723904"/>
        <c:crosses val="autoZero"/>
        <c:auto val="1"/>
        <c:lblAlgn val="ctr"/>
        <c:lblOffset val="100"/>
        <c:noMultiLvlLbl val="0"/>
      </c:catAx>
      <c:valAx>
        <c:axId val="95723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70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80" b="1" i="0" baseline="0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FAE08-847E-498D-96C9-06CB960F275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8C9739-5CDD-4441-8881-5B78685AA3EE}" type="pres">
      <dgm:prSet presAssocID="{7BCFAE08-847E-498D-96C9-06CB960F27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0C996E37-A7E2-4D79-BC18-A7768DFE8C52}" type="presOf" srcId="{7BCFAE08-847E-498D-96C9-06CB960F275C}" destId="{578C9739-5CDD-4441-8881-5B78685AA3EE}" srcOrd="0" destOrd="0" presId="urn:microsoft.com/office/officeart/2005/8/layout/vList6"/>
  </dgm:cxnLst>
  <dgm:bg>
    <a:solidFill>
      <a:schemeClr val="bg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DF6B49-CE4D-4879-B3C0-DB9B0D72E65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A89CC2-2AB2-45EB-8911-83490F26DCBA}">
      <dgm:prSet phldrT="[Текст]" custT="1"/>
      <dgm:spPr/>
      <dgm:t>
        <a:bodyPr/>
        <a:lstStyle/>
        <a:p>
          <a:r>
            <a:rPr lang="ru-RU" sz="2400" dirty="0" smtClean="0"/>
            <a:t>Образовательный процесс</a:t>
          </a:r>
          <a:endParaRPr lang="ru-RU" sz="2400" dirty="0"/>
        </a:p>
      </dgm:t>
    </dgm:pt>
    <dgm:pt modelId="{101EEE20-AF88-4F30-8264-A256497054C6}" type="parTrans" cxnId="{0AA6D17B-A9DC-40C2-BA72-7B98F9327E34}">
      <dgm:prSet/>
      <dgm:spPr/>
      <dgm:t>
        <a:bodyPr/>
        <a:lstStyle/>
        <a:p>
          <a:endParaRPr lang="ru-RU"/>
        </a:p>
      </dgm:t>
    </dgm:pt>
    <dgm:pt modelId="{810540B7-F409-4DE4-9E0F-D448026D6105}" type="sibTrans" cxnId="{0AA6D17B-A9DC-40C2-BA72-7B98F9327E34}">
      <dgm:prSet/>
      <dgm:spPr/>
      <dgm:t>
        <a:bodyPr/>
        <a:lstStyle/>
        <a:p>
          <a:endParaRPr lang="ru-RU"/>
        </a:p>
      </dgm:t>
    </dgm:pt>
    <dgm:pt modelId="{CFDE8014-3047-476B-8005-1CB183BE0D3D}">
      <dgm:prSet phldrT="[Текст]" custT="1"/>
      <dgm:spPr/>
      <dgm:t>
        <a:bodyPr/>
        <a:lstStyle/>
        <a:p>
          <a:r>
            <a:rPr lang="ru-RU" sz="4800" dirty="0" smtClean="0"/>
            <a:t>501</a:t>
          </a:r>
          <a:endParaRPr lang="ru-RU" sz="4800" dirty="0"/>
        </a:p>
      </dgm:t>
    </dgm:pt>
    <dgm:pt modelId="{F34E873D-052F-4528-8586-D0DE36D4280A}" type="parTrans" cxnId="{6FB0D4C8-DCAB-4F28-91A2-2211D3BEC911}">
      <dgm:prSet/>
      <dgm:spPr/>
      <dgm:t>
        <a:bodyPr/>
        <a:lstStyle/>
        <a:p>
          <a:endParaRPr lang="ru-RU"/>
        </a:p>
      </dgm:t>
    </dgm:pt>
    <dgm:pt modelId="{22AC0264-8456-45DC-ABAD-959FA447301F}" type="sibTrans" cxnId="{6FB0D4C8-DCAB-4F28-91A2-2211D3BEC911}">
      <dgm:prSet/>
      <dgm:spPr/>
      <dgm:t>
        <a:bodyPr/>
        <a:lstStyle/>
        <a:p>
          <a:endParaRPr lang="ru-RU"/>
        </a:p>
      </dgm:t>
    </dgm:pt>
    <dgm:pt modelId="{B0DFC01D-8AC4-49E4-A760-7C9D035F45DF}">
      <dgm:prSet phldrT="[Текст]" custT="1"/>
      <dgm:spPr/>
      <dgm:t>
        <a:bodyPr/>
        <a:lstStyle/>
        <a:p>
          <a:r>
            <a:rPr lang="ru-RU" sz="2000" dirty="0" smtClean="0"/>
            <a:t>+15 обучающихся</a:t>
          </a:r>
          <a:endParaRPr lang="ru-RU" sz="2000" dirty="0"/>
        </a:p>
      </dgm:t>
    </dgm:pt>
    <dgm:pt modelId="{0A142AA8-DD90-458F-B478-918CCF17F830}" type="parTrans" cxnId="{85F818E6-6771-4B9B-8F4B-077651F52CAD}">
      <dgm:prSet/>
      <dgm:spPr/>
      <dgm:t>
        <a:bodyPr/>
        <a:lstStyle/>
        <a:p>
          <a:endParaRPr lang="ru-RU"/>
        </a:p>
      </dgm:t>
    </dgm:pt>
    <dgm:pt modelId="{C4504274-9A62-410C-A51E-DD064BB75DCB}" type="sibTrans" cxnId="{85F818E6-6771-4B9B-8F4B-077651F52CAD}">
      <dgm:prSet/>
      <dgm:spPr/>
      <dgm:t>
        <a:bodyPr/>
        <a:lstStyle/>
        <a:p>
          <a:endParaRPr lang="ru-RU"/>
        </a:p>
      </dgm:t>
    </dgm:pt>
    <dgm:pt modelId="{AE63A75C-C089-4321-ADF1-69B10B2E8A9B}">
      <dgm:prSet phldrT="[Текст]" custT="1"/>
      <dgm:spPr/>
      <dgm:t>
        <a:bodyPr/>
        <a:lstStyle/>
        <a:p>
          <a:r>
            <a:rPr lang="ru-RU" sz="2400" dirty="0" smtClean="0"/>
            <a:t>Ранняя комплексная помощь</a:t>
          </a:r>
          <a:endParaRPr lang="ru-RU" sz="2400" dirty="0"/>
        </a:p>
      </dgm:t>
    </dgm:pt>
    <dgm:pt modelId="{BBDE7B68-7079-4226-A485-9C997FF4E644}" type="parTrans" cxnId="{DC11F2A7-9F1A-4ACD-BBD6-BC97FD372F92}">
      <dgm:prSet/>
      <dgm:spPr/>
      <dgm:t>
        <a:bodyPr/>
        <a:lstStyle/>
        <a:p>
          <a:endParaRPr lang="ru-RU"/>
        </a:p>
      </dgm:t>
    </dgm:pt>
    <dgm:pt modelId="{A966FA9D-4452-4215-BE20-445BCF14EEE9}" type="sibTrans" cxnId="{DC11F2A7-9F1A-4ACD-BBD6-BC97FD372F92}">
      <dgm:prSet/>
      <dgm:spPr/>
      <dgm:t>
        <a:bodyPr/>
        <a:lstStyle/>
        <a:p>
          <a:endParaRPr lang="ru-RU"/>
        </a:p>
      </dgm:t>
    </dgm:pt>
    <dgm:pt modelId="{7A77CC06-4DC8-4598-B073-5D125D3882DE}">
      <dgm:prSet phldrT="[Текст]" custT="1"/>
      <dgm:spPr/>
      <dgm:t>
        <a:bodyPr/>
        <a:lstStyle/>
        <a:p>
          <a:r>
            <a:rPr lang="ru-RU" sz="4800" dirty="0" smtClean="0"/>
            <a:t>313</a:t>
          </a:r>
          <a:endParaRPr lang="ru-RU" sz="4800" dirty="0"/>
        </a:p>
      </dgm:t>
    </dgm:pt>
    <dgm:pt modelId="{3C251DCD-8320-41F3-AA6F-C38C15575F00}" type="parTrans" cxnId="{54CBA36E-C0E0-42E4-9055-B823C4B6C7AC}">
      <dgm:prSet/>
      <dgm:spPr/>
      <dgm:t>
        <a:bodyPr/>
        <a:lstStyle/>
        <a:p>
          <a:endParaRPr lang="ru-RU"/>
        </a:p>
      </dgm:t>
    </dgm:pt>
    <dgm:pt modelId="{99935165-9779-4148-85D4-C3A68EBCBE38}" type="sibTrans" cxnId="{54CBA36E-C0E0-42E4-9055-B823C4B6C7AC}">
      <dgm:prSet/>
      <dgm:spPr/>
      <dgm:t>
        <a:bodyPr/>
        <a:lstStyle/>
        <a:p>
          <a:endParaRPr lang="ru-RU"/>
        </a:p>
      </dgm:t>
    </dgm:pt>
    <dgm:pt modelId="{736581C3-84DB-4180-9E66-B351D149F31B}">
      <dgm:prSet phldrT="[Текст]" custT="1"/>
      <dgm:spPr/>
      <dgm:t>
        <a:bodyPr/>
        <a:lstStyle/>
        <a:p>
          <a:r>
            <a:rPr lang="ru-RU" sz="2400" dirty="0" smtClean="0"/>
            <a:t>+52 ребенка до 3-х лет</a:t>
          </a:r>
          <a:endParaRPr lang="ru-RU" sz="2400" dirty="0"/>
        </a:p>
      </dgm:t>
    </dgm:pt>
    <dgm:pt modelId="{DFFBC88C-D0EB-4D9E-B237-82960607D3E0}" type="parTrans" cxnId="{515C7C6C-D910-4709-8F50-42B11EBDC7E2}">
      <dgm:prSet/>
      <dgm:spPr/>
      <dgm:t>
        <a:bodyPr/>
        <a:lstStyle/>
        <a:p>
          <a:endParaRPr lang="ru-RU"/>
        </a:p>
      </dgm:t>
    </dgm:pt>
    <dgm:pt modelId="{F1EF35FF-E49E-4421-B432-18EA2A89141F}" type="sibTrans" cxnId="{515C7C6C-D910-4709-8F50-42B11EBDC7E2}">
      <dgm:prSet/>
      <dgm:spPr/>
      <dgm:t>
        <a:bodyPr/>
        <a:lstStyle/>
        <a:p>
          <a:endParaRPr lang="ru-RU"/>
        </a:p>
      </dgm:t>
    </dgm:pt>
    <dgm:pt modelId="{4298D4FC-4EE7-4942-8F87-43B6F4F1359E}">
      <dgm:prSet phldrT="[Текст]" custT="1"/>
      <dgm:spPr/>
      <dgm:t>
        <a:bodyPr/>
        <a:lstStyle/>
        <a:p>
          <a:r>
            <a:rPr lang="ru-RU" sz="2400" dirty="0" smtClean="0"/>
            <a:t>Индивидуальные коррекционные занятия</a:t>
          </a:r>
          <a:endParaRPr lang="ru-RU" sz="2400" dirty="0"/>
        </a:p>
      </dgm:t>
    </dgm:pt>
    <dgm:pt modelId="{6559AB15-069E-4BF2-9A60-95D69CB8BD3C}" type="parTrans" cxnId="{CC33BE77-71EA-4A29-8A20-227544E2302F}">
      <dgm:prSet/>
      <dgm:spPr/>
      <dgm:t>
        <a:bodyPr/>
        <a:lstStyle/>
        <a:p>
          <a:endParaRPr lang="ru-RU"/>
        </a:p>
      </dgm:t>
    </dgm:pt>
    <dgm:pt modelId="{1A839653-8C2D-4169-9130-2B46A5ECC97E}" type="sibTrans" cxnId="{CC33BE77-71EA-4A29-8A20-227544E2302F}">
      <dgm:prSet/>
      <dgm:spPr/>
      <dgm:t>
        <a:bodyPr/>
        <a:lstStyle/>
        <a:p>
          <a:endParaRPr lang="ru-RU"/>
        </a:p>
      </dgm:t>
    </dgm:pt>
    <dgm:pt modelId="{8A69F361-C2D5-4F7E-9F7D-14CB4EE01846}">
      <dgm:prSet phldrT="[Текст]" custT="1"/>
      <dgm:spPr/>
      <dgm:t>
        <a:bodyPr/>
        <a:lstStyle/>
        <a:p>
          <a:r>
            <a:rPr lang="ru-RU" sz="4800" dirty="0" smtClean="0"/>
            <a:t> 649</a:t>
          </a:r>
          <a:endParaRPr lang="ru-RU" sz="4800" dirty="0"/>
        </a:p>
      </dgm:t>
    </dgm:pt>
    <dgm:pt modelId="{F370C7AB-2FE0-4C37-BF10-99BFAC77CAEE}" type="parTrans" cxnId="{B5091104-28AF-4423-9ADA-A405CDB77850}">
      <dgm:prSet/>
      <dgm:spPr/>
      <dgm:t>
        <a:bodyPr/>
        <a:lstStyle/>
        <a:p>
          <a:endParaRPr lang="ru-RU"/>
        </a:p>
      </dgm:t>
    </dgm:pt>
    <dgm:pt modelId="{A2ECEA4A-4274-47AC-871A-7D99E01404F9}" type="sibTrans" cxnId="{B5091104-28AF-4423-9ADA-A405CDB77850}">
      <dgm:prSet/>
      <dgm:spPr/>
      <dgm:t>
        <a:bodyPr/>
        <a:lstStyle/>
        <a:p>
          <a:endParaRPr lang="ru-RU"/>
        </a:p>
      </dgm:t>
    </dgm:pt>
    <dgm:pt modelId="{A2E93AB8-F9A7-4625-A78F-B04D00E83DA2}">
      <dgm:prSet phldrT="[Текст]" custT="1"/>
      <dgm:spPr/>
      <dgm:t>
        <a:bodyPr/>
        <a:lstStyle/>
        <a:p>
          <a:r>
            <a:rPr lang="ru-RU" sz="2400" dirty="0" smtClean="0"/>
            <a:t>+37 детей</a:t>
          </a:r>
          <a:endParaRPr lang="ru-RU" sz="2400" dirty="0"/>
        </a:p>
      </dgm:t>
    </dgm:pt>
    <dgm:pt modelId="{5321B316-D9CA-4AE4-B0EC-BB3ED2CDD542}" type="parTrans" cxnId="{4065696D-E4D1-4B29-92F1-6F692D15842A}">
      <dgm:prSet/>
      <dgm:spPr/>
      <dgm:t>
        <a:bodyPr/>
        <a:lstStyle/>
        <a:p>
          <a:endParaRPr lang="ru-RU"/>
        </a:p>
      </dgm:t>
    </dgm:pt>
    <dgm:pt modelId="{D986EE87-DA55-4890-BF40-5F38A4B559EE}" type="sibTrans" cxnId="{4065696D-E4D1-4B29-92F1-6F692D15842A}">
      <dgm:prSet/>
      <dgm:spPr/>
      <dgm:t>
        <a:bodyPr/>
        <a:lstStyle/>
        <a:p>
          <a:endParaRPr lang="ru-RU"/>
        </a:p>
      </dgm:t>
    </dgm:pt>
    <dgm:pt modelId="{58F02E45-6460-43C3-80DF-8520ECFB0946}" type="pres">
      <dgm:prSet presAssocID="{48DF6B49-CE4D-4879-B3C0-DB9B0D72E65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2A00E5-AA51-4A06-BA31-FCA23C2B61FC}" type="pres">
      <dgm:prSet presAssocID="{A0A89CC2-2AB2-45EB-8911-83490F26DCBA}" presName="horFlow" presStyleCnt="0"/>
      <dgm:spPr/>
    </dgm:pt>
    <dgm:pt modelId="{9B14DB95-31B7-400A-A460-22EFF45E394F}" type="pres">
      <dgm:prSet presAssocID="{A0A89CC2-2AB2-45EB-8911-83490F26DCBA}" presName="bigChev" presStyleLbl="node1" presStyleIdx="0" presStyleCnt="3" custScaleX="128682"/>
      <dgm:spPr/>
      <dgm:t>
        <a:bodyPr/>
        <a:lstStyle/>
        <a:p>
          <a:endParaRPr lang="ru-RU"/>
        </a:p>
      </dgm:t>
    </dgm:pt>
    <dgm:pt modelId="{B241AF54-3AB1-418A-867F-FAF762D4C71F}" type="pres">
      <dgm:prSet presAssocID="{F34E873D-052F-4528-8586-D0DE36D4280A}" presName="parTrans" presStyleCnt="0"/>
      <dgm:spPr/>
    </dgm:pt>
    <dgm:pt modelId="{83BE7581-024E-4597-BF9C-7935CB8F88CA}" type="pres">
      <dgm:prSet presAssocID="{CFDE8014-3047-476B-8005-1CB183BE0D3D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A6AA6-90BA-4AE5-B9E9-B0B80B2D211C}" type="pres">
      <dgm:prSet presAssocID="{22AC0264-8456-45DC-ABAD-959FA447301F}" presName="sibTrans" presStyleCnt="0"/>
      <dgm:spPr/>
    </dgm:pt>
    <dgm:pt modelId="{116F9910-1223-4517-A15A-D7993108F331}" type="pres">
      <dgm:prSet presAssocID="{B0DFC01D-8AC4-49E4-A760-7C9D035F45DF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347B8-88A4-4212-B6FF-E10B3B04EEB2}" type="pres">
      <dgm:prSet presAssocID="{A0A89CC2-2AB2-45EB-8911-83490F26DCBA}" presName="vSp" presStyleCnt="0"/>
      <dgm:spPr/>
    </dgm:pt>
    <dgm:pt modelId="{FD02E69B-5695-49DC-A98F-627209E0C51D}" type="pres">
      <dgm:prSet presAssocID="{AE63A75C-C089-4321-ADF1-69B10B2E8A9B}" presName="horFlow" presStyleCnt="0"/>
      <dgm:spPr/>
    </dgm:pt>
    <dgm:pt modelId="{93A22A18-E239-4830-B0A8-CBDA93098B75}" type="pres">
      <dgm:prSet presAssocID="{AE63A75C-C089-4321-ADF1-69B10B2E8A9B}" presName="bigChev" presStyleLbl="node1" presStyleIdx="1" presStyleCnt="3" custScaleX="129383"/>
      <dgm:spPr/>
      <dgm:t>
        <a:bodyPr/>
        <a:lstStyle/>
        <a:p>
          <a:endParaRPr lang="ru-RU"/>
        </a:p>
      </dgm:t>
    </dgm:pt>
    <dgm:pt modelId="{A9389A43-E312-4C34-A2A1-F0F2C3793E24}" type="pres">
      <dgm:prSet presAssocID="{3C251DCD-8320-41F3-AA6F-C38C15575F00}" presName="parTrans" presStyleCnt="0"/>
      <dgm:spPr/>
    </dgm:pt>
    <dgm:pt modelId="{48AFA9D6-B5EB-478D-A4A6-A36DFE6717E5}" type="pres">
      <dgm:prSet presAssocID="{7A77CC06-4DC8-4598-B073-5D125D3882DE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16B9C-CA9E-43E5-ABD1-FC40DC28D0AF}" type="pres">
      <dgm:prSet presAssocID="{99935165-9779-4148-85D4-C3A68EBCBE38}" presName="sibTrans" presStyleCnt="0"/>
      <dgm:spPr/>
    </dgm:pt>
    <dgm:pt modelId="{697DB31A-C953-4D07-A272-E4FE226D92DB}" type="pres">
      <dgm:prSet presAssocID="{736581C3-84DB-4180-9E66-B351D149F31B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9C576-6CA8-4C3C-AF20-76FFDF9B0EA8}" type="pres">
      <dgm:prSet presAssocID="{AE63A75C-C089-4321-ADF1-69B10B2E8A9B}" presName="vSp" presStyleCnt="0"/>
      <dgm:spPr/>
    </dgm:pt>
    <dgm:pt modelId="{70FB80F1-DBA5-4F31-A9BF-410E9A77C6EE}" type="pres">
      <dgm:prSet presAssocID="{4298D4FC-4EE7-4942-8F87-43B6F4F1359E}" presName="horFlow" presStyleCnt="0"/>
      <dgm:spPr/>
    </dgm:pt>
    <dgm:pt modelId="{3B7C0131-C140-41FF-8856-90CA150180B5}" type="pres">
      <dgm:prSet presAssocID="{4298D4FC-4EE7-4942-8F87-43B6F4F1359E}" presName="bigChev" presStyleLbl="node1" presStyleIdx="2" presStyleCnt="3" custScaleX="124507"/>
      <dgm:spPr/>
      <dgm:t>
        <a:bodyPr/>
        <a:lstStyle/>
        <a:p>
          <a:endParaRPr lang="ru-RU"/>
        </a:p>
      </dgm:t>
    </dgm:pt>
    <dgm:pt modelId="{7F02EAA1-794F-4FA6-B0BC-BBA8C2ED8EAD}" type="pres">
      <dgm:prSet presAssocID="{F370C7AB-2FE0-4C37-BF10-99BFAC77CAEE}" presName="parTrans" presStyleCnt="0"/>
      <dgm:spPr/>
    </dgm:pt>
    <dgm:pt modelId="{0FF4034E-8531-4127-B810-F3E33E7DCCDF}" type="pres">
      <dgm:prSet presAssocID="{8A69F361-C2D5-4F7E-9F7D-14CB4EE01846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A7AF6-075B-4BBF-9D1C-0481BD48E455}" type="pres">
      <dgm:prSet presAssocID="{A2ECEA4A-4274-47AC-871A-7D99E01404F9}" presName="sibTrans" presStyleCnt="0"/>
      <dgm:spPr/>
    </dgm:pt>
    <dgm:pt modelId="{532161AA-6682-44BF-AF8C-8617E069A792}" type="pres">
      <dgm:prSet presAssocID="{A2E93AB8-F9A7-4625-A78F-B04D00E83DA2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0DE2C-3E52-4E79-A594-D07696A4DEF0}" type="presOf" srcId="{4298D4FC-4EE7-4942-8F87-43B6F4F1359E}" destId="{3B7C0131-C140-41FF-8856-90CA150180B5}" srcOrd="0" destOrd="0" presId="urn:microsoft.com/office/officeart/2005/8/layout/lProcess3"/>
    <dgm:cxn modelId="{4065696D-E4D1-4B29-92F1-6F692D15842A}" srcId="{4298D4FC-4EE7-4942-8F87-43B6F4F1359E}" destId="{A2E93AB8-F9A7-4625-A78F-B04D00E83DA2}" srcOrd="1" destOrd="0" parTransId="{5321B316-D9CA-4AE4-B0EC-BB3ED2CDD542}" sibTransId="{D986EE87-DA55-4890-BF40-5F38A4B559EE}"/>
    <dgm:cxn modelId="{3202BBAD-4689-44AC-BE9F-1B74AD1B11A7}" type="presOf" srcId="{48DF6B49-CE4D-4879-B3C0-DB9B0D72E658}" destId="{58F02E45-6460-43C3-80DF-8520ECFB0946}" srcOrd="0" destOrd="0" presId="urn:microsoft.com/office/officeart/2005/8/layout/lProcess3"/>
    <dgm:cxn modelId="{54CBA36E-C0E0-42E4-9055-B823C4B6C7AC}" srcId="{AE63A75C-C089-4321-ADF1-69B10B2E8A9B}" destId="{7A77CC06-4DC8-4598-B073-5D125D3882DE}" srcOrd="0" destOrd="0" parTransId="{3C251DCD-8320-41F3-AA6F-C38C15575F00}" sibTransId="{99935165-9779-4148-85D4-C3A68EBCBE38}"/>
    <dgm:cxn modelId="{515C7C6C-D910-4709-8F50-42B11EBDC7E2}" srcId="{AE63A75C-C089-4321-ADF1-69B10B2E8A9B}" destId="{736581C3-84DB-4180-9E66-B351D149F31B}" srcOrd="1" destOrd="0" parTransId="{DFFBC88C-D0EB-4D9E-B237-82960607D3E0}" sibTransId="{F1EF35FF-E49E-4421-B432-18EA2A89141F}"/>
    <dgm:cxn modelId="{DC11F2A7-9F1A-4ACD-BBD6-BC97FD372F92}" srcId="{48DF6B49-CE4D-4879-B3C0-DB9B0D72E658}" destId="{AE63A75C-C089-4321-ADF1-69B10B2E8A9B}" srcOrd="1" destOrd="0" parTransId="{BBDE7B68-7079-4226-A485-9C997FF4E644}" sibTransId="{A966FA9D-4452-4215-BE20-445BCF14EEE9}"/>
    <dgm:cxn modelId="{9E207A69-14BE-46E9-9E68-D0591CC3DB4D}" type="presOf" srcId="{A0A89CC2-2AB2-45EB-8911-83490F26DCBA}" destId="{9B14DB95-31B7-400A-A460-22EFF45E394F}" srcOrd="0" destOrd="0" presId="urn:microsoft.com/office/officeart/2005/8/layout/lProcess3"/>
    <dgm:cxn modelId="{D81BD2A6-5724-4FA3-9F28-1B48C5162853}" type="presOf" srcId="{7A77CC06-4DC8-4598-B073-5D125D3882DE}" destId="{48AFA9D6-B5EB-478D-A4A6-A36DFE6717E5}" srcOrd="0" destOrd="0" presId="urn:microsoft.com/office/officeart/2005/8/layout/lProcess3"/>
    <dgm:cxn modelId="{B5091104-28AF-4423-9ADA-A405CDB77850}" srcId="{4298D4FC-4EE7-4942-8F87-43B6F4F1359E}" destId="{8A69F361-C2D5-4F7E-9F7D-14CB4EE01846}" srcOrd="0" destOrd="0" parTransId="{F370C7AB-2FE0-4C37-BF10-99BFAC77CAEE}" sibTransId="{A2ECEA4A-4274-47AC-871A-7D99E01404F9}"/>
    <dgm:cxn modelId="{6FB0D4C8-DCAB-4F28-91A2-2211D3BEC911}" srcId="{A0A89CC2-2AB2-45EB-8911-83490F26DCBA}" destId="{CFDE8014-3047-476B-8005-1CB183BE0D3D}" srcOrd="0" destOrd="0" parTransId="{F34E873D-052F-4528-8586-D0DE36D4280A}" sibTransId="{22AC0264-8456-45DC-ABAD-959FA447301F}"/>
    <dgm:cxn modelId="{C1BB86E3-E25E-45D4-8130-EA2CB9E683F8}" type="presOf" srcId="{CFDE8014-3047-476B-8005-1CB183BE0D3D}" destId="{83BE7581-024E-4597-BF9C-7935CB8F88CA}" srcOrd="0" destOrd="0" presId="urn:microsoft.com/office/officeart/2005/8/layout/lProcess3"/>
    <dgm:cxn modelId="{85F818E6-6771-4B9B-8F4B-077651F52CAD}" srcId="{A0A89CC2-2AB2-45EB-8911-83490F26DCBA}" destId="{B0DFC01D-8AC4-49E4-A760-7C9D035F45DF}" srcOrd="1" destOrd="0" parTransId="{0A142AA8-DD90-458F-B478-918CCF17F830}" sibTransId="{C4504274-9A62-410C-A51E-DD064BB75DCB}"/>
    <dgm:cxn modelId="{7C828246-5697-4C40-B0F0-9D83A7A1E47D}" type="presOf" srcId="{736581C3-84DB-4180-9E66-B351D149F31B}" destId="{697DB31A-C953-4D07-A272-E4FE226D92DB}" srcOrd="0" destOrd="0" presId="urn:microsoft.com/office/officeart/2005/8/layout/lProcess3"/>
    <dgm:cxn modelId="{CC33BE77-71EA-4A29-8A20-227544E2302F}" srcId="{48DF6B49-CE4D-4879-B3C0-DB9B0D72E658}" destId="{4298D4FC-4EE7-4942-8F87-43B6F4F1359E}" srcOrd="2" destOrd="0" parTransId="{6559AB15-069E-4BF2-9A60-95D69CB8BD3C}" sibTransId="{1A839653-8C2D-4169-9130-2B46A5ECC97E}"/>
    <dgm:cxn modelId="{0AA6D17B-A9DC-40C2-BA72-7B98F9327E34}" srcId="{48DF6B49-CE4D-4879-B3C0-DB9B0D72E658}" destId="{A0A89CC2-2AB2-45EB-8911-83490F26DCBA}" srcOrd="0" destOrd="0" parTransId="{101EEE20-AF88-4F30-8264-A256497054C6}" sibTransId="{810540B7-F409-4DE4-9E0F-D448026D6105}"/>
    <dgm:cxn modelId="{43EE300D-6875-450B-928F-F16BB78BD0A2}" type="presOf" srcId="{A2E93AB8-F9A7-4625-A78F-B04D00E83DA2}" destId="{532161AA-6682-44BF-AF8C-8617E069A792}" srcOrd="0" destOrd="0" presId="urn:microsoft.com/office/officeart/2005/8/layout/lProcess3"/>
    <dgm:cxn modelId="{E7AD5F84-8539-4C61-A21E-8F700C350D94}" type="presOf" srcId="{8A69F361-C2D5-4F7E-9F7D-14CB4EE01846}" destId="{0FF4034E-8531-4127-B810-F3E33E7DCCDF}" srcOrd="0" destOrd="0" presId="urn:microsoft.com/office/officeart/2005/8/layout/lProcess3"/>
    <dgm:cxn modelId="{B6F30BC4-1960-418C-8213-58BC8CBC2B2C}" type="presOf" srcId="{B0DFC01D-8AC4-49E4-A760-7C9D035F45DF}" destId="{116F9910-1223-4517-A15A-D7993108F331}" srcOrd="0" destOrd="0" presId="urn:microsoft.com/office/officeart/2005/8/layout/lProcess3"/>
    <dgm:cxn modelId="{5299CB38-BC08-44C7-AED2-904CC196D8C4}" type="presOf" srcId="{AE63A75C-C089-4321-ADF1-69B10B2E8A9B}" destId="{93A22A18-E239-4830-B0A8-CBDA93098B75}" srcOrd="0" destOrd="0" presId="urn:microsoft.com/office/officeart/2005/8/layout/lProcess3"/>
    <dgm:cxn modelId="{42DA76F8-7A98-4989-86FA-5F8D949DE32C}" type="presParOf" srcId="{58F02E45-6460-43C3-80DF-8520ECFB0946}" destId="{3A2A00E5-AA51-4A06-BA31-FCA23C2B61FC}" srcOrd="0" destOrd="0" presId="urn:microsoft.com/office/officeart/2005/8/layout/lProcess3"/>
    <dgm:cxn modelId="{6A432FE4-85DE-4817-89C5-DBC154B4CE12}" type="presParOf" srcId="{3A2A00E5-AA51-4A06-BA31-FCA23C2B61FC}" destId="{9B14DB95-31B7-400A-A460-22EFF45E394F}" srcOrd="0" destOrd="0" presId="urn:microsoft.com/office/officeart/2005/8/layout/lProcess3"/>
    <dgm:cxn modelId="{B9A72D9C-D5CA-450E-8F6D-1E4856BE9B10}" type="presParOf" srcId="{3A2A00E5-AA51-4A06-BA31-FCA23C2B61FC}" destId="{B241AF54-3AB1-418A-867F-FAF762D4C71F}" srcOrd="1" destOrd="0" presId="urn:microsoft.com/office/officeart/2005/8/layout/lProcess3"/>
    <dgm:cxn modelId="{94B084B9-DE19-4359-8937-43F35B9C4B22}" type="presParOf" srcId="{3A2A00E5-AA51-4A06-BA31-FCA23C2B61FC}" destId="{83BE7581-024E-4597-BF9C-7935CB8F88CA}" srcOrd="2" destOrd="0" presId="urn:microsoft.com/office/officeart/2005/8/layout/lProcess3"/>
    <dgm:cxn modelId="{879C3D18-A108-4185-B445-065E7816D723}" type="presParOf" srcId="{3A2A00E5-AA51-4A06-BA31-FCA23C2B61FC}" destId="{E72A6AA6-90BA-4AE5-B9E9-B0B80B2D211C}" srcOrd="3" destOrd="0" presId="urn:microsoft.com/office/officeart/2005/8/layout/lProcess3"/>
    <dgm:cxn modelId="{C76435E8-AFF0-4453-9EB2-11DC5D12B533}" type="presParOf" srcId="{3A2A00E5-AA51-4A06-BA31-FCA23C2B61FC}" destId="{116F9910-1223-4517-A15A-D7993108F331}" srcOrd="4" destOrd="0" presId="urn:microsoft.com/office/officeart/2005/8/layout/lProcess3"/>
    <dgm:cxn modelId="{CAB9A1E7-D5B0-4E80-AA5B-0286BCEB1E0E}" type="presParOf" srcId="{58F02E45-6460-43C3-80DF-8520ECFB0946}" destId="{1DD347B8-88A4-4212-B6FF-E10B3B04EEB2}" srcOrd="1" destOrd="0" presId="urn:microsoft.com/office/officeart/2005/8/layout/lProcess3"/>
    <dgm:cxn modelId="{EE736E00-8070-4C30-B04F-2048162B9FF3}" type="presParOf" srcId="{58F02E45-6460-43C3-80DF-8520ECFB0946}" destId="{FD02E69B-5695-49DC-A98F-627209E0C51D}" srcOrd="2" destOrd="0" presId="urn:microsoft.com/office/officeart/2005/8/layout/lProcess3"/>
    <dgm:cxn modelId="{DEE2520B-BB73-4C8A-ACCA-DA73A039AC0B}" type="presParOf" srcId="{FD02E69B-5695-49DC-A98F-627209E0C51D}" destId="{93A22A18-E239-4830-B0A8-CBDA93098B75}" srcOrd="0" destOrd="0" presId="urn:microsoft.com/office/officeart/2005/8/layout/lProcess3"/>
    <dgm:cxn modelId="{5F54841C-FC08-4D7D-B7AA-EBDAE60EA8C5}" type="presParOf" srcId="{FD02E69B-5695-49DC-A98F-627209E0C51D}" destId="{A9389A43-E312-4C34-A2A1-F0F2C3793E24}" srcOrd="1" destOrd="0" presId="urn:microsoft.com/office/officeart/2005/8/layout/lProcess3"/>
    <dgm:cxn modelId="{1A996DFF-7B75-4067-9B8E-2A1BAD84DAC0}" type="presParOf" srcId="{FD02E69B-5695-49DC-A98F-627209E0C51D}" destId="{48AFA9D6-B5EB-478D-A4A6-A36DFE6717E5}" srcOrd="2" destOrd="0" presId="urn:microsoft.com/office/officeart/2005/8/layout/lProcess3"/>
    <dgm:cxn modelId="{74997721-3DD6-48F3-9B41-26E645631A82}" type="presParOf" srcId="{FD02E69B-5695-49DC-A98F-627209E0C51D}" destId="{65516B9C-CA9E-43E5-ABD1-FC40DC28D0AF}" srcOrd="3" destOrd="0" presId="urn:microsoft.com/office/officeart/2005/8/layout/lProcess3"/>
    <dgm:cxn modelId="{7E315FB0-C500-4772-928E-BF2E222DA492}" type="presParOf" srcId="{FD02E69B-5695-49DC-A98F-627209E0C51D}" destId="{697DB31A-C953-4D07-A272-E4FE226D92DB}" srcOrd="4" destOrd="0" presId="urn:microsoft.com/office/officeart/2005/8/layout/lProcess3"/>
    <dgm:cxn modelId="{246962A2-AE2D-432F-BB99-30E82802FF43}" type="presParOf" srcId="{58F02E45-6460-43C3-80DF-8520ECFB0946}" destId="{95B9C576-6CA8-4C3C-AF20-76FFDF9B0EA8}" srcOrd="3" destOrd="0" presId="urn:microsoft.com/office/officeart/2005/8/layout/lProcess3"/>
    <dgm:cxn modelId="{26D7C90C-A40F-4E98-8643-9080EBF441ED}" type="presParOf" srcId="{58F02E45-6460-43C3-80DF-8520ECFB0946}" destId="{70FB80F1-DBA5-4F31-A9BF-410E9A77C6EE}" srcOrd="4" destOrd="0" presId="urn:microsoft.com/office/officeart/2005/8/layout/lProcess3"/>
    <dgm:cxn modelId="{BB922D40-DD63-466A-A7B8-7695FC73FA6E}" type="presParOf" srcId="{70FB80F1-DBA5-4F31-A9BF-410E9A77C6EE}" destId="{3B7C0131-C140-41FF-8856-90CA150180B5}" srcOrd="0" destOrd="0" presId="urn:microsoft.com/office/officeart/2005/8/layout/lProcess3"/>
    <dgm:cxn modelId="{3B09C457-E676-4969-8F1D-F470C4225F2D}" type="presParOf" srcId="{70FB80F1-DBA5-4F31-A9BF-410E9A77C6EE}" destId="{7F02EAA1-794F-4FA6-B0BC-BBA8C2ED8EAD}" srcOrd="1" destOrd="0" presId="urn:microsoft.com/office/officeart/2005/8/layout/lProcess3"/>
    <dgm:cxn modelId="{FF1D025E-D0B6-4462-A4DB-8BAF25579BC6}" type="presParOf" srcId="{70FB80F1-DBA5-4F31-A9BF-410E9A77C6EE}" destId="{0FF4034E-8531-4127-B810-F3E33E7DCCDF}" srcOrd="2" destOrd="0" presId="urn:microsoft.com/office/officeart/2005/8/layout/lProcess3"/>
    <dgm:cxn modelId="{21464BC3-0C12-405E-84A3-61DF5E07C319}" type="presParOf" srcId="{70FB80F1-DBA5-4F31-A9BF-410E9A77C6EE}" destId="{DDAA7AF6-075B-4BBF-9D1C-0481BD48E455}" srcOrd="3" destOrd="0" presId="urn:microsoft.com/office/officeart/2005/8/layout/lProcess3"/>
    <dgm:cxn modelId="{D7012AC9-185F-411A-9D65-EA785036FFD0}" type="presParOf" srcId="{70FB80F1-DBA5-4F31-A9BF-410E9A77C6EE}" destId="{532161AA-6682-44BF-AF8C-8617E069A79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DB4B2F-CF96-4F23-958E-1AA19F372C5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711607-9806-4361-BF5E-385567263E41}">
      <dgm:prSet phldrT="[Текст]" custT="1"/>
      <dgm:spPr/>
      <dgm:t>
        <a:bodyPr/>
        <a:lstStyle/>
        <a:p>
          <a:r>
            <a:rPr lang="ru-RU" sz="3600" dirty="0" smtClean="0"/>
            <a:t>2015/2016</a:t>
          </a:r>
        </a:p>
        <a:p>
          <a:endParaRPr lang="ru-RU" sz="3600" dirty="0" smtClean="0"/>
        </a:p>
        <a:p>
          <a:r>
            <a:rPr lang="ru-RU" sz="2800" b="0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22052 ребенка</a:t>
          </a:r>
          <a:endParaRPr lang="ru-RU" sz="2800" b="0" i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2677F-B70A-4C06-A72D-671696AA23FE}" type="parTrans" cxnId="{BB4B0213-A32B-4556-878B-ADA822973259}">
      <dgm:prSet/>
      <dgm:spPr/>
      <dgm:t>
        <a:bodyPr/>
        <a:lstStyle/>
        <a:p>
          <a:endParaRPr lang="ru-RU"/>
        </a:p>
      </dgm:t>
    </dgm:pt>
    <dgm:pt modelId="{1A630373-599C-4EA7-83A0-8D110C192176}" type="sibTrans" cxnId="{BB4B0213-A32B-4556-878B-ADA822973259}">
      <dgm:prSet/>
      <dgm:spPr/>
      <dgm:t>
        <a:bodyPr/>
        <a:lstStyle/>
        <a:p>
          <a:endParaRPr lang="ru-RU"/>
        </a:p>
      </dgm:t>
    </dgm:pt>
    <dgm:pt modelId="{F763844C-6941-43A0-B506-5949B8641EBC}">
      <dgm:prSet phldrT="[Текст]" custT="1"/>
      <dgm:spPr/>
      <dgm:t>
        <a:bodyPr/>
        <a:lstStyle/>
        <a:p>
          <a:r>
            <a:rPr lang="ru-RU" sz="3200" dirty="0" smtClean="0"/>
            <a:t>2016/2017</a:t>
          </a:r>
        </a:p>
        <a:p>
          <a:endParaRPr lang="ru-RU" sz="3200" dirty="0" smtClean="0"/>
        </a:p>
        <a:p>
          <a:r>
            <a:rPr lang="ru-RU" sz="2800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22932 ребенка</a:t>
          </a:r>
          <a:endParaRPr lang="ru-RU" sz="2800" i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990C34-772E-4DE1-BB6C-AF0A1CA2FDB9}" type="parTrans" cxnId="{060A62B3-848E-4074-BD92-463483E9D3B1}">
      <dgm:prSet/>
      <dgm:spPr/>
      <dgm:t>
        <a:bodyPr/>
        <a:lstStyle/>
        <a:p>
          <a:endParaRPr lang="ru-RU"/>
        </a:p>
      </dgm:t>
    </dgm:pt>
    <dgm:pt modelId="{EC8A2EBA-C060-4FAF-BF2F-BA8289BE4C65}" type="sibTrans" cxnId="{060A62B3-848E-4074-BD92-463483E9D3B1}">
      <dgm:prSet/>
      <dgm:spPr/>
      <dgm:t>
        <a:bodyPr/>
        <a:lstStyle/>
        <a:p>
          <a:endParaRPr lang="ru-RU"/>
        </a:p>
      </dgm:t>
    </dgm:pt>
    <dgm:pt modelId="{117F59DB-5815-4CC2-AEB6-B4CC91909FE5}">
      <dgm:prSet phldrT="[Текст]" custT="1"/>
      <dgm:spPr/>
      <dgm:t>
        <a:bodyPr/>
        <a:lstStyle/>
        <a:p>
          <a:r>
            <a:rPr lang="ru-RU" sz="3200" dirty="0" smtClean="0"/>
            <a:t>2017/2018</a:t>
          </a:r>
        </a:p>
        <a:p>
          <a:endParaRPr lang="ru-RU" sz="3200" dirty="0" smtClean="0"/>
        </a:p>
        <a:p>
          <a:r>
            <a:rPr lang="ru-RU" sz="2800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24412 детей</a:t>
          </a:r>
          <a:endParaRPr lang="ru-RU" sz="2800" i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AFB065-C058-48A9-B016-4B3B1ECA7B21}" type="parTrans" cxnId="{3F53089F-2C80-4492-AF90-B8EA7BC4D831}">
      <dgm:prSet/>
      <dgm:spPr/>
      <dgm:t>
        <a:bodyPr/>
        <a:lstStyle/>
        <a:p>
          <a:endParaRPr lang="ru-RU"/>
        </a:p>
      </dgm:t>
    </dgm:pt>
    <dgm:pt modelId="{8975C509-B0D5-4CA7-9072-E232683ACFF4}" type="sibTrans" cxnId="{3F53089F-2C80-4492-AF90-B8EA7BC4D831}">
      <dgm:prSet/>
      <dgm:spPr/>
      <dgm:t>
        <a:bodyPr/>
        <a:lstStyle/>
        <a:p>
          <a:endParaRPr lang="ru-RU"/>
        </a:p>
      </dgm:t>
    </dgm:pt>
    <dgm:pt modelId="{787FCD6E-FE09-4A92-A00F-182A0891685F}" type="pres">
      <dgm:prSet presAssocID="{2EDB4B2F-CF96-4F23-958E-1AA19F372C5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7E957A-DD8B-4FC7-B735-B89848519DCC}" type="pres">
      <dgm:prSet presAssocID="{28711607-9806-4361-BF5E-385567263E41}" presName="composite" presStyleCnt="0"/>
      <dgm:spPr/>
    </dgm:pt>
    <dgm:pt modelId="{39A59845-8F5E-45D1-80C5-A0525971484A}" type="pres">
      <dgm:prSet presAssocID="{28711607-9806-4361-BF5E-385567263E41}" presName="LShape" presStyleLbl="alignNode1" presStyleIdx="0" presStyleCnt="5"/>
      <dgm:spPr/>
    </dgm:pt>
    <dgm:pt modelId="{F17CD545-395E-46FC-98B2-B07FC9689025}" type="pres">
      <dgm:prSet presAssocID="{28711607-9806-4361-BF5E-385567263E4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75A9B-0725-457F-8F7A-12327605616B}" type="pres">
      <dgm:prSet presAssocID="{28711607-9806-4361-BF5E-385567263E41}" presName="Triangle" presStyleLbl="alignNode1" presStyleIdx="1" presStyleCnt="5"/>
      <dgm:spPr/>
    </dgm:pt>
    <dgm:pt modelId="{91ABEE70-9CC3-4439-90C5-5ABA15A83A88}" type="pres">
      <dgm:prSet presAssocID="{1A630373-599C-4EA7-83A0-8D110C192176}" presName="sibTrans" presStyleCnt="0"/>
      <dgm:spPr/>
    </dgm:pt>
    <dgm:pt modelId="{57BD6053-2A00-4083-909A-02A638BBA886}" type="pres">
      <dgm:prSet presAssocID="{1A630373-599C-4EA7-83A0-8D110C192176}" presName="space" presStyleCnt="0"/>
      <dgm:spPr/>
    </dgm:pt>
    <dgm:pt modelId="{BF1F231C-99F9-463E-91FE-2D11C0492F69}" type="pres">
      <dgm:prSet presAssocID="{F763844C-6941-43A0-B506-5949B8641EBC}" presName="composite" presStyleCnt="0"/>
      <dgm:spPr/>
    </dgm:pt>
    <dgm:pt modelId="{EFCD99EF-C179-490C-9D95-70942C46C570}" type="pres">
      <dgm:prSet presAssocID="{F763844C-6941-43A0-B506-5949B8641EBC}" presName="LShape" presStyleLbl="alignNode1" presStyleIdx="2" presStyleCnt="5"/>
      <dgm:spPr/>
    </dgm:pt>
    <dgm:pt modelId="{933169B2-5686-4C85-9F52-AB9D73FE2A11}" type="pres">
      <dgm:prSet presAssocID="{F763844C-6941-43A0-B506-5949B8641EB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95B41-47F7-4AB4-8F42-D7D73FA54D05}" type="pres">
      <dgm:prSet presAssocID="{F763844C-6941-43A0-B506-5949B8641EBC}" presName="Triangle" presStyleLbl="alignNode1" presStyleIdx="3" presStyleCnt="5"/>
      <dgm:spPr/>
    </dgm:pt>
    <dgm:pt modelId="{A482477D-3B78-49FB-8AB5-54F5F4C3173B}" type="pres">
      <dgm:prSet presAssocID="{EC8A2EBA-C060-4FAF-BF2F-BA8289BE4C65}" presName="sibTrans" presStyleCnt="0"/>
      <dgm:spPr/>
    </dgm:pt>
    <dgm:pt modelId="{6EA6BE93-CFFB-4420-857C-BF4869CE3F11}" type="pres">
      <dgm:prSet presAssocID="{EC8A2EBA-C060-4FAF-BF2F-BA8289BE4C65}" presName="space" presStyleCnt="0"/>
      <dgm:spPr/>
    </dgm:pt>
    <dgm:pt modelId="{C828DDA3-2782-4C5A-9BF7-47CD04719D37}" type="pres">
      <dgm:prSet presAssocID="{117F59DB-5815-4CC2-AEB6-B4CC91909FE5}" presName="composite" presStyleCnt="0"/>
      <dgm:spPr/>
    </dgm:pt>
    <dgm:pt modelId="{4FDE0EF2-9E7F-4919-BDFF-C7035361B855}" type="pres">
      <dgm:prSet presAssocID="{117F59DB-5815-4CC2-AEB6-B4CC91909FE5}" presName="LShape" presStyleLbl="alignNode1" presStyleIdx="4" presStyleCnt="5"/>
      <dgm:spPr/>
    </dgm:pt>
    <dgm:pt modelId="{43E758B4-81A7-4B55-9753-44424DDD6D47}" type="pres">
      <dgm:prSet presAssocID="{117F59DB-5815-4CC2-AEB6-B4CC91909FE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D58AF9-858C-4B7E-BCDA-13E0660C397B}" type="presOf" srcId="{28711607-9806-4361-BF5E-385567263E41}" destId="{F17CD545-395E-46FC-98B2-B07FC9689025}" srcOrd="0" destOrd="0" presId="urn:microsoft.com/office/officeart/2009/3/layout/StepUpProcess"/>
    <dgm:cxn modelId="{3F53089F-2C80-4492-AF90-B8EA7BC4D831}" srcId="{2EDB4B2F-CF96-4F23-958E-1AA19F372C52}" destId="{117F59DB-5815-4CC2-AEB6-B4CC91909FE5}" srcOrd="2" destOrd="0" parTransId="{85AFB065-C058-48A9-B016-4B3B1ECA7B21}" sibTransId="{8975C509-B0D5-4CA7-9072-E232683ACFF4}"/>
    <dgm:cxn modelId="{0D6A2EAD-5D38-4F78-9BB1-1520250CB967}" type="presOf" srcId="{2EDB4B2F-CF96-4F23-958E-1AA19F372C52}" destId="{787FCD6E-FE09-4A92-A00F-182A0891685F}" srcOrd="0" destOrd="0" presId="urn:microsoft.com/office/officeart/2009/3/layout/StepUpProcess"/>
    <dgm:cxn modelId="{060A62B3-848E-4074-BD92-463483E9D3B1}" srcId="{2EDB4B2F-CF96-4F23-958E-1AA19F372C52}" destId="{F763844C-6941-43A0-B506-5949B8641EBC}" srcOrd="1" destOrd="0" parTransId="{F0990C34-772E-4DE1-BB6C-AF0A1CA2FDB9}" sibTransId="{EC8A2EBA-C060-4FAF-BF2F-BA8289BE4C65}"/>
    <dgm:cxn modelId="{BB4B0213-A32B-4556-878B-ADA822973259}" srcId="{2EDB4B2F-CF96-4F23-958E-1AA19F372C52}" destId="{28711607-9806-4361-BF5E-385567263E41}" srcOrd="0" destOrd="0" parTransId="{99D2677F-B70A-4C06-A72D-671696AA23FE}" sibTransId="{1A630373-599C-4EA7-83A0-8D110C192176}"/>
    <dgm:cxn modelId="{526F4759-1E1C-4127-B755-3E2C305B4472}" type="presOf" srcId="{117F59DB-5815-4CC2-AEB6-B4CC91909FE5}" destId="{43E758B4-81A7-4B55-9753-44424DDD6D47}" srcOrd="0" destOrd="0" presId="urn:microsoft.com/office/officeart/2009/3/layout/StepUpProcess"/>
    <dgm:cxn modelId="{DB1EFF77-75B8-4118-A603-0AC6AB5419AD}" type="presOf" srcId="{F763844C-6941-43A0-B506-5949B8641EBC}" destId="{933169B2-5686-4C85-9F52-AB9D73FE2A11}" srcOrd="0" destOrd="0" presId="urn:microsoft.com/office/officeart/2009/3/layout/StepUpProcess"/>
    <dgm:cxn modelId="{071FE7D7-C1E0-44E3-92B8-E5D41FC50202}" type="presParOf" srcId="{787FCD6E-FE09-4A92-A00F-182A0891685F}" destId="{347E957A-DD8B-4FC7-B735-B89848519DCC}" srcOrd="0" destOrd="0" presId="urn:microsoft.com/office/officeart/2009/3/layout/StepUpProcess"/>
    <dgm:cxn modelId="{A9161AE7-92D0-4586-A972-0B60705AE214}" type="presParOf" srcId="{347E957A-DD8B-4FC7-B735-B89848519DCC}" destId="{39A59845-8F5E-45D1-80C5-A0525971484A}" srcOrd="0" destOrd="0" presId="urn:microsoft.com/office/officeart/2009/3/layout/StepUpProcess"/>
    <dgm:cxn modelId="{88A625BB-54DB-4FD3-A930-171A319A1C6B}" type="presParOf" srcId="{347E957A-DD8B-4FC7-B735-B89848519DCC}" destId="{F17CD545-395E-46FC-98B2-B07FC9689025}" srcOrd="1" destOrd="0" presId="urn:microsoft.com/office/officeart/2009/3/layout/StepUpProcess"/>
    <dgm:cxn modelId="{03E1644F-81DB-4578-9DEC-00DBEDAE6C66}" type="presParOf" srcId="{347E957A-DD8B-4FC7-B735-B89848519DCC}" destId="{DC775A9B-0725-457F-8F7A-12327605616B}" srcOrd="2" destOrd="0" presId="urn:microsoft.com/office/officeart/2009/3/layout/StepUpProcess"/>
    <dgm:cxn modelId="{2C3BAE23-9E6A-430B-82EC-E40C4ACAA81F}" type="presParOf" srcId="{787FCD6E-FE09-4A92-A00F-182A0891685F}" destId="{91ABEE70-9CC3-4439-90C5-5ABA15A83A88}" srcOrd="1" destOrd="0" presId="urn:microsoft.com/office/officeart/2009/3/layout/StepUpProcess"/>
    <dgm:cxn modelId="{5686E35B-3611-4E34-9F72-92F003D4A995}" type="presParOf" srcId="{91ABEE70-9CC3-4439-90C5-5ABA15A83A88}" destId="{57BD6053-2A00-4083-909A-02A638BBA886}" srcOrd="0" destOrd="0" presId="urn:microsoft.com/office/officeart/2009/3/layout/StepUpProcess"/>
    <dgm:cxn modelId="{2B2BC495-2487-4049-BEC5-FA1473B7FDD5}" type="presParOf" srcId="{787FCD6E-FE09-4A92-A00F-182A0891685F}" destId="{BF1F231C-99F9-463E-91FE-2D11C0492F69}" srcOrd="2" destOrd="0" presId="urn:microsoft.com/office/officeart/2009/3/layout/StepUpProcess"/>
    <dgm:cxn modelId="{ABDEAFB3-EC59-4553-856E-4A0E972105C9}" type="presParOf" srcId="{BF1F231C-99F9-463E-91FE-2D11C0492F69}" destId="{EFCD99EF-C179-490C-9D95-70942C46C570}" srcOrd="0" destOrd="0" presId="urn:microsoft.com/office/officeart/2009/3/layout/StepUpProcess"/>
    <dgm:cxn modelId="{4F6A8518-020A-4FC9-9D6A-524320FD777C}" type="presParOf" srcId="{BF1F231C-99F9-463E-91FE-2D11C0492F69}" destId="{933169B2-5686-4C85-9F52-AB9D73FE2A11}" srcOrd="1" destOrd="0" presId="urn:microsoft.com/office/officeart/2009/3/layout/StepUpProcess"/>
    <dgm:cxn modelId="{47FF9A3D-B3C9-40B3-A72F-CD81E7FDDB8E}" type="presParOf" srcId="{BF1F231C-99F9-463E-91FE-2D11C0492F69}" destId="{1A795B41-47F7-4AB4-8F42-D7D73FA54D05}" srcOrd="2" destOrd="0" presId="urn:microsoft.com/office/officeart/2009/3/layout/StepUpProcess"/>
    <dgm:cxn modelId="{19621B13-4575-4DB3-982F-0859F2616671}" type="presParOf" srcId="{787FCD6E-FE09-4A92-A00F-182A0891685F}" destId="{A482477D-3B78-49FB-8AB5-54F5F4C3173B}" srcOrd="3" destOrd="0" presId="urn:microsoft.com/office/officeart/2009/3/layout/StepUpProcess"/>
    <dgm:cxn modelId="{7025F08D-B3FE-4EFE-B287-AEC03CEDE971}" type="presParOf" srcId="{A482477D-3B78-49FB-8AB5-54F5F4C3173B}" destId="{6EA6BE93-CFFB-4420-857C-BF4869CE3F11}" srcOrd="0" destOrd="0" presId="urn:microsoft.com/office/officeart/2009/3/layout/StepUpProcess"/>
    <dgm:cxn modelId="{EC3C7621-7886-43D3-960D-DCD2BE59A841}" type="presParOf" srcId="{787FCD6E-FE09-4A92-A00F-182A0891685F}" destId="{C828DDA3-2782-4C5A-9BF7-47CD04719D37}" srcOrd="4" destOrd="0" presId="urn:microsoft.com/office/officeart/2009/3/layout/StepUpProcess"/>
    <dgm:cxn modelId="{31854D0B-ADDA-4DE0-9992-2633D8C4E496}" type="presParOf" srcId="{C828DDA3-2782-4C5A-9BF7-47CD04719D37}" destId="{4FDE0EF2-9E7F-4919-BDFF-C7035361B855}" srcOrd="0" destOrd="0" presId="urn:microsoft.com/office/officeart/2009/3/layout/StepUpProcess"/>
    <dgm:cxn modelId="{B6F3C3C9-5A4F-440F-918B-17FFB7392345}" type="presParOf" srcId="{C828DDA3-2782-4C5A-9BF7-47CD04719D37}" destId="{43E758B4-81A7-4B55-9753-44424DDD6D4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4DB95-31B7-400A-A460-22EFF45E394F}">
      <dsp:nvSpPr>
        <dsp:cNvPr id="0" name=""/>
        <dsp:cNvSpPr/>
      </dsp:nvSpPr>
      <dsp:spPr>
        <a:xfrm>
          <a:off x="511720" y="238"/>
          <a:ext cx="4893774" cy="1521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Образовательный процесс</a:t>
          </a:r>
          <a:endParaRPr lang="ru-RU" sz="2400" kern="1200" dirty="0"/>
        </a:p>
      </dsp:txBody>
      <dsp:txXfrm>
        <a:off x="1272320" y="238"/>
        <a:ext cx="3372575" cy="1521199"/>
      </dsp:txXfrm>
    </dsp:sp>
    <dsp:sp modelId="{83BE7581-024E-4597-BF9C-7935CB8F88CA}">
      <dsp:nvSpPr>
        <dsp:cNvPr id="0" name=""/>
        <dsp:cNvSpPr/>
      </dsp:nvSpPr>
      <dsp:spPr>
        <a:xfrm>
          <a:off x="4911104" y="129540"/>
          <a:ext cx="3156488" cy="12625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501</a:t>
          </a:r>
          <a:endParaRPr lang="ru-RU" sz="4800" kern="1200" dirty="0"/>
        </a:p>
      </dsp:txBody>
      <dsp:txXfrm>
        <a:off x="5542402" y="129540"/>
        <a:ext cx="1893893" cy="1262595"/>
      </dsp:txXfrm>
    </dsp:sp>
    <dsp:sp modelId="{116F9910-1223-4517-A15A-D7993108F331}">
      <dsp:nvSpPr>
        <dsp:cNvPr id="0" name=""/>
        <dsp:cNvSpPr/>
      </dsp:nvSpPr>
      <dsp:spPr>
        <a:xfrm>
          <a:off x="7625685" y="129540"/>
          <a:ext cx="3156488" cy="12625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+15 обучающихся</a:t>
          </a:r>
          <a:endParaRPr lang="ru-RU" sz="2000" kern="1200" dirty="0"/>
        </a:p>
      </dsp:txBody>
      <dsp:txXfrm>
        <a:off x="8256983" y="129540"/>
        <a:ext cx="1893893" cy="1262595"/>
      </dsp:txXfrm>
    </dsp:sp>
    <dsp:sp modelId="{93A22A18-E239-4830-B0A8-CBDA93098B75}">
      <dsp:nvSpPr>
        <dsp:cNvPr id="0" name=""/>
        <dsp:cNvSpPr/>
      </dsp:nvSpPr>
      <dsp:spPr>
        <a:xfrm>
          <a:off x="511720" y="1734405"/>
          <a:ext cx="4920433" cy="1521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Ранняя комплексная помощь</a:t>
          </a:r>
          <a:endParaRPr lang="ru-RU" sz="2400" kern="1200" dirty="0"/>
        </a:p>
      </dsp:txBody>
      <dsp:txXfrm>
        <a:off x="1272320" y="1734405"/>
        <a:ext cx="3399234" cy="1521199"/>
      </dsp:txXfrm>
    </dsp:sp>
    <dsp:sp modelId="{48AFA9D6-B5EB-478D-A4A6-A36DFE6717E5}">
      <dsp:nvSpPr>
        <dsp:cNvPr id="0" name=""/>
        <dsp:cNvSpPr/>
      </dsp:nvSpPr>
      <dsp:spPr>
        <a:xfrm>
          <a:off x="4937763" y="1863707"/>
          <a:ext cx="3156488" cy="12625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313</a:t>
          </a:r>
          <a:endParaRPr lang="ru-RU" sz="4800" kern="1200" dirty="0"/>
        </a:p>
      </dsp:txBody>
      <dsp:txXfrm>
        <a:off x="5569061" y="1863707"/>
        <a:ext cx="1893893" cy="1262595"/>
      </dsp:txXfrm>
    </dsp:sp>
    <dsp:sp modelId="{697DB31A-C953-4D07-A272-E4FE226D92DB}">
      <dsp:nvSpPr>
        <dsp:cNvPr id="0" name=""/>
        <dsp:cNvSpPr/>
      </dsp:nvSpPr>
      <dsp:spPr>
        <a:xfrm>
          <a:off x="7652344" y="1863707"/>
          <a:ext cx="3156488" cy="12625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+52 ребенка до 3-х лет</a:t>
          </a:r>
          <a:endParaRPr lang="ru-RU" sz="2400" kern="1200" dirty="0"/>
        </a:p>
      </dsp:txBody>
      <dsp:txXfrm>
        <a:off x="8283642" y="1863707"/>
        <a:ext cx="1893893" cy="1262595"/>
      </dsp:txXfrm>
    </dsp:sp>
    <dsp:sp modelId="{3B7C0131-C140-41FF-8856-90CA150180B5}">
      <dsp:nvSpPr>
        <dsp:cNvPr id="0" name=""/>
        <dsp:cNvSpPr/>
      </dsp:nvSpPr>
      <dsp:spPr>
        <a:xfrm>
          <a:off x="511720" y="3468573"/>
          <a:ext cx="4734999" cy="1521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Индивидуальные коррекционные занятия</a:t>
          </a:r>
          <a:endParaRPr lang="ru-RU" sz="2400" kern="1200" dirty="0"/>
        </a:p>
      </dsp:txBody>
      <dsp:txXfrm>
        <a:off x="1272320" y="3468573"/>
        <a:ext cx="3213800" cy="1521199"/>
      </dsp:txXfrm>
    </dsp:sp>
    <dsp:sp modelId="{0FF4034E-8531-4127-B810-F3E33E7DCCDF}">
      <dsp:nvSpPr>
        <dsp:cNvPr id="0" name=""/>
        <dsp:cNvSpPr/>
      </dsp:nvSpPr>
      <dsp:spPr>
        <a:xfrm>
          <a:off x="4752329" y="3597874"/>
          <a:ext cx="3156488" cy="12625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 649</a:t>
          </a:r>
          <a:endParaRPr lang="ru-RU" sz="4800" kern="1200" dirty="0"/>
        </a:p>
      </dsp:txBody>
      <dsp:txXfrm>
        <a:off x="5383627" y="3597874"/>
        <a:ext cx="1893893" cy="1262595"/>
      </dsp:txXfrm>
    </dsp:sp>
    <dsp:sp modelId="{532161AA-6682-44BF-AF8C-8617E069A792}">
      <dsp:nvSpPr>
        <dsp:cNvPr id="0" name=""/>
        <dsp:cNvSpPr/>
      </dsp:nvSpPr>
      <dsp:spPr>
        <a:xfrm>
          <a:off x="7466909" y="3597874"/>
          <a:ext cx="3156488" cy="12625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+37 детей</a:t>
          </a:r>
          <a:endParaRPr lang="ru-RU" sz="2400" kern="1200" dirty="0"/>
        </a:p>
      </dsp:txBody>
      <dsp:txXfrm>
        <a:off x="8098207" y="3597874"/>
        <a:ext cx="1893893" cy="1262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59845-8F5E-45D1-80C5-A0525971484A}">
      <dsp:nvSpPr>
        <dsp:cNvPr id="0" name=""/>
        <dsp:cNvSpPr/>
      </dsp:nvSpPr>
      <dsp:spPr>
        <a:xfrm rot="5400000">
          <a:off x="1122218" y="1159749"/>
          <a:ext cx="2001194" cy="33299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CD545-395E-46FC-98B2-B07FC9689025}">
      <dsp:nvSpPr>
        <dsp:cNvPr id="0" name=""/>
        <dsp:cNvSpPr/>
      </dsp:nvSpPr>
      <dsp:spPr>
        <a:xfrm>
          <a:off x="788169" y="2154684"/>
          <a:ext cx="3006291" cy="2635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2015/2016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22052 ребенка</a:t>
          </a:r>
          <a:endParaRPr lang="ru-RU" sz="2800" b="0" i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8169" y="2154684"/>
        <a:ext cx="3006291" cy="2635190"/>
      </dsp:txXfrm>
    </dsp:sp>
    <dsp:sp modelId="{DC775A9B-0725-457F-8F7A-12327605616B}">
      <dsp:nvSpPr>
        <dsp:cNvPr id="0" name=""/>
        <dsp:cNvSpPr/>
      </dsp:nvSpPr>
      <dsp:spPr>
        <a:xfrm>
          <a:off x="3227235" y="914595"/>
          <a:ext cx="567224" cy="5672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D99EF-C179-490C-9D95-70942C46C570}">
      <dsp:nvSpPr>
        <dsp:cNvPr id="0" name=""/>
        <dsp:cNvSpPr/>
      </dsp:nvSpPr>
      <dsp:spPr>
        <a:xfrm rot="5400000">
          <a:off x="4802506" y="249058"/>
          <a:ext cx="2001194" cy="33299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169B2-5686-4C85-9F52-AB9D73FE2A11}">
      <dsp:nvSpPr>
        <dsp:cNvPr id="0" name=""/>
        <dsp:cNvSpPr/>
      </dsp:nvSpPr>
      <dsp:spPr>
        <a:xfrm>
          <a:off x="4468456" y="1243993"/>
          <a:ext cx="3006291" cy="2635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2016/2017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22932 ребенка</a:t>
          </a:r>
          <a:endParaRPr lang="ru-RU" sz="2800" i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68456" y="1243993"/>
        <a:ext cx="3006291" cy="2635190"/>
      </dsp:txXfrm>
    </dsp:sp>
    <dsp:sp modelId="{1A795B41-47F7-4AB4-8F42-D7D73FA54D05}">
      <dsp:nvSpPr>
        <dsp:cNvPr id="0" name=""/>
        <dsp:cNvSpPr/>
      </dsp:nvSpPr>
      <dsp:spPr>
        <a:xfrm>
          <a:off x="6907523" y="3904"/>
          <a:ext cx="567224" cy="5672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E0EF2-9E7F-4919-BDFF-C7035361B855}">
      <dsp:nvSpPr>
        <dsp:cNvPr id="0" name=""/>
        <dsp:cNvSpPr/>
      </dsp:nvSpPr>
      <dsp:spPr>
        <a:xfrm rot="5400000">
          <a:off x="8482793" y="-661632"/>
          <a:ext cx="2001194" cy="33299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758B4-81A7-4B55-9753-44424DDD6D47}">
      <dsp:nvSpPr>
        <dsp:cNvPr id="0" name=""/>
        <dsp:cNvSpPr/>
      </dsp:nvSpPr>
      <dsp:spPr>
        <a:xfrm>
          <a:off x="8148744" y="333303"/>
          <a:ext cx="3006291" cy="2635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2017/2018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24412 детей</a:t>
          </a:r>
          <a:endParaRPr lang="ru-RU" sz="2800" i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48744" y="333303"/>
        <a:ext cx="3006291" cy="2635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130629"/>
            <a:ext cx="10654349" cy="352697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Итоги функционирования системы специального образования </a:t>
            </a:r>
            <a:b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2017 году. Задачи на год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текущий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1216051" cy="1947333"/>
          </a:xfrm>
        </p:spPr>
        <p:txBody>
          <a:bodyPr>
            <a:normAutofit/>
          </a:bodyPr>
          <a:lstStyle/>
          <a:p>
            <a:pPr marL="3330575" lvl="0" algn="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Усова Татьяна Михайловна, директор </a:t>
            </a:r>
            <a:endParaRPr lang="ru-RU" alt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30575" lvl="0" algn="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ГУО «Гомельский областной центр коррекционно-развивающего обучения и реабилитации»</a:t>
            </a:r>
            <a:endParaRPr lang="ru-RU" alt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30575" lvl="0" algn="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</a:pPr>
            <a:endParaRPr lang="ru-RU" altLang="ru-RU" sz="1700" dirty="0">
              <a:solidFill>
                <a:schemeClr val="bg2">
                  <a:lumMod val="50000"/>
                </a:schemeClr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67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768350" y="166688"/>
            <a:ext cx="8929688" cy="10525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Категория учащихся с ОПФР в классах интегрированного обучения и воспитания</a:t>
            </a:r>
          </a:p>
        </p:txBody>
      </p:sp>
      <p:graphicFrame>
        <p:nvGraphicFramePr>
          <p:cNvPr id="512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118979"/>
              </p:ext>
            </p:extLst>
          </p:nvPr>
        </p:nvGraphicFramePr>
        <p:xfrm>
          <a:off x="1081405" y="1148080"/>
          <a:ext cx="8956675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Диаграмма" r:id="rId3" imgW="8961897" imgH="5218628" progId="Excel.Chart.8">
                  <p:embed/>
                </p:oleObj>
              </mc:Choice>
              <mc:Fallback>
                <p:oleObj name="Диаграмма" r:id="rId3" imgW="8961897" imgH="5218628" progId="Excel.Chart.8">
                  <p:embed/>
                  <p:pic>
                    <p:nvPicPr>
                      <p:cNvPr id="0" name="Picture 1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405" y="1148080"/>
                        <a:ext cx="8956675" cy="52101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7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348423" y="204154"/>
            <a:ext cx="9307512" cy="34666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Создание адаптивной безбарьерной среды</a:t>
            </a:r>
            <a:endParaRPr lang="ru-RU" altLang="ru-RU" sz="32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79980" y="4560888"/>
            <a:ext cx="6488113" cy="463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86 детей-инвалидов с ОПФР</a:t>
            </a:r>
          </a:p>
        </p:txBody>
      </p:sp>
      <p:sp>
        <p:nvSpPr>
          <p:cNvPr id="5" name="Овал 4"/>
          <p:cNvSpPr/>
          <p:nvPr/>
        </p:nvSpPr>
        <p:spPr>
          <a:xfrm>
            <a:off x="774383" y="5083175"/>
            <a:ext cx="3122612" cy="177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70 учащихся </a:t>
            </a:r>
          </a:p>
          <a:p>
            <a:pPr algn="ctr">
              <a:defRPr/>
            </a:pPr>
            <a:r>
              <a:rPr lang="ru-RU" dirty="0"/>
              <a:t>нарушения функций ОДА</a:t>
            </a:r>
          </a:p>
        </p:txBody>
      </p:sp>
      <p:sp>
        <p:nvSpPr>
          <p:cNvPr id="6" name="Овал 5"/>
          <p:cNvSpPr/>
          <p:nvPr/>
        </p:nvSpPr>
        <p:spPr>
          <a:xfrm>
            <a:off x="4816475" y="5083175"/>
            <a:ext cx="3346450" cy="177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9 учащихся</a:t>
            </a:r>
          </a:p>
          <a:p>
            <a:pPr algn="ctr">
              <a:defRPr/>
            </a:pPr>
            <a:r>
              <a:rPr lang="ru-RU" dirty="0"/>
              <a:t>нарушения зрения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8423910" y="5083175"/>
            <a:ext cx="3243263" cy="177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7 учащихся</a:t>
            </a:r>
          </a:p>
          <a:p>
            <a:pPr algn="ctr">
              <a:defRPr/>
            </a:pPr>
            <a:r>
              <a:rPr lang="ru-RU" dirty="0"/>
              <a:t>нарушение слуха</a:t>
            </a:r>
          </a:p>
        </p:txBody>
      </p:sp>
      <p:cxnSp>
        <p:nvCxnSpPr>
          <p:cNvPr id="9" name="Прямая со стрелкой 8"/>
          <p:cNvCxnSpPr>
            <a:stCxn id="4" idx="2"/>
            <a:endCxn id="5" idx="0"/>
          </p:cNvCxnSpPr>
          <p:nvPr/>
        </p:nvCxnSpPr>
        <p:spPr>
          <a:xfrm rot="5400000">
            <a:off x="3950495" y="3409632"/>
            <a:ext cx="58737" cy="3288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7" idx="0"/>
          </p:cNvCxnSpPr>
          <p:nvPr/>
        </p:nvCxnSpPr>
        <p:spPr>
          <a:xfrm rot="16200000" flipH="1">
            <a:off x="7805421" y="2843053"/>
            <a:ext cx="58737" cy="4421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90540" y="4868863"/>
            <a:ext cx="0" cy="471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684212" y="2570259"/>
            <a:ext cx="11507788" cy="478536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8" name="Объект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1055528" y="911542"/>
            <a:ext cx="2818550" cy="1976381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Объект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4778087" y="926782"/>
            <a:ext cx="2716380" cy="197638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1" name="Содержимое 6" descr="IMG_4115.JPG"/>
          <p:cNvPicPr>
            <a:picLocks noChangeAspect="1"/>
          </p:cNvPicPr>
          <p:nvPr/>
        </p:nvPicPr>
        <p:blipFill>
          <a:blip r:embed="rId4" cstate="print"/>
          <a:srcRect r="10686"/>
          <a:stretch>
            <a:fillRect/>
          </a:stretch>
        </p:blipFill>
        <p:spPr bwMode="auto">
          <a:xfrm>
            <a:off x="8367997" y="987742"/>
            <a:ext cx="2818550" cy="186475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09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77863" y="144463"/>
            <a:ext cx="8596312" cy="4222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400" b="1" i="1" smtClean="0"/>
              <a:t>Обучающиеся с аутистическими нарушениями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113" y="3035300"/>
            <a:ext cx="9248775" cy="35226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Наличие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отдельного сопровождающего педагогического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работника в учреждениях образования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Буда-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Кошелевский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р-н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Жлобинский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р-н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г. Гомель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Мозырь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07865"/>
              </p:ext>
            </p:extLst>
          </p:nvPr>
        </p:nvGraphicFramePr>
        <p:xfrm>
          <a:off x="1146175" y="1052513"/>
          <a:ext cx="8128000" cy="12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5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Учреждения дошкольного образования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chemeClr val="tx1"/>
                          </a:solidFill>
                        </a:rPr>
                        <a:t>22 ребенка</a:t>
                      </a:r>
                      <a:endParaRPr lang="ru-RU" sz="2800" i="1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5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Классы интегрированного обучения и воспитания</a:t>
                      </a:r>
                      <a:endParaRPr lang="ru-RU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 детей</a:t>
                      </a:r>
                      <a:endParaRPr lang="ru-RU" sz="28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5105400" y="2527300"/>
            <a:ext cx="20955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77862" y="101600"/>
            <a:ext cx="11274651" cy="812800"/>
          </a:xfrm>
        </p:spPr>
        <p:txBody>
          <a:bodyPr/>
          <a:lstStyle/>
          <a:p>
            <a:pPr algn="ctr"/>
            <a:r>
              <a:rPr lang="ru-RU" altLang="ru-RU" sz="2000" b="1" i="1" dirty="0" smtClean="0"/>
              <a:t>Нормативные </a:t>
            </a:r>
            <a:r>
              <a:rPr lang="ru-RU" altLang="ru-RU" sz="2000" b="1" i="1" dirty="0" smtClean="0"/>
              <a:t>документы, регламентирующие введение должности педагога персонального сопровождения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803275"/>
            <a:ext cx="9815512" cy="5845175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Постановление Министерства труда и социальной защиты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Республики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Беларусь от 06.06.2016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26,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приложение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постановлению Министерства труда и социальной защиты Республики Беларусь от 28.04.2001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№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53 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 утверждении квалификационного справочника должностей служащих»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квалификационные характеристики должностей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«Воспитатель дошкольного образования» и «Воспитатель»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изложены в новой редакции и расширены для работы с обучающимися, нуждающимися в персональном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сопровождении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Инструктивно-методические письма по специальному образованию на уровне дошкольного и общего среднего образования  к началу 2016/2017 учебного года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ru-RU" sz="20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480844" y="803275"/>
            <a:ext cx="20955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480844" y="3262312"/>
            <a:ext cx="20955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469823" y="4934017"/>
            <a:ext cx="20955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43691"/>
            <a:ext cx="12057017" cy="111034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Количество детей, получающих помощь в </a:t>
            </a:r>
            <a:r>
              <a:rPr lang="ru-RU" sz="2400" b="1" dirty="0" err="1" smtClean="0">
                <a:solidFill>
                  <a:srgbClr val="0070C0"/>
                </a:solidFill>
              </a:rPr>
              <a:t>пкпп</a:t>
            </a:r>
            <a:r>
              <a:rPr lang="ru-RU" sz="2400" b="1" dirty="0" smtClean="0">
                <a:solidFill>
                  <a:srgbClr val="0070C0"/>
                </a:solidFill>
              </a:rPr>
              <a:t>, при рекомендованной программе специального образования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4212" y="1397726"/>
            <a:ext cx="11046234" cy="459667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310010"/>
              </p:ext>
            </p:extLst>
          </p:nvPr>
        </p:nvGraphicFramePr>
        <p:xfrm>
          <a:off x="684212" y="1471023"/>
          <a:ext cx="10680474" cy="488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237">
                  <a:extLst>
                    <a:ext uri="{9D8B030D-6E8A-4147-A177-3AD203B41FA5}">
                      <a16:colId xmlns="" xmlns:a16="http://schemas.microsoft.com/office/drawing/2014/main" val="1649873959"/>
                    </a:ext>
                  </a:extLst>
                </a:gridCol>
                <a:gridCol w="5340237">
                  <a:extLst>
                    <a:ext uri="{9D8B030D-6E8A-4147-A177-3AD203B41FA5}">
                      <a16:colId xmlns="" xmlns:a16="http://schemas.microsoft.com/office/drawing/2014/main" val="3410504879"/>
                    </a:ext>
                  </a:extLst>
                </a:gridCol>
              </a:tblGrid>
              <a:tr h="6109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детей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4304682"/>
                  </a:ext>
                </a:extLst>
              </a:tr>
              <a:tr h="6109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Ветковский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1050136"/>
                  </a:ext>
                </a:extLst>
              </a:tr>
              <a:tr h="6109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Гомельский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2982568"/>
                  </a:ext>
                </a:extLst>
              </a:tr>
              <a:tr h="6109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Жлобинский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18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032221"/>
                  </a:ext>
                </a:extLst>
              </a:tr>
              <a:tr h="6109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Наровлянский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8669830"/>
                  </a:ext>
                </a:extLst>
              </a:tr>
              <a:tr h="6109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Светлогорский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4996590"/>
                  </a:ext>
                </a:extLst>
              </a:tr>
              <a:tr h="6109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Октябрьский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9504370"/>
                  </a:ext>
                </a:extLst>
              </a:tr>
              <a:tr h="610948">
                <a:tc gridSpan="2">
                  <a:txBody>
                    <a:bodyPr/>
                    <a:lstStyle/>
                    <a:p>
                      <a:pPr algn="ctr"/>
                      <a:endParaRPr lang="ru-RU" sz="2400" b="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1846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4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3327"/>
            <a:ext cx="11320554" cy="59044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19 </a:t>
            </a:r>
            <a:r>
              <a:rPr lang="ru-RU" sz="2400" b="1" dirty="0">
                <a:solidFill>
                  <a:srgbClr val="002060"/>
                </a:solidFill>
              </a:rPr>
              <a:t>(3%) </a:t>
            </a: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>
                <a:solidFill>
                  <a:srgbClr val="002060"/>
                </a:solidFill>
              </a:rPr>
              <a:t>интеллектуальные </a:t>
            </a:r>
            <a:r>
              <a:rPr lang="ru-RU" sz="2400" b="1" dirty="0" smtClean="0">
                <a:solidFill>
                  <a:srgbClr val="002060"/>
                </a:solidFill>
              </a:rPr>
              <a:t>нарушения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43 </a:t>
            </a:r>
            <a:r>
              <a:rPr lang="ru-RU" sz="2400" b="1" dirty="0">
                <a:solidFill>
                  <a:srgbClr val="002060"/>
                </a:solidFill>
              </a:rPr>
              <a:t>(6,7%) </a:t>
            </a:r>
            <a:r>
              <a:rPr lang="ru-RU" sz="2400" b="1" dirty="0" smtClean="0">
                <a:solidFill>
                  <a:srgbClr val="002060"/>
                </a:solidFill>
              </a:rPr>
              <a:t> ЗПР </a:t>
            </a:r>
            <a:r>
              <a:rPr lang="ru-RU" sz="2400" b="1" dirty="0">
                <a:solidFill>
                  <a:srgbClr val="002060"/>
                </a:solidFill>
              </a:rPr>
              <a:t>церебрально-органического происхождения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9 </a:t>
            </a:r>
            <a:r>
              <a:rPr lang="ru-RU" sz="2400" b="1" dirty="0">
                <a:solidFill>
                  <a:srgbClr val="002060"/>
                </a:solidFill>
              </a:rPr>
              <a:t>(1,4%) </a:t>
            </a:r>
            <a:r>
              <a:rPr lang="ru-RU" sz="2400" b="1" dirty="0" smtClean="0">
                <a:solidFill>
                  <a:srgbClr val="002060"/>
                </a:solidFill>
              </a:rPr>
              <a:t>   аутистические нарушения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21 </a:t>
            </a:r>
            <a:r>
              <a:rPr lang="ru-RU" sz="2400" b="1" dirty="0">
                <a:solidFill>
                  <a:srgbClr val="002060"/>
                </a:solidFill>
              </a:rPr>
              <a:t>(3,3%) </a:t>
            </a:r>
            <a:r>
              <a:rPr lang="ru-RU" sz="2400" b="1" dirty="0" smtClean="0">
                <a:solidFill>
                  <a:srgbClr val="002060"/>
                </a:solidFill>
              </a:rPr>
              <a:t> нарушения </a:t>
            </a:r>
            <a:r>
              <a:rPr lang="ru-RU" sz="2400" b="1" dirty="0">
                <a:solidFill>
                  <a:srgbClr val="002060"/>
                </a:solidFill>
              </a:rPr>
              <a:t>функций опорно-двигательного </a:t>
            </a:r>
            <a:r>
              <a:rPr lang="ru-RU" sz="2400" b="1" dirty="0" smtClean="0">
                <a:solidFill>
                  <a:srgbClr val="002060"/>
                </a:solidFill>
              </a:rPr>
              <a:t>аппарата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122 (</a:t>
            </a:r>
            <a:r>
              <a:rPr lang="ru-RU" sz="2400" b="1" dirty="0">
                <a:solidFill>
                  <a:srgbClr val="002060"/>
                </a:solidFill>
              </a:rPr>
              <a:t>19</a:t>
            </a:r>
            <a:r>
              <a:rPr lang="ru-RU" sz="2400" b="1" dirty="0" smtClean="0">
                <a:solidFill>
                  <a:srgbClr val="002060"/>
                </a:solidFill>
              </a:rPr>
              <a:t>%)  нарушения речи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117566"/>
            <a:ext cx="11913326" cy="10580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Характеристика нарушений у детей, посещающих </a:t>
            </a:r>
          </a:p>
          <a:p>
            <a:pPr marL="0" indent="0" algn="ctr">
              <a:buNone/>
            </a:pPr>
            <a:r>
              <a:rPr lang="ru-RU" sz="2400" b="1" smtClean="0">
                <a:solidFill>
                  <a:srgbClr val="0070C0"/>
                </a:solidFill>
              </a:rPr>
              <a:t>индивидуальные коррекционные занятия </a:t>
            </a:r>
            <a:r>
              <a:rPr lang="ru-RU" sz="2400" b="1" dirty="0" smtClean="0">
                <a:solidFill>
                  <a:srgbClr val="0070C0"/>
                </a:solidFill>
              </a:rPr>
              <a:t>в ЦКРОиР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156754"/>
            <a:ext cx="11333616" cy="95358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Основные задачи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4212" y="940526"/>
            <a:ext cx="11137674" cy="563009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1. 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Продолжить работу по обеспечению специальным образованием и коррекционно-педагогической помощью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всех детей с ОПФР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в том числе путем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создания доступных условий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для обучения всех категорий детей-инвалидов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 обеспечением при необходимости  подвоза.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2. Прогнозировать оптимальную сеть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структур интегрированного обучения и воспитания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 уровне дошкольного и общего среднего образования.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3. Отработать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алгоритм деятельности интернатных учреждений как ресурсных на уровне области.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4. Провести анализ обеспеченности детей дошкольного возраста, в особенности 3 – 4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лет,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образовательными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услугами.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Продолжить работу по развитию инклюзивных процессов в образовании путем проведения научно-практических, методических и социокультурных мероприятий.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130629"/>
            <a:ext cx="10654349" cy="352697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Итоги функционирования системы специального образования </a:t>
            </a:r>
            <a:b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2017 году. Задачи на год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текущий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4467497"/>
            <a:ext cx="11216051" cy="2155372"/>
          </a:xfrm>
        </p:spPr>
        <p:txBody>
          <a:bodyPr>
            <a:normAutofit/>
          </a:bodyPr>
          <a:lstStyle/>
          <a:p>
            <a:pPr marL="3330575" lvl="0" algn="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Усова </a:t>
            </a:r>
            <a:r>
              <a:rPr lang="ru-RU" alt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Татьяна Михайловна, директор </a:t>
            </a:r>
            <a:endParaRPr lang="ru-RU" alt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30575" lvl="0" algn="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ГУО «Гомельский областной центр коррекционно-развивающего обучения и реабилитации»</a:t>
            </a:r>
            <a:endParaRPr lang="ru-RU" alt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30575" lvl="0" algn="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</a:pPr>
            <a:endParaRPr lang="ru-RU" altLang="ru-RU" sz="1700" dirty="0">
              <a:solidFill>
                <a:schemeClr val="bg2">
                  <a:lumMod val="50000"/>
                </a:schemeClr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323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744584"/>
            <a:ext cx="11176862" cy="524981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 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073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91737" y="0"/>
            <a:ext cx="11900263" cy="731519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специальные общеобразовательные, </a:t>
            </a:r>
            <a:r>
              <a:rPr lang="ru-RU" sz="2400" b="1" i="1" dirty="0" smtClean="0">
                <a:solidFill>
                  <a:srgbClr val="0070C0"/>
                </a:solidFill>
              </a:rPr>
              <a:t>Вспомогательные </a:t>
            </a:r>
            <a:r>
              <a:rPr lang="ru-RU" sz="2400" b="1" i="1" dirty="0" smtClean="0">
                <a:solidFill>
                  <a:srgbClr val="0070C0"/>
                </a:solidFill>
              </a:rPr>
              <a:t>школы-интернаты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27703362"/>
              </p:ext>
            </p:extLst>
          </p:nvPr>
        </p:nvGraphicFramePr>
        <p:xfrm>
          <a:off x="684211" y="1175657"/>
          <a:ext cx="10706599" cy="481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72723"/>
              </p:ext>
            </p:extLst>
          </p:nvPr>
        </p:nvGraphicFramePr>
        <p:xfrm>
          <a:off x="248195" y="875214"/>
          <a:ext cx="11769634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7182">
                  <a:extLst>
                    <a:ext uri="{9D8B030D-6E8A-4147-A177-3AD203B41FA5}">
                      <a16:colId xmlns="" xmlns:a16="http://schemas.microsoft.com/office/drawing/2014/main" val="1416016735"/>
                    </a:ext>
                  </a:extLst>
                </a:gridCol>
                <a:gridCol w="2412452">
                  <a:extLst>
                    <a:ext uri="{9D8B030D-6E8A-4147-A177-3AD203B41FA5}">
                      <a16:colId xmlns="" xmlns:a16="http://schemas.microsoft.com/office/drawing/2014/main" val="2361146270"/>
                    </a:ext>
                  </a:extLst>
                </a:gridCol>
              </a:tblGrid>
              <a:tr h="6445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Учреждение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обучающихся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5156016"/>
                  </a:ext>
                </a:extLst>
              </a:tr>
              <a:tr h="39903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 smtClean="0"/>
                        <a:t>Бабичская</a:t>
                      </a:r>
                      <a:r>
                        <a:rPr lang="ru-RU" sz="2000" dirty="0" smtClean="0"/>
                        <a:t> вспомогательная школа-интернат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1191133"/>
                  </a:ext>
                </a:extLst>
              </a:tr>
              <a:tr h="39903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Вспомогательная школа-интернат №5 г. Гомеля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2361537"/>
                  </a:ext>
                </a:extLst>
              </a:tr>
              <a:tr h="39903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Городецкая</a:t>
                      </a:r>
                      <a:r>
                        <a:rPr lang="ru-RU" sz="2000" baseline="0" dirty="0" smtClean="0"/>
                        <a:t> вспомогательная школа-интернат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4338704"/>
                  </a:ext>
                </a:extLst>
              </a:tr>
              <a:tr h="39903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 smtClean="0"/>
                        <a:t>Ельская</a:t>
                      </a:r>
                      <a:r>
                        <a:rPr lang="ru-RU" sz="2000" dirty="0" smtClean="0"/>
                        <a:t> вспомогательная школа-интернат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18396"/>
                  </a:ext>
                </a:extLst>
              </a:tr>
              <a:tr h="39903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 smtClean="0"/>
                        <a:t>Улуковская</a:t>
                      </a:r>
                      <a:r>
                        <a:rPr lang="ru-RU" sz="2000" dirty="0" smtClean="0"/>
                        <a:t> вспомогательная школа-интернат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2452355"/>
                  </a:ext>
                </a:extLst>
              </a:tr>
              <a:tr h="70599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 smtClean="0"/>
                        <a:t>Василевичская</a:t>
                      </a:r>
                      <a:r>
                        <a:rPr lang="ru-RU" sz="2000" dirty="0" smtClean="0"/>
                        <a:t> специальная общеобразовательная школа-интернат для детей с нарушениями зрения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1314845"/>
                  </a:ext>
                </a:extLst>
              </a:tr>
              <a:tr h="70599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err="1" smtClean="0"/>
                        <a:t>Речицкая</a:t>
                      </a:r>
                      <a:r>
                        <a:rPr lang="ru-RU" sz="2000" baseline="0" dirty="0" smtClean="0"/>
                        <a:t> специальная общеобразовательная школа-интернат для детей с нарушением слуха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9271301"/>
                  </a:ext>
                </a:extLst>
              </a:tr>
              <a:tr h="70599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Петриковская специальная общеобразовательная школа-интернат</a:t>
                      </a:r>
                      <a:r>
                        <a:rPr lang="ru-RU" sz="2000" baseline="0" dirty="0" smtClean="0"/>
                        <a:t> для детей с тяжелыми нарушениями речи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6973434"/>
                  </a:ext>
                </a:extLst>
              </a:tr>
              <a:tr h="70599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Специальная общеобразовательная школа №70 г. Гомеля</a:t>
                      </a:r>
                      <a:r>
                        <a:rPr lang="ru-RU" sz="2000" baseline="0" dirty="0" smtClean="0"/>
                        <a:t> для учащихся с нарушением слуха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8861696"/>
                  </a:ext>
                </a:extLst>
              </a:tr>
              <a:tr h="3884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/>
                        <a:t>По состоянию на 15 сентября 2017 года</a:t>
                      </a:r>
                      <a:endParaRPr lang="ru-RU" sz="16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4936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3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91441"/>
            <a:ext cx="11821885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Центры коррекционно-развивающего обучения и реабилитации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80854794"/>
              </p:ext>
            </p:extLst>
          </p:nvPr>
        </p:nvGraphicFramePr>
        <p:xfrm>
          <a:off x="684211" y="1463039"/>
          <a:ext cx="11320553" cy="499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50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91441"/>
            <a:ext cx="10928667" cy="8490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КОЛИЧЕСТВО детей с </a:t>
            </a:r>
            <a:r>
              <a:rPr lang="ru-RU" sz="3600" b="1" dirty="0" err="1" smtClean="0">
                <a:solidFill>
                  <a:srgbClr val="0070C0"/>
                </a:solidFill>
              </a:rPr>
              <a:t>опфр</a:t>
            </a:r>
            <a:r>
              <a:rPr lang="ru-RU" sz="3600" b="1" dirty="0" smtClean="0">
                <a:solidFill>
                  <a:srgbClr val="0070C0"/>
                </a:solidFill>
              </a:rPr>
              <a:t> в банке данных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71482957"/>
              </p:ext>
            </p:extLst>
          </p:nvPr>
        </p:nvGraphicFramePr>
        <p:xfrm>
          <a:off x="391886" y="1201783"/>
          <a:ext cx="11612880" cy="4792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3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2" y="130630"/>
            <a:ext cx="11913326" cy="6139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пункты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коррекционно-педагогической помощи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966651"/>
            <a:ext cx="10863354" cy="502774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24284312"/>
              </p:ext>
            </p:extLst>
          </p:nvPr>
        </p:nvGraphicFramePr>
        <p:xfrm>
          <a:off x="1423851" y="966651"/>
          <a:ext cx="9953898" cy="542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39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Объект 11"/>
          <p:cNvGraphicFramePr>
            <a:graphicFrameLocks noGrp="1"/>
          </p:cNvGraphicFramePr>
          <p:nvPr>
            <p:ph sz="half" idx="2"/>
          </p:nvPr>
        </p:nvGraphicFramePr>
        <p:xfrm>
          <a:off x="333375" y="1611313"/>
          <a:ext cx="5208588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Диаграмма" r:id="rId3" imgW="4645555" imgH="4176122" progId="Excel.Chart.8">
                  <p:embed/>
                </p:oleObj>
              </mc:Choice>
              <mc:Fallback>
                <p:oleObj name="Диаграмма" r:id="rId3" imgW="4645555" imgH="4176122" progId="Excel.Chart.8">
                  <p:embed/>
                  <p:pic>
                    <p:nvPicPr>
                      <p:cNvPr id="0" name="Picture 5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611313"/>
                        <a:ext cx="5208588" cy="381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3" y="92075"/>
            <a:ext cx="11443380" cy="64976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</a:rPr>
              <a:t>Основные тенденции развития 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структур интегрированного обучения и воспитания на уровне дошкольного образования</a:t>
            </a:r>
            <a:b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Рогачевский р-н (+25/79)</a:t>
            </a:r>
            <a:b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Мозырский р-н   (+12/53)</a:t>
            </a:r>
            <a:b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Гомельский р-н (+12/39)</a:t>
            </a:r>
            <a:b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добрушский р-н(+10/37) и др.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00882" y="1357313"/>
            <a:ext cx="4411663" cy="7112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Количество детей в группах интегрированного обучения и воспитания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365503" y="1122182"/>
            <a:ext cx="4248150" cy="7112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Количество детей в специальных группах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099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50844649"/>
              </p:ext>
            </p:extLst>
          </p:nvPr>
        </p:nvGraphicFramePr>
        <p:xfrm>
          <a:off x="6518365" y="1611313"/>
          <a:ext cx="5195287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Диаграмма" r:id="rId5" imgW="5297883" imgH="4176122" progId="Excel.Chart.8">
                  <p:embed/>
                </p:oleObj>
              </mc:Choice>
              <mc:Fallback>
                <p:oleObj name="Диаграмма" r:id="rId5" imgW="5297883" imgH="4176122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365" y="1611313"/>
                        <a:ext cx="5195287" cy="381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6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74612" y="378823"/>
            <a:ext cx="11930153" cy="858634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Функционирование специальных классов</a:t>
            </a:r>
            <a:endParaRPr lang="ru-RU" altLang="ru-RU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1711325"/>
            <a:ext cx="4535488" cy="449263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Количество детей в специальных  классах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5849" y="1476104"/>
            <a:ext cx="5394779" cy="619988"/>
          </a:xfrm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Сеть специальных классов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99909" y="2096091"/>
            <a:ext cx="6100354" cy="3077572"/>
          </a:xfrm>
        </p:spPr>
        <p:txBody>
          <a:bodyPr/>
          <a:lstStyle/>
          <a:p>
            <a:pPr algn="just">
              <a:defRPr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Мозырский р-н –       1 класс /5 детей</a:t>
            </a:r>
          </a:p>
          <a:p>
            <a:pPr marL="0" indent="0" algn="just">
              <a:buFont typeface="Wingdings 3" panose="05040102010807070707" pitchFamily="18" charset="2"/>
              <a:buNone/>
              <a:defRPr/>
            </a:pPr>
            <a:endParaRPr lang="ru-RU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Речицкий р-н –         5 классов /24 ребенка </a:t>
            </a:r>
          </a:p>
          <a:p>
            <a:pPr marL="0" indent="0" algn="just">
              <a:buFont typeface="Wingdings 3" panose="05040102010807070707" pitchFamily="18" charset="2"/>
              <a:buNone/>
              <a:defRPr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(Речицкий дом-интернат) </a:t>
            </a:r>
          </a:p>
          <a:p>
            <a:pPr algn="just">
              <a:defRPr/>
            </a:pPr>
            <a:endParaRPr lang="ru-RU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Светлогорский р-н – 2 класса/15 детей</a:t>
            </a:r>
            <a:endParaRPr lang="ru-RU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4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9095761"/>
              </p:ext>
            </p:extLst>
          </p:nvPr>
        </p:nvGraphicFramePr>
        <p:xfrm>
          <a:off x="-261257" y="849086"/>
          <a:ext cx="6883400" cy="6008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Диаграмма" r:id="rId3" imgW="5297883" imgH="3639627" progId="Excel.Chart.8">
                  <p:embed/>
                </p:oleObj>
              </mc:Choice>
              <mc:Fallback>
                <p:oleObj name="Диаграмма" r:id="rId3" imgW="5297883" imgH="3639627" progId="Excel.Chart.8">
                  <p:embed/>
                  <p:pic>
                    <p:nvPicPr>
                      <p:cNvPr id="0" name="Picture 2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1257" y="849086"/>
                        <a:ext cx="6883400" cy="6008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1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7383" y="130630"/>
            <a:ext cx="11730446" cy="836021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Сравнительный анализ по республике </a:t>
            </a:r>
            <a:b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(специальные классы)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84211" y="1188720"/>
            <a:ext cx="11150737" cy="48056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86497"/>
              </p:ext>
            </p:extLst>
          </p:nvPr>
        </p:nvGraphicFramePr>
        <p:xfrm>
          <a:off x="684209" y="1188718"/>
          <a:ext cx="11150738" cy="485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5369">
                  <a:extLst>
                    <a:ext uri="{9D8B030D-6E8A-4147-A177-3AD203B41FA5}">
                      <a16:colId xmlns="" xmlns:a16="http://schemas.microsoft.com/office/drawing/2014/main" val="2637989119"/>
                    </a:ext>
                  </a:extLst>
                </a:gridCol>
                <a:gridCol w="5575369">
                  <a:extLst>
                    <a:ext uri="{9D8B030D-6E8A-4147-A177-3AD203B41FA5}">
                      <a16:colId xmlns="" xmlns:a16="http://schemas.microsoft.com/office/drawing/2014/main" val="2641252130"/>
                    </a:ext>
                  </a:extLst>
                </a:gridCol>
              </a:tblGrid>
              <a:tr h="6064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Регион/область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учащихся специальных классов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9286600"/>
                  </a:ext>
                </a:extLst>
              </a:tr>
              <a:tr h="60649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Брестская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373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5006093"/>
                  </a:ext>
                </a:extLst>
              </a:tr>
              <a:tr h="60649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Витебская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145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1998303"/>
                  </a:ext>
                </a:extLst>
              </a:tr>
              <a:tr h="60649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Гомельская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44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6192421"/>
                  </a:ext>
                </a:extLst>
              </a:tr>
              <a:tr h="60649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Гродненская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253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7970249"/>
                  </a:ext>
                </a:extLst>
              </a:tr>
              <a:tr h="60649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Минская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73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160799"/>
                  </a:ext>
                </a:extLst>
              </a:tr>
              <a:tr h="60649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Могилевская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252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3631826"/>
                  </a:ext>
                </a:extLst>
              </a:tr>
              <a:tr h="606490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Минск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369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921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4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88912" y="0"/>
            <a:ext cx="12003087" cy="839788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Основные тенденции развития сети классов интегрированного обучения и воспитания</a:t>
            </a:r>
            <a:endParaRPr lang="ru-RU" altLang="ru-RU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022350" y="908050"/>
            <a:ext cx="9302750" cy="4997450"/>
          </a:xfrm>
        </p:spPr>
        <p:txBody>
          <a:bodyPr/>
          <a:lstStyle/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28725" y="1243013"/>
            <a:ext cx="3735388" cy="1306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Классы полной наполняемости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84925" y="1243013"/>
            <a:ext cx="3976688" cy="1306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Классы неполной наполняемости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373313" y="2646363"/>
            <a:ext cx="1446212" cy="111283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</a:rPr>
              <a:t>+ 21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7640638" y="2682875"/>
            <a:ext cx="1465262" cy="126841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</a:rPr>
              <a:t>- 68</a:t>
            </a:r>
          </a:p>
        </p:txBody>
      </p:sp>
      <p:pic>
        <p:nvPicPr>
          <p:cNvPr id="13320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4167188"/>
            <a:ext cx="33686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E:\Фото\Для коллегии\Работа над коррекцией зрения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8072810" y="4152275"/>
            <a:ext cx="3083560" cy="2312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449263" y="4211638"/>
            <a:ext cx="26463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254</TotalTime>
  <Words>490</Words>
  <Application>Microsoft Office PowerPoint</Application>
  <PresentationFormat>Произвольный</PresentationFormat>
  <Paragraphs>147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Сектор</vt:lpstr>
      <vt:lpstr>Диаграмма</vt:lpstr>
      <vt:lpstr>Итоги функционирования системы специального образования  в 2017 году. Задачи на год текущий   </vt:lpstr>
      <vt:lpstr>специальные общеобразовательные, Вспомогательные школы-интернаты</vt:lpstr>
      <vt:lpstr>Центры коррекционно-развивающего обучения и реабилитации</vt:lpstr>
      <vt:lpstr>КОЛИЧЕСТВО детей с опфр в банке данных</vt:lpstr>
      <vt:lpstr>пункты коррекционно-педагогической помощи</vt:lpstr>
      <vt:lpstr>Основные тенденции развития структур интегрированного обучения и воспитания на уровне дошкольного образования              Рогачевский р-н (+25/79)  Мозырский р-н   (+12/53)  Гомельский р-н (+12/39)  добрушский р-н(+10/37) и др.</vt:lpstr>
      <vt:lpstr>Функционирование специальных классов</vt:lpstr>
      <vt:lpstr>Сравнительный анализ по республике  (специальные классы)</vt:lpstr>
      <vt:lpstr>Основные тенденции развития сети классов интегрированного обучения и воспитания</vt:lpstr>
      <vt:lpstr>Категория учащихся с ОПФР в классах интегрированного обучения и воспитания</vt:lpstr>
      <vt:lpstr>Создание адаптивной безбарьерной среды</vt:lpstr>
      <vt:lpstr>Обучающиеся с аутистическими нарушениями</vt:lpstr>
      <vt:lpstr>Нормативные документы, регламентирующие введение должности педагога персонального сопровождения </vt:lpstr>
      <vt:lpstr>Количество детей, получающих помощь в пкпп, при рекомендованной программе специального образования</vt:lpstr>
      <vt:lpstr>19 (3%)     интеллектуальные нарушения   43 (6,7%)  ЗПР церебрально-органического происхождения   9 (1,4%)    аутистические нарушения   21 (3,3%)  нарушения функций опорно-двигательного аппарата   122 (19%)  нарушения речи</vt:lpstr>
      <vt:lpstr>Основные задачи</vt:lpstr>
      <vt:lpstr>Итоги функционирования системы специального образования  в 2017 году. Задачи на год текущий   </vt:lpstr>
      <vt:lpstr>Спасибо за внимание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функционирования системы специального образования  в 2017 году. Задачи на год текущий</dc:title>
  <dc:creator>GCKROiR</dc:creator>
  <cp:lastModifiedBy>Татьяна</cp:lastModifiedBy>
  <cp:revision>61</cp:revision>
  <dcterms:created xsi:type="dcterms:W3CDTF">2018-01-23T18:11:52Z</dcterms:created>
  <dcterms:modified xsi:type="dcterms:W3CDTF">2018-01-25T06:41:34Z</dcterms:modified>
</cp:coreProperties>
</file>