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2820-F900-442E-82A9-4A6155090E54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4A00-6565-4B99-8B19-5FD9D3D8163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2820-F900-442E-82A9-4A6155090E54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4A00-6565-4B99-8B19-5FD9D3D816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2820-F900-442E-82A9-4A6155090E54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4A00-6565-4B99-8B19-5FD9D3D816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2820-F900-442E-82A9-4A6155090E54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4A00-6565-4B99-8B19-5FD9D3D8163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2820-F900-442E-82A9-4A6155090E54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4A00-6565-4B99-8B19-5FD9D3D816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2820-F900-442E-82A9-4A6155090E54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4A00-6565-4B99-8B19-5FD9D3D8163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2820-F900-442E-82A9-4A6155090E54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4A00-6565-4B99-8B19-5FD9D3D8163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2820-F900-442E-82A9-4A6155090E54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4A00-6565-4B99-8B19-5FD9D3D816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2820-F900-442E-82A9-4A6155090E54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4A00-6565-4B99-8B19-5FD9D3D816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2820-F900-442E-82A9-4A6155090E54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4A00-6565-4B99-8B19-5FD9D3D816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2820-F900-442E-82A9-4A6155090E54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4A00-6565-4B99-8B19-5FD9D3D8163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2F42820-F900-442E-82A9-4A6155090E54}" type="datetimeFigureOut">
              <a:rPr lang="ru-RU" smtClean="0"/>
              <a:t>23.02.2020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1FF4A00-6565-4B99-8B19-5FD9D3D8163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188913"/>
            <a:ext cx="8713788" cy="6264275"/>
          </a:xfrm>
        </p:spPr>
        <p:txBody>
          <a:bodyPr/>
          <a:lstStyle/>
          <a:p>
            <a:r>
              <a:rPr lang="ru-RU" dirty="0" smtClean="0"/>
              <a:t>Система коррекционной работы по устранению ошибок чтения на учебном материале предмета «Литературное чтение»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32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1"/>
            <a:ext cx="871296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b="1" u="sng" dirty="0"/>
              <a:t>“Найди ответ”. </a:t>
            </a:r>
            <a:r>
              <a:rPr lang="be-BY" dirty="0"/>
              <a:t>Учитель задаёт вопрос, поставив его таким образом, чтобы ответом являлось целое предложение из текста. Дети находят и зачитывают ответы.</a:t>
            </a:r>
            <a:endParaRPr lang="ru-RU" dirty="0"/>
          </a:p>
          <a:p>
            <a:endParaRPr lang="be-BY" dirty="0" smtClean="0"/>
          </a:p>
          <a:p>
            <a:r>
              <a:rPr lang="be-BY" dirty="0" smtClean="0"/>
              <a:t>“</a:t>
            </a:r>
            <a:r>
              <a:rPr lang="be-BY" b="1" u="sng" dirty="0"/>
              <a:t>Исправь ошибки”.</a:t>
            </a:r>
            <a:r>
              <a:rPr lang="be-BY" dirty="0"/>
              <a:t> На карточке записаны предложения с заведомо </a:t>
            </a:r>
            <a:r>
              <a:rPr lang="be-BY" dirty="0" smtClean="0"/>
              <a:t>сделан-ными </a:t>
            </a:r>
            <a:r>
              <a:rPr lang="be-BY" dirty="0"/>
              <a:t>грамматическими, речевыми, морфологическими ошибками. Учащиеся находят предложение, сравнивают карточку с оригиналом и исправляют </a:t>
            </a:r>
            <a:r>
              <a:rPr lang="be-BY" dirty="0" smtClean="0"/>
              <a:t>ошиб-ки</a:t>
            </a:r>
            <a:r>
              <a:rPr lang="be-BY" dirty="0"/>
              <a:t>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6439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71296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b="1" u="sng" dirty="0"/>
              <a:t>Р</a:t>
            </a:r>
            <a:r>
              <a:rPr lang="be-BY" b="1" u="sng" dirty="0" smtClean="0"/>
              <a:t>азвитие </a:t>
            </a:r>
            <a:r>
              <a:rPr lang="be-BY" b="1" u="sng" dirty="0"/>
              <a:t>зрительной памяти и зрительного </a:t>
            </a:r>
            <a:r>
              <a:rPr lang="be-BY" b="1" u="sng" dirty="0" smtClean="0"/>
              <a:t>восприятия</a:t>
            </a:r>
            <a:r>
              <a:rPr lang="be-BY" dirty="0"/>
              <a:t>:</a:t>
            </a:r>
            <a:endParaRPr lang="ru-RU" dirty="0"/>
          </a:p>
          <a:p>
            <a:endParaRPr lang="be-BY" dirty="0" smtClean="0"/>
          </a:p>
          <a:p>
            <a:r>
              <a:rPr lang="be-BY" b="1" u="sng" dirty="0" smtClean="0"/>
              <a:t>“</a:t>
            </a:r>
            <a:r>
              <a:rPr lang="be-BY" b="1" u="sng" dirty="0"/>
              <a:t>Прочитай и повтори”. </a:t>
            </a:r>
            <a:r>
              <a:rPr lang="be-BY" dirty="0"/>
              <a:t>Для этого задания используются как отдельно взятые слова из текста, так и предложения. Учащиеся читают и по возможности точно воспроизводят прочитанное.</a:t>
            </a:r>
            <a:endParaRPr lang="ru-RU" dirty="0"/>
          </a:p>
          <a:p>
            <a:endParaRPr lang="be-BY" dirty="0" smtClean="0"/>
          </a:p>
          <a:p>
            <a:r>
              <a:rPr lang="be-BY" b="1" u="sng" dirty="0" smtClean="0"/>
              <a:t>“</a:t>
            </a:r>
            <a:r>
              <a:rPr lang="be-BY" b="1" u="sng" dirty="0"/>
              <a:t>Что изменилось?”</a:t>
            </a:r>
            <a:r>
              <a:rPr lang="be-BY" dirty="0"/>
              <a:t> . На доске выложено предложение, дети читают его и закрывают глаза. Учитель меняет местами слова и учащиеся определяют, </a:t>
            </a:r>
            <a:r>
              <a:rPr lang="be-BY" dirty="0" smtClean="0"/>
              <a:t>ка-кие </a:t>
            </a:r>
            <a:r>
              <a:rPr lang="be-BY" dirty="0"/>
              <a:t>слова </a:t>
            </a:r>
            <a:r>
              <a:rPr lang="be-BY" dirty="0" smtClean="0"/>
              <a:t>стоят не на своих местах.</a:t>
            </a:r>
            <a:endParaRPr lang="ru-RU" dirty="0"/>
          </a:p>
          <a:p>
            <a:endParaRPr lang="be-BY" dirty="0" smtClean="0"/>
          </a:p>
          <a:p>
            <a:r>
              <a:rPr lang="be-BY" b="1" u="sng" dirty="0" smtClean="0"/>
              <a:t>“</a:t>
            </a:r>
            <a:r>
              <a:rPr lang="be-BY" b="1" u="sng" dirty="0"/>
              <a:t>Что пропало?”. </a:t>
            </a:r>
            <a:r>
              <a:rPr lang="be-BY" i="1" dirty="0"/>
              <a:t>Вариант 1.</a:t>
            </a:r>
            <a:r>
              <a:rPr lang="be-BY" dirty="0"/>
              <a:t> На карточках нарисованы герои и предметы из текста. Они расположены в определённой последовательности. Дети </a:t>
            </a:r>
            <a:r>
              <a:rPr lang="be-BY" dirty="0" smtClean="0"/>
              <a:t>запоми-нают </a:t>
            </a:r>
            <a:r>
              <a:rPr lang="be-BY" dirty="0"/>
              <a:t>и определяют, что изменилось после манипуляции учителя.</a:t>
            </a:r>
            <a:endParaRPr lang="ru-RU" dirty="0"/>
          </a:p>
          <a:p>
            <a:r>
              <a:rPr lang="be-BY" i="1" dirty="0"/>
              <a:t>Вариант 2</a:t>
            </a:r>
            <a:r>
              <a:rPr lang="be-BY" dirty="0"/>
              <a:t>. Карточки не меняются местами, а убирается одна из них. </a:t>
            </a:r>
            <a:r>
              <a:rPr lang="be-BY" dirty="0" smtClean="0"/>
              <a:t>Учащие-ся </a:t>
            </a:r>
            <a:r>
              <a:rPr lang="be-BY" dirty="0"/>
              <a:t>определяют пропавшую карточку.</a:t>
            </a:r>
            <a:endParaRPr lang="ru-RU" dirty="0"/>
          </a:p>
          <a:p>
            <a:r>
              <a:rPr lang="be-BY" i="1" dirty="0"/>
              <a:t>Вариант 3.</a:t>
            </a:r>
            <a:r>
              <a:rPr lang="be-BY" dirty="0"/>
              <a:t> Правила игры те же, что и в 1, 2 вариантах, но на карточках не </a:t>
            </a:r>
            <a:r>
              <a:rPr lang="be-BY" dirty="0" smtClean="0"/>
              <a:t>ри-сунки</a:t>
            </a:r>
            <a:r>
              <a:rPr lang="be-BY" dirty="0"/>
              <a:t>, а записанные слова.</a:t>
            </a:r>
            <a:endParaRPr lang="ru-RU" dirty="0"/>
          </a:p>
          <a:p>
            <a:endParaRPr lang="be-BY" dirty="0" smtClean="0"/>
          </a:p>
          <a:p>
            <a:r>
              <a:rPr lang="be-BY" b="1" u="sng" dirty="0" smtClean="0"/>
              <a:t>“</a:t>
            </a:r>
            <a:r>
              <a:rPr lang="be-BY" b="1" u="sng" dirty="0"/>
              <a:t>Что лишнее?”. </a:t>
            </a:r>
            <a:r>
              <a:rPr lang="be-BY" dirty="0"/>
              <a:t>Это упражнение предлагается в случае чтения небольшого произведения. После чтения и разбора текста, он предъявляется на карточках с добавленными в него 1-2 предложениями. Лишние предложения находятся и убираются.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6285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96943" cy="583264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8000" dirty="0" smtClean="0"/>
              <a:t>СПАСИБО </a:t>
            </a:r>
            <a:br>
              <a:rPr lang="ru-RU" sz="8000" dirty="0" smtClean="0"/>
            </a:br>
            <a:r>
              <a:rPr lang="ru-RU" sz="8000" dirty="0" smtClean="0"/>
              <a:t>ЗА </a:t>
            </a:r>
            <a:br>
              <a:rPr lang="ru-RU" sz="8000" dirty="0" smtClean="0"/>
            </a:br>
            <a:r>
              <a:rPr lang="ru-RU" sz="8000" dirty="0" smtClean="0"/>
              <a:t>ВНИМАНИЕ!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3512779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16632"/>
            <a:ext cx="849694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u="sng" dirty="0"/>
              <a:t>Симптоматика нарушения чтения у школьников с интеллектуальной </a:t>
            </a:r>
            <a:r>
              <a:rPr lang="ru-RU" sz="3600" b="1" u="sng" dirty="0" smtClean="0"/>
              <a:t>недостаточностью: </a:t>
            </a:r>
          </a:p>
          <a:p>
            <a:pPr marL="342900" indent="-342900">
              <a:buAutoNum type="arabicParenR"/>
            </a:pPr>
            <a:r>
              <a:rPr lang="ru-RU" sz="3600" dirty="0" smtClean="0"/>
              <a:t>искажения </a:t>
            </a:r>
            <a:r>
              <a:rPr lang="ru-RU" sz="3600" dirty="0"/>
              <a:t>звуковой и слоговой структуры </a:t>
            </a:r>
            <a:r>
              <a:rPr lang="ru-RU" sz="3600" dirty="0" smtClean="0"/>
              <a:t>слова; </a:t>
            </a:r>
          </a:p>
          <a:p>
            <a:r>
              <a:rPr lang="ru-RU" sz="3600" dirty="0" smtClean="0"/>
              <a:t>2</a:t>
            </a:r>
            <a:r>
              <a:rPr lang="ru-RU" sz="3600" dirty="0"/>
              <a:t>) нарушение понимания </a:t>
            </a:r>
            <a:r>
              <a:rPr lang="ru-RU" sz="3600" dirty="0" smtClean="0"/>
              <a:t>  </a:t>
            </a:r>
          </a:p>
          <a:p>
            <a:r>
              <a:rPr lang="ru-RU" sz="3600" dirty="0" smtClean="0"/>
              <a:t>   прочитанного; </a:t>
            </a:r>
          </a:p>
          <a:p>
            <a:r>
              <a:rPr lang="ru-RU" sz="3600" dirty="0" smtClean="0"/>
              <a:t>3</a:t>
            </a:r>
            <a:r>
              <a:rPr lang="ru-RU" sz="3600" dirty="0"/>
              <a:t>) </a:t>
            </a:r>
            <a:r>
              <a:rPr lang="ru-RU" sz="3600" dirty="0" err="1"/>
              <a:t>аграмматизмы</a:t>
            </a:r>
            <a:r>
              <a:rPr lang="ru-RU" sz="3600" dirty="0"/>
              <a:t> в процессе чтения. </a:t>
            </a:r>
            <a:endParaRPr lang="ru-RU" sz="36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0424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1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3600" b="1" u="sng" dirty="0" smtClean="0"/>
              <a:t>Нарушение  </a:t>
            </a:r>
            <a:r>
              <a:rPr lang="be-BY" sz="3600" b="1" u="sng" dirty="0"/>
              <a:t>механизмов, </a:t>
            </a:r>
            <a:r>
              <a:rPr lang="be-BY" sz="3600" b="1" u="sng" dirty="0" smtClean="0"/>
              <a:t>отвечаю-щих </a:t>
            </a:r>
            <a:r>
              <a:rPr lang="be-BY" sz="3600" b="1" u="sng" dirty="0"/>
              <a:t>за навык </a:t>
            </a:r>
            <a:r>
              <a:rPr lang="be-BY" sz="3600" b="1" u="sng" dirty="0" smtClean="0"/>
              <a:t>чтения: </a:t>
            </a:r>
            <a:endParaRPr lang="ru-RU" sz="3600" b="1" u="sng" dirty="0"/>
          </a:p>
          <a:p>
            <a:pPr lvl="0"/>
            <a:r>
              <a:rPr lang="be-BY" sz="3600" dirty="0" smtClean="0"/>
              <a:t>- нарушение </a:t>
            </a:r>
            <a:r>
              <a:rPr lang="be-BY" sz="3600" dirty="0"/>
              <a:t>фонематического </a:t>
            </a:r>
            <a:r>
              <a:rPr lang="be-BY" sz="3600" dirty="0" smtClean="0"/>
              <a:t>вос-приятия</a:t>
            </a:r>
            <a:r>
              <a:rPr lang="be-BY" sz="3600" dirty="0"/>
              <a:t>; языкового анализа и </a:t>
            </a:r>
            <a:r>
              <a:rPr lang="be-BY" sz="3600" dirty="0" smtClean="0"/>
              <a:t>синтеза;</a:t>
            </a:r>
            <a:endParaRPr lang="ru-RU" sz="3600" dirty="0"/>
          </a:p>
          <a:p>
            <a:pPr lvl="0"/>
            <a:r>
              <a:rPr lang="be-BY" sz="3600" dirty="0" smtClean="0"/>
              <a:t>- несформированность морфологи-ческих </a:t>
            </a:r>
            <a:r>
              <a:rPr lang="be-BY" sz="3600" dirty="0"/>
              <a:t>и синтаксических </a:t>
            </a:r>
            <a:r>
              <a:rPr lang="be-BY" sz="3600" dirty="0" smtClean="0"/>
              <a:t>обобщений;</a:t>
            </a:r>
            <a:endParaRPr lang="ru-RU" sz="3600" dirty="0"/>
          </a:p>
          <a:p>
            <a:pPr lvl="0"/>
            <a:r>
              <a:rPr lang="be-BY" sz="3600" dirty="0" smtClean="0"/>
              <a:t>- недостаточное </a:t>
            </a:r>
            <a:r>
              <a:rPr lang="be-BY" sz="3600" dirty="0"/>
              <a:t>развитие зрительного восприятия, зрительного анализа и </a:t>
            </a:r>
            <a:r>
              <a:rPr lang="be-BY" sz="3600" dirty="0" smtClean="0"/>
              <a:t>синтеза;</a:t>
            </a:r>
            <a:endParaRPr lang="ru-RU" sz="3600" dirty="0"/>
          </a:p>
          <a:p>
            <a:pPr lvl="0"/>
            <a:r>
              <a:rPr lang="be-BY" sz="3600" dirty="0" smtClean="0"/>
              <a:t>- малый </a:t>
            </a:r>
            <a:r>
              <a:rPr lang="be-BY" sz="3600" dirty="0"/>
              <a:t>объём зрительной памяти.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40040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335846"/>
            <a:ext cx="856895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b="1" u="sng" dirty="0" smtClean="0"/>
              <a:t>Задания </a:t>
            </a:r>
            <a:r>
              <a:rPr lang="be-BY" b="1" u="sng" dirty="0"/>
              <a:t>на уровне слова по развитию фонематических </a:t>
            </a:r>
            <a:r>
              <a:rPr lang="be-BY" b="1" u="sng" dirty="0" smtClean="0"/>
              <a:t>процессов:</a:t>
            </a:r>
          </a:p>
          <a:p>
            <a:endParaRPr lang="ru-RU" b="1" u="sng" dirty="0"/>
          </a:p>
          <a:p>
            <a:r>
              <a:rPr lang="be-BY" b="1" u="sng" dirty="0"/>
              <a:t>“Сыщики”. </a:t>
            </a:r>
            <a:r>
              <a:rPr lang="be-BY" i="1" dirty="0"/>
              <a:t>Вариант 1</a:t>
            </a:r>
            <a:r>
              <a:rPr lang="be-BY" dirty="0"/>
              <a:t>. Необходимо найти в тексте слова из 3-4-5-ти букв или звуков.</a:t>
            </a:r>
            <a:endParaRPr lang="ru-RU" dirty="0"/>
          </a:p>
          <a:p>
            <a:r>
              <a:rPr lang="be-BY" i="1" dirty="0"/>
              <a:t>Вариант 2.</a:t>
            </a:r>
            <a:r>
              <a:rPr lang="be-BY" dirty="0"/>
              <a:t> Найти в тексте как можно больше слов с определённой буквой или звуком.</a:t>
            </a:r>
            <a:endParaRPr lang="ru-RU" dirty="0"/>
          </a:p>
          <a:p>
            <a:endParaRPr lang="be-BY" dirty="0" smtClean="0"/>
          </a:p>
          <a:p>
            <a:r>
              <a:rPr lang="be-BY" b="1" u="sng" dirty="0" smtClean="0"/>
              <a:t>“</a:t>
            </a:r>
            <a:r>
              <a:rPr lang="be-BY" b="1" u="sng" dirty="0"/>
              <a:t>Цепочки”</a:t>
            </a:r>
            <a:r>
              <a:rPr lang="be-BY" dirty="0"/>
              <a:t>. Из слов текста составляются </a:t>
            </a:r>
            <a:r>
              <a:rPr lang="be-BY" dirty="0" smtClean="0"/>
              <a:t>цепочки из слов, </a:t>
            </a:r>
            <a:r>
              <a:rPr lang="be-BY" dirty="0"/>
              <a:t>которые </a:t>
            </a:r>
            <a:r>
              <a:rPr lang="be-BY" dirty="0" smtClean="0"/>
              <a:t>начина-ются </a:t>
            </a:r>
            <a:r>
              <a:rPr lang="be-BY" dirty="0"/>
              <a:t>с последнего звука предыдущего слова.</a:t>
            </a:r>
            <a:endParaRPr lang="ru-RU" dirty="0"/>
          </a:p>
          <a:p>
            <a:endParaRPr lang="be-BY" dirty="0" smtClean="0"/>
          </a:p>
          <a:p>
            <a:r>
              <a:rPr lang="be-BY" b="1" u="sng" dirty="0" smtClean="0"/>
              <a:t>“</a:t>
            </a:r>
            <a:r>
              <a:rPr lang="be-BY" b="1" u="sng" dirty="0"/>
              <a:t>Пропущенная буква”</a:t>
            </a:r>
            <a:r>
              <a:rPr lang="be-BY" dirty="0"/>
              <a:t>. На доске или на карточке записаны слова из текста, в которых пропущены 1-2 “опасные” буквы. Дети находят их в тексте, </a:t>
            </a:r>
            <a:r>
              <a:rPr lang="be-BY" dirty="0" smtClean="0"/>
              <a:t>встав-ляют </a:t>
            </a:r>
            <a:r>
              <a:rPr lang="be-BY" dirty="0"/>
              <a:t>буквы и проговаривают </a:t>
            </a:r>
            <a:r>
              <a:rPr lang="be-BY" dirty="0" smtClean="0"/>
              <a:t>слова </a:t>
            </a:r>
            <a:r>
              <a:rPr lang="be-BY" dirty="0"/>
              <a:t>утрированно. Чаще всего это упражнение проводится со словарными словами и словами сложной слоговой структуры, что позволяет отработать написание словарных слов и слоговую структуру слова</a:t>
            </a:r>
            <a:r>
              <a:rPr lang="be-BY" dirty="0" smtClean="0"/>
              <a:t>.</a:t>
            </a:r>
          </a:p>
          <a:p>
            <a:endParaRPr lang="be-BY" dirty="0" smtClean="0"/>
          </a:p>
          <a:p>
            <a:r>
              <a:rPr lang="be-BY" b="1" u="sng" dirty="0"/>
              <a:t>“Учитель”. </a:t>
            </a:r>
            <a:r>
              <a:rPr lang="be-BY" dirty="0"/>
              <a:t>На карточках записаны слова из текста с осознанно </a:t>
            </a:r>
            <a:r>
              <a:rPr lang="be-BY" dirty="0" smtClean="0"/>
              <a:t>допущен-ными </a:t>
            </a:r>
            <a:r>
              <a:rPr lang="be-BY" dirty="0"/>
              <a:t>в них ошибками. Учащиеся отыскивают слова в тексте и исправляют ошибки красным карандашом.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9794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188640"/>
            <a:ext cx="871296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b="1" u="sng" dirty="0"/>
              <a:t>“Слова – загадки”. </a:t>
            </a:r>
            <a:r>
              <a:rPr lang="be-BY" dirty="0"/>
              <a:t>На доске или на карточке записана первая буква слова, а вместо остальных букв стоят точки или другие символы. Задание -  найти в тексте слова, соответствующие схемам</a:t>
            </a:r>
            <a:r>
              <a:rPr lang="be-BY" dirty="0" smtClean="0"/>
              <a:t>.</a:t>
            </a:r>
          </a:p>
          <a:p>
            <a:endParaRPr lang="ru-RU" dirty="0"/>
          </a:p>
          <a:p>
            <a:r>
              <a:rPr lang="be-BY" b="1" u="sng" dirty="0"/>
              <a:t>“Превращение”</a:t>
            </a:r>
            <a:r>
              <a:rPr lang="be-BY" dirty="0"/>
              <a:t>. Предлагается “превратить” отдельно названные звуки в слова из текста. Слова даются в порядке возрастания в них звуков.</a:t>
            </a:r>
            <a:endParaRPr lang="ru-RU" dirty="0"/>
          </a:p>
          <a:p>
            <a:endParaRPr lang="be-BY" dirty="0" smtClean="0"/>
          </a:p>
          <a:p>
            <a:r>
              <a:rPr lang="be-BY" b="1" u="sng" dirty="0" smtClean="0"/>
              <a:t>“</a:t>
            </a:r>
            <a:r>
              <a:rPr lang="be-BY" b="1" u="sng" dirty="0"/>
              <a:t>Зашифрованное слово”. </a:t>
            </a:r>
            <a:r>
              <a:rPr lang="be-BY" dirty="0"/>
              <a:t>С помощью красных и синих фишек выложена </a:t>
            </a:r>
            <a:r>
              <a:rPr lang="be-BY" dirty="0" smtClean="0"/>
              <a:t>схе-ма </a:t>
            </a:r>
            <a:r>
              <a:rPr lang="be-BY" dirty="0"/>
              <a:t>слова. Дети должны в тексте найти те слова, которые подходят к  схеме. </a:t>
            </a:r>
            <a:endParaRPr lang="be-BY" dirty="0" smtClean="0"/>
          </a:p>
          <a:p>
            <a:endParaRPr lang="be-BY" dirty="0" smtClean="0"/>
          </a:p>
          <a:p>
            <a:r>
              <a:rPr lang="be-BY" b="1" u="sng" dirty="0" smtClean="0"/>
              <a:t>“</a:t>
            </a:r>
            <a:r>
              <a:rPr lang="be-BY" b="1" u="sng" dirty="0"/>
              <a:t>Прятки”.</a:t>
            </a:r>
            <a:r>
              <a:rPr lang="be-BY" dirty="0"/>
              <a:t> Среди набора гласных и согласных букв “спрятаны” главные герои (предметы) текста. Дети ищут и обводят их.</a:t>
            </a:r>
            <a:endParaRPr lang="ru-RU" dirty="0"/>
          </a:p>
          <a:p>
            <a:r>
              <a:rPr lang="be-BY" dirty="0"/>
              <a:t>Например, ТИМУКАВЫ</a:t>
            </a:r>
            <a:r>
              <a:rPr lang="be-BY" i="1" dirty="0"/>
              <a:t>БЕЛКА</a:t>
            </a:r>
            <a:r>
              <a:rPr lang="be-BY" dirty="0"/>
              <a:t>МСЧВКУЦЫ</a:t>
            </a:r>
            <a:endParaRPr lang="ru-RU" dirty="0"/>
          </a:p>
          <a:p>
            <a:r>
              <a:rPr lang="be-BY" dirty="0"/>
              <a:t>                    ЛРН</a:t>
            </a:r>
            <a:r>
              <a:rPr lang="be-BY" i="1" dirty="0"/>
              <a:t>ГРИБНИК</a:t>
            </a:r>
            <a:r>
              <a:rPr lang="be-BY" dirty="0"/>
              <a:t>ВЫЦЗДБИ</a:t>
            </a:r>
            <a:endParaRPr lang="ru-RU" dirty="0"/>
          </a:p>
          <a:p>
            <a:endParaRPr lang="be-BY" dirty="0" smtClean="0"/>
          </a:p>
          <a:p>
            <a:r>
              <a:rPr lang="be-BY" b="1" u="sng" dirty="0" smtClean="0"/>
              <a:t>“</a:t>
            </a:r>
            <a:r>
              <a:rPr lang="be-BY" b="1" u="sng" dirty="0"/>
              <a:t>Рассыпанные буквы”. </a:t>
            </a:r>
            <a:r>
              <a:rPr lang="be-BY" dirty="0"/>
              <a:t>Из букв учащиеся составляют слова, которые в </a:t>
            </a:r>
            <a:r>
              <a:rPr lang="be-BY" dirty="0" smtClean="0"/>
              <a:t>после-дующем </a:t>
            </a:r>
            <a:r>
              <a:rPr lang="be-BY" dirty="0"/>
              <a:t>находят в тексте</a:t>
            </a:r>
            <a:r>
              <a:rPr lang="be-BY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8766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be-BY" b="1" u="sng" dirty="0"/>
              <a:t>Задания и упражнения, направленные на развитие слогового анализа и </a:t>
            </a:r>
            <a:r>
              <a:rPr lang="be-BY" b="1" u="sng" dirty="0" smtClean="0"/>
              <a:t>синтеза:</a:t>
            </a:r>
          </a:p>
          <a:p>
            <a:pPr lvl="0"/>
            <a:endParaRPr lang="be-BY" b="1" u="sng" dirty="0" smtClean="0"/>
          </a:p>
          <a:p>
            <a:r>
              <a:rPr lang="be-BY" b="1" u="sng" dirty="0"/>
              <a:t>“Один – два – три – четыре”.</a:t>
            </a:r>
            <a:r>
              <a:rPr lang="be-BY" dirty="0"/>
              <a:t> В тексте отыскиваются слова и выстраиваются в цепочки, начиная с односложного и заканчивая 3-4-х, а иногда и </a:t>
            </a:r>
            <a:r>
              <a:rPr lang="be-BY" dirty="0" smtClean="0"/>
              <a:t>5-тисложны-ми </a:t>
            </a:r>
            <a:r>
              <a:rPr lang="be-BY" dirty="0"/>
              <a:t>словами</a:t>
            </a:r>
            <a:r>
              <a:rPr lang="be-BY" dirty="0" smtClean="0"/>
              <a:t>.</a:t>
            </a:r>
          </a:p>
          <a:p>
            <a:endParaRPr lang="ru-RU" dirty="0"/>
          </a:p>
          <a:p>
            <a:r>
              <a:rPr lang="be-BY" b="1" u="sng" dirty="0"/>
              <a:t>“Подбиралки”. </a:t>
            </a:r>
            <a:r>
              <a:rPr lang="be-BY" dirty="0"/>
              <a:t>К слоговой схеме на доске подбираются слова из текста (</a:t>
            </a:r>
            <a:r>
              <a:rPr lang="be-BY" dirty="0" smtClean="0"/>
              <a:t>на-пример</a:t>
            </a:r>
            <a:r>
              <a:rPr lang="be-BY" dirty="0"/>
              <a:t>, ___а - ___и - ___ы – красивый</a:t>
            </a:r>
            <a:r>
              <a:rPr lang="be-BY" dirty="0" smtClean="0"/>
              <a:t>).</a:t>
            </a:r>
          </a:p>
          <a:p>
            <a:endParaRPr lang="ru-RU" dirty="0"/>
          </a:p>
          <a:p>
            <a:r>
              <a:rPr lang="be-BY" b="1" u="sng" dirty="0"/>
              <a:t>“Составлялки”. </a:t>
            </a:r>
            <a:r>
              <a:rPr lang="be-BY" dirty="0"/>
              <a:t>Кто первый сможет составить из слогов слова (</a:t>
            </a:r>
            <a:r>
              <a:rPr lang="be-BY" dirty="0" smtClean="0"/>
              <a:t>преимущест-венно </a:t>
            </a:r>
            <a:r>
              <a:rPr lang="be-BY" dirty="0"/>
              <a:t>сложной слоговой структуры) и найти их в тексте. </a:t>
            </a:r>
            <a:endParaRPr lang="be-BY" dirty="0" smtClean="0"/>
          </a:p>
          <a:p>
            <a:endParaRPr lang="ru-RU" dirty="0"/>
          </a:p>
          <a:p>
            <a:r>
              <a:rPr lang="be-BY" b="1" u="sng" dirty="0"/>
              <a:t>“Пропуски”. </a:t>
            </a:r>
            <a:r>
              <a:rPr lang="be-BY" dirty="0"/>
              <a:t>Необходимо дописать в слова пропущенные слоги. При </a:t>
            </a:r>
            <a:r>
              <a:rPr lang="be-BY" dirty="0" smtClean="0"/>
              <a:t>затруд-нении </a:t>
            </a:r>
            <a:r>
              <a:rPr lang="be-BY" dirty="0"/>
              <a:t>можно обратиться к тексту.</a:t>
            </a:r>
            <a:endParaRPr lang="ru-RU" dirty="0"/>
          </a:p>
          <a:p>
            <a:pPr lvl="0"/>
            <a:endParaRPr lang="ru-RU" b="1" u="sng" dirty="0"/>
          </a:p>
        </p:txBody>
      </p:sp>
    </p:spTree>
    <p:extLst>
      <p:ext uri="{BB962C8B-B14F-4D97-AF65-F5344CB8AC3E}">
        <p14:creationId xmlns:p14="http://schemas.microsoft.com/office/powerpoint/2010/main" val="3129030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71296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be-BY" b="1" u="sng" dirty="0"/>
              <a:t>Упражнения и задания, направленные на развитие языкового анализа и </a:t>
            </a:r>
            <a:r>
              <a:rPr lang="be-BY" b="1" u="sng" dirty="0" smtClean="0"/>
              <a:t>синтеза:</a:t>
            </a:r>
          </a:p>
          <a:p>
            <a:pPr lvl="0"/>
            <a:endParaRPr lang="be-BY" b="1" u="sng" dirty="0" smtClean="0"/>
          </a:p>
          <a:p>
            <a:r>
              <a:rPr lang="be-BY" b="1" u="sng" dirty="0"/>
              <a:t>“Слушай и продолжай”. </a:t>
            </a:r>
            <a:r>
              <a:rPr lang="be-BY" dirty="0"/>
              <a:t>Учитель читает начало или конец предложения из текста, дети его находят в тексте и читают полностью</a:t>
            </a:r>
            <a:r>
              <a:rPr lang="be-BY" dirty="0" smtClean="0"/>
              <a:t>.</a:t>
            </a:r>
          </a:p>
          <a:p>
            <a:endParaRPr lang="ru-RU" dirty="0"/>
          </a:p>
          <a:p>
            <a:r>
              <a:rPr lang="be-BY" b="1" u="sng" dirty="0"/>
              <a:t>“Непослушные слова</a:t>
            </a:r>
            <a:r>
              <a:rPr lang="be-BY" b="1" u="sng" dirty="0" smtClean="0"/>
              <a:t>”.</a:t>
            </a:r>
            <a:r>
              <a:rPr lang="be-BY" dirty="0" smtClean="0"/>
              <a:t>  Предлагается </a:t>
            </a:r>
            <a:r>
              <a:rPr lang="be-BY" dirty="0"/>
              <a:t>найти в тексте и прочитать </a:t>
            </a:r>
            <a:r>
              <a:rPr lang="be-BY" dirty="0" smtClean="0"/>
              <a:t>предложе-ние </a:t>
            </a:r>
            <a:r>
              <a:rPr lang="be-BY" dirty="0"/>
              <a:t>данное из слов в начальной форме</a:t>
            </a:r>
            <a:r>
              <a:rPr lang="be-BY" dirty="0" smtClean="0"/>
              <a:t>.</a:t>
            </a:r>
          </a:p>
          <a:p>
            <a:endParaRPr lang="ru-RU" dirty="0"/>
          </a:p>
          <a:p>
            <a:r>
              <a:rPr lang="be-BY" b="1" u="sng" dirty="0"/>
              <a:t>“Слова на липучке”. </a:t>
            </a:r>
            <a:r>
              <a:rPr lang="be-BY" dirty="0"/>
              <a:t>На карточках или на доске предъявляется предложение из текста, в котором все слова записаны вместе. Задача класса – отыскать предложение и разделить </a:t>
            </a:r>
            <a:r>
              <a:rPr lang="be-BY" dirty="0" smtClean="0"/>
              <a:t>его </a:t>
            </a:r>
            <a:r>
              <a:rPr lang="be-BY" dirty="0"/>
              <a:t>на слова. </a:t>
            </a:r>
            <a:endParaRPr lang="be-BY" dirty="0" smtClean="0"/>
          </a:p>
          <a:p>
            <a:endParaRPr lang="be-BY" dirty="0"/>
          </a:p>
          <a:p>
            <a:r>
              <a:rPr lang="be-BY" b="1" u="sng" dirty="0" smtClean="0"/>
              <a:t>“</a:t>
            </a:r>
            <a:r>
              <a:rPr lang="be-BY" b="1" u="sng" dirty="0"/>
              <a:t>Найди прочитай”. </a:t>
            </a:r>
            <a:r>
              <a:rPr lang="be-BY" dirty="0"/>
              <a:t>Необходимо найти в тексте и прочитать предложение или предложения с определённым количеством слов или с определённым словом.</a:t>
            </a:r>
            <a:endParaRPr lang="ru-RU" dirty="0"/>
          </a:p>
          <a:p>
            <a:endParaRPr lang="be-BY" dirty="0" smtClean="0"/>
          </a:p>
          <a:p>
            <a:r>
              <a:rPr lang="be-BY" b="1" u="sng" dirty="0" smtClean="0"/>
              <a:t>“</a:t>
            </a:r>
            <a:r>
              <a:rPr lang="be-BY" b="1" u="sng" dirty="0"/>
              <a:t>Добавлялки”. </a:t>
            </a:r>
            <a:r>
              <a:rPr lang="be-BY" dirty="0"/>
              <a:t>Раздаются карточки с предложениями из текста, в которых пропущены слова. Учащиеся находят эти предложения в тексте и добавляют нужные слова</a:t>
            </a:r>
            <a:r>
              <a:rPr lang="be-BY" dirty="0" smtClean="0"/>
              <a:t>.</a:t>
            </a:r>
          </a:p>
          <a:p>
            <a:endParaRPr lang="be-BY" dirty="0"/>
          </a:p>
          <a:p>
            <a:r>
              <a:rPr lang="be-BY" b="1" u="sng" dirty="0"/>
              <a:t>“Предложение рассыпалось”. </a:t>
            </a:r>
            <a:r>
              <a:rPr lang="be-BY" dirty="0"/>
              <a:t>Дети восстанавливают предложение из текста, представленное в слоговом оформлении.</a:t>
            </a:r>
            <a:endParaRPr lang="ru-RU" dirty="0"/>
          </a:p>
          <a:p>
            <a:endParaRPr lang="ru-RU" dirty="0"/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9525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849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b="1" u="sng" dirty="0"/>
              <a:t>“Слова заблудились”. </a:t>
            </a:r>
            <a:r>
              <a:rPr lang="be-BY" dirty="0"/>
              <a:t>Восстановление деформированного предложения из текста</a:t>
            </a:r>
            <a:r>
              <a:rPr lang="be-BY" dirty="0" smtClean="0"/>
              <a:t>.</a:t>
            </a:r>
          </a:p>
          <a:p>
            <a:endParaRPr lang="ru-RU" dirty="0"/>
          </a:p>
          <a:p>
            <a:r>
              <a:rPr lang="be-BY" b="1" u="sng" dirty="0"/>
              <a:t>“Что за чем?”. </a:t>
            </a:r>
            <a:r>
              <a:rPr lang="be-BY" dirty="0"/>
              <a:t>Если текст для чтения небольшой по объёму </a:t>
            </a:r>
            <a:r>
              <a:rPr lang="be-BY" dirty="0" smtClean="0"/>
              <a:t>(10 - 12 предложе-ний</a:t>
            </a:r>
            <a:r>
              <a:rPr lang="be-BY" dirty="0"/>
              <a:t>) даётся задание на восстановление деформированного текста сначала самостоятельно, а затем с проверкой по учебнику. В старших классах, когда тексты побольше, предъявляются отдельные предложеня из текста, которые нужно расставить в той последовательности, в которой они идут в </a:t>
            </a:r>
            <a:r>
              <a:rPr lang="be-BY" dirty="0" smtClean="0"/>
              <a:t>произведе-нии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be-BY" b="1" u="sng" dirty="0"/>
              <a:t>“План”. </a:t>
            </a:r>
            <a:r>
              <a:rPr lang="be-BY" dirty="0"/>
              <a:t>Выполнение этого задания заключается в восстановлении </a:t>
            </a:r>
            <a:r>
              <a:rPr lang="be-BY" dirty="0" smtClean="0"/>
              <a:t>деформиро-ванного </a:t>
            </a:r>
            <a:r>
              <a:rPr lang="be-BY" dirty="0"/>
              <a:t>плана к произведению.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19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78497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b="1" u="sng" dirty="0" smtClean="0"/>
              <a:t>Задания на формирование грамматического строя речи:</a:t>
            </a:r>
          </a:p>
          <a:p>
            <a:endParaRPr lang="be-BY" b="1" u="sng" dirty="0" smtClean="0"/>
          </a:p>
          <a:p>
            <a:r>
              <a:rPr lang="be-BY" b="1" u="sng" dirty="0"/>
              <a:t>“Непослушные слова”.</a:t>
            </a:r>
            <a:r>
              <a:rPr lang="be-BY" b="1" dirty="0"/>
              <a:t> </a:t>
            </a:r>
            <a:r>
              <a:rPr lang="be-BY" dirty="0"/>
              <a:t>Детям предлагается найти в тексте и прочитать предложение данное из слов в начальной форме. </a:t>
            </a:r>
            <a:endParaRPr lang="be-BY" dirty="0" smtClean="0"/>
          </a:p>
          <a:p>
            <a:endParaRPr lang="ru-RU" dirty="0"/>
          </a:p>
          <a:p>
            <a:r>
              <a:rPr lang="be-BY" b="1" u="sng" dirty="0"/>
              <a:t>“Добавь слова”. </a:t>
            </a:r>
            <a:r>
              <a:rPr lang="be-BY" dirty="0"/>
              <a:t>На карточке записаны имена существительные из текста и даётся задание найти и выписать все прилагательные или глаголы к этому </a:t>
            </a:r>
            <a:r>
              <a:rPr lang="be-BY" dirty="0" smtClean="0"/>
              <a:t>су-ществительному.</a:t>
            </a:r>
          </a:p>
          <a:p>
            <a:endParaRPr lang="ru-RU" dirty="0"/>
          </a:p>
          <a:p>
            <a:r>
              <a:rPr lang="be-BY" b="1" u="sng" dirty="0"/>
              <a:t>“Подбери к схеме”.</a:t>
            </a:r>
            <a:r>
              <a:rPr lang="be-BY" dirty="0"/>
              <a:t> Необходимо в тексте найти </a:t>
            </a:r>
            <a:r>
              <a:rPr lang="be-BY" dirty="0" smtClean="0"/>
              <a:t>предложения, соответствую-щие схеме.</a:t>
            </a:r>
            <a:endParaRPr lang="ru-RU" dirty="0"/>
          </a:p>
          <a:p>
            <a:r>
              <a:rPr lang="be-BY" dirty="0"/>
              <a:t>Например,  КТО?	            ЧТО ДЕЛАЕТ?	ГДЕ? </a:t>
            </a:r>
            <a:endParaRPr lang="be-BY" dirty="0" smtClean="0"/>
          </a:p>
          <a:p>
            <a:endParaRPr lang="be-BY" dirty="0"/>
          </a:p>
          <a:p>
            <a:r>
              <a:rPr lang="be-BY" b="1" u="sng" dirty="0" smtClean="0"/>
              <a:t>“</a:t>
            </a:r>
            <a:r>
              <a:rPr lang="be-BY" b="1" u="sng" dirty="0"/>
              <a:t>Расширь предложение”. </a:t>
            </a:r>
            <a:r>
              <a:rPr lang="be-BY" dirty="0"/>
              <a:t>В тексте находится определённое предложение, как правило, небольшое. Его может предложить учитель, а может самостоятельно быть выбрано детьми. В выбранное предложение добавляются слова разных частей речи. 	     </a:t>
            </a:r>
            <a:endParaRPr lang="be-BY" dirty="0" smtClean="0"/>
          </a:p>
          <a:p>
            <a:endParaRPr lang="be-BY" dirty="0"/>
          </a:p>
          <a:p>
            <a:r>
              <a:rPr lang="be-BY" b="1" u="sng" dirty="0" smtClean="0"/>
              <a:t>“</a:t>
            </a:r>
            <a:r>
              <a:rPr lang="be-BY" b="1" u="sng" dirty="0"/>
              <a:t>Что не так?”. </a:t>
            </a:r>
            <a:r>
              <a:rPr lang="be-BY" dirty="0"/>
              <a:t>Под картинкой к тексту записывается предложение, не </a:t>
            </a:r>
            <a:r>
              <a:rPr lang="be-BY" dirty="0" smtClean="0"/>
              <a:t>соответ-ствующее </a:t>
            </a:r>
            <a:r>
              <a:rPr lang="be-BY" dirty="0"/>
              <a:t>ей. Нужно поменять неправильное предложение на правильное.</a:t>
            </a:r>
            <a:endParaRPr lang="ru-RU" dirty="0"/>
          </a:p>
          <a:p>
            <a:endParaRPr lang="be-BY" dirty="0" smtClean="0"/>
          </a:p>
          <a:p>
            <a:r>
              <a:rPr lang="be-BY" b="1" u="sng" dirty="0" smtClean="0"/>
              <a:t>“</a:t>
            </a:r>
            <a:r>
              <a:rPr lang="be-BY" b="1" u="sng" dirty="0"/>
              <a:t>Подбор”. </a:t>
            </a:r>
            <a:r>
              <a:rPr lang="be-BY" dirty="0"/>
              <a:t>К картинкам подбираются предложения из текста, соответствующие изображению на них</a:t>
            </a:r>
            <a:r>
              <a:rPr lang="be-BY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056905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68</TotalTime>
  <Words>1021</Words>
  <Application>Microsoft Office PowerPoint</Application>
  <PresentationFormat>Экран (4:3)</PresentationFormat>
  <Paragraphs>88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Система коррекционной работы по устранению ошибок чтения на учебном материале предмета «Литературное чтение»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СПАСИБО  ЗА 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упражнений коррекционной направленности на уроках литературного чтения как средство устранения ошибок чтения</dc:title>
  <dc:creator>Вася</dc:creator>
  <cp:lastModifiedBy>Вася</cp:lastModifiedBy>
  <cp:revision>8</cp:revision>
  <dcterms:created xsi:type="dcterms:W3CDTF">2019-03-20T16:52:33Z</dcterms:created>
  <dcterms:modified xsi:type="dcterms:W3CDTF">2020-02-23T08:59:05Z</dcterms:modified>
</cp:coreProperties>
</file>