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81" r:id="rId3"/>
    <p:sldId id="271" r:id="rId4"/>
    <p:sldId id="284" r:id="rId5"/>
    <p:sldId id="257" r:id="rId6"/>
    <p:sldId id="272" r:id="rId7"/>
    <p:sldId id="258" r:id="rId8"/>
    <p:sldId id="282" r:id="rId9"/>
    <p:sldId id="273" r:id="rId10"/>
    <p:sldId id="259" r:id="rId11"/>
    <p:sldId id="276" r:id="rId12"/>
    <p:sldId id="260" r:id="rId13"/>
    <p:sldId id="277" r:id="rId14"/>
    <p:sldId id="278" r:id="rId15"/>
    <p:sldId id="261" r:id="rId16"/>
    <p:sldId id="262" r:id="rId17"/>
    <p:sldId id="263" r:id="rId18"/>
    <p:sldId id="264" r:id="rId19"/>
    <p:sldId id="283" r:id="rId20"/>
    <p:sldId id="266" r:id="rId21"/>
    <p:sldId id="267" r:id="rId22"/>
    <p:sldId id="268" r:id="rId23"/>
    <p:sldId id="269" r:id="rId24"/>
    <p:sldId id="27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5"/>
  </p:normalViewPr>
  <p:slideViewPr>
    <p:cSldViewPr>
      <p:cViewPr>
        <p:scale>
          <a:sx n="102" d="100"/>
          <a:sy n="102" d="100"/>
        </p:scale>
        <p:origin x="1920" y="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7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033CDB-135A-4BA8-910A-635AAFDF04BD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61BFDA-EEE9-40DA-9710-64A2BD1CB5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3CDB-135A-4BA8-910A-635AAFDF04BD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3CDB-135A-4BA8-910A-635AAFDF04BD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3CDB-135A-4BA8-910A-635AAFDF04BD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3CDB-135A-4BA8-910A-635AAFDF04BD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3CDB-135A-4BA8-910A-635AAFDF04BD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3CDB-135A-4BA8-910A-635AAFDF04BD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3CDB-135A-4BA8-910A-635AAFDF04BD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033CDB-135A-4BA8-910A-635AAFDF04BD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7033CDB-135A-4BA8-910A-635AAFDF04BD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61BFDA-EEE9-40DA-9710-64A2BD1CB52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033CDB-135A-4BA8-910A-635AAFDF04BD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61BFDA-EEE9-40DA-9710-64A2BD1CB520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7033CDB-135A-4BA8-910A-635AAFDF04BD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61BFDA-EEE9-40DA-9710-64A2BD1CB52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892480" cy="25544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Интеллектуальные особенности</a:t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Аутизм</a:t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СДВГ</a:t>
            </a:r>
            <a:endParaRPr lang="en-GB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8136904" cy="1199704"/>
          </a:xfrm>
        </p:spPr>
        <p:txBody>
          <a:bodyPr>
            <a:normAutofit fontScale="85000" lnSpcReduction="10000"/>
          </a:bodyPr>
          <a:lstStyle/>
          <a:p>
            <a:endParaRPr lang="en-GB" dirty="0" smtClean="0"/>
          </a:p>
          <a:p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Доктор </a:t>
            </a:r>
            <a:r>
              <a:rPr lang="ru-RU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Кэй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Харви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Консультирующий детский и подростковый психиатр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40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53136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20000"/>
              </a:spcAft>
              <a:buClr>
                <a:srgbClr val="CD0921"/>
              </a:buClr>
              <a:buNone/>
              <a:defRPr/>
            </a:pPr>
            <a:r>
              <a:rPr lang="ru-RU" sz="3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Сложности с</a:t>
            </a:r>
            <a:r>
              <a:rPr lang="en-GB" sz="3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:</a:t>
            </a:r>
            <a:endParaRPr lang="en-GB" sz="36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687388" lvl="1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3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общением</a:t>
            </a:r>
            <a:r>
              <a:rPr lang="en-GB" sz="3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,</a:t>
            </a:r>
            <a:endParaRPr lang="en-GB" sz="36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687388" lvl="1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3600" kern="0" dirty="0">
                <a:solidFill>
                  <a:srgbClr val="000000"/>
                </a:solidFill>
                <a:latin typeface="Arial"/>
                <a:ea typeface="ＭＳ Ｐゴシック"/>
              </a:rPr>
              <a:t>с</a:t>
            </a:r>
            <a:r>
              <a:rPr lang="ru-RU" sz="3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оциальной интеракцией</a:t>
            </a:r>
            <a:endParaRPr lang="en-GB" sz="36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687388" lvl="1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3600" kern="0" dirty="0">
                <a:solidFill>
                  <a:srgbClr val="000000"/>
                </a:solidFill>
                <a:latin typeface="Arial"/>
                <a:ea typeface="ＭＳ Ｐゴシック"/>
              </a:rPr>
              <a:t>п</a:t>
            </a:r>
            <a:r>
              <a:rPr lang="ru-RU" sz="3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овторяющимся </a:t>
            </a:r>
            <a:r>
              <a:rPr lang="ru-RU" sz="3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поведением</a:t>
            </a:r>
            <a:endParaRPr lang="en-GB" sz="36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0" lvl="0" indent="0" eaLnBrk="0" fontAlgn="base" hangingPunct="0">
              <a:spcAft>
                <a:spcPct val="20000"/>
              </a:spcAft>
              <a:buClr>
                <a:srgbClr val="CD0921"/>
              </a:buClr>
              <a:buNone/>
              <a:defRPr/>
            </a:pPr>
            <a:endParaRPr lang="en-GB" sz="3600" kern="0" dirty="0" smtClean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3600" kern="0" dirty="0">
                <a:solidFill>
                  <a:srgbClr val="000000"/>
                </a:solidFill>
                <a:latin typeface="Arial"/>
                <a:ea typeface="ＭＳ Ｐゴシック"/>
              </a:rPr>
              <a:t>50% детей с аутизмом имеют интеллектуальные нарушения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ru-RU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Расстройство аутистического спектра</a:t>
            </a:r>
            <a:r>
              <a:rPr kumimoji="0" lang="en-GB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 (</a:t>
            </a:r>
            <a:r>
              <a:rPr kumimoji="0" lang="ru-RU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РАС</a:t>
            </a:r>
            <a:r>
              <a:rPr kumimoji="0" lang="en-GB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10317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sz="1800" dirty="0">
              <a:solidFill>
                <a:srgbClr val="000000"/>
              </a:solidFill>
              <a:latin typeface="Arial"/>
            </a:endParaRP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Интеллектуальная недостаточность</a:t>
            </a:r>
            <a:r>
              <a:rPr lang="en-GB" sz="2800" dirty="0" smtClean="0">
                <a:solidFill>
                  <a:srgbClr val="000000"/>
                </a:solidFill>
                <a:latin typeface="Arial"/>
              </a:rPr>
              <a:t> (50%)</a:t>
            </a:r>
            <a:endParaRPr lang="en-GB" sz="2800" dirty="0">
              <a:solidFill>
                <a:srgbClr val="000000"/>
              </a:solidFill>
              <a:latin typeface="Arial"/>
            </a:endParaRP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Нарушения речи</a:t>
            </a:r>
            <a:endParaRPr lang="en-GB" sz="2800" dirty="0">
              <a:solidFill>
                <a:srgbClr val="000000"/>
              </a:solidFill>
              <a:latin typeface="Arial"/>
            </a:endParaRP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Синдром </a:t>
            </a:r>
            <a:r>
              <a:rPr lang="ru-RU" sz="2800" dirty="0">
                <a:solidFill>
                  <a:srgbClr val="000000"/>
                </a:solidFill>
                <a:latin typeface="Arial"/>
              </a:rPr>
              <a:t>дефицита внимания </a:t>
            </a: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и </a:t>
            </a:r>
            <a:r>
              <a:rPr lang="ru-RU" sz="2800" dirty="0" err="1" smtClean="0">
                <a:solidFill>
                  <a:srgbClr val="000000"/>
                </a:solidFill>
                <a:latin typeface="Arial"/>
              </a:rPr>
              <a:t>гиперактивности</a:t>
            </a: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Arial"/>
              </a:rPr>
              <a:t>(СДВГ</a:t>
            </a: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)</a:t>
            </a: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000000"/>
                </a:solidFill>
                <a:latin typeface="Arial"/>
              </a:rPr>
              <a:t>Тревожные расстройства (включая специфическую фобию, социальную фобию, ОКР</a:t>
            </a: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)</a:t>
            </a: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000000"/>
                </a:solidFill>
                <a:latin typeface="Arial"/>
              </a:rPr>
              <a:t>Основное депрессивное расстройство / </a:t>
            </a: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дистимия</a:t>
            </a: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000000"/>
                </a:solidFill>
                <a:latin typeface="Arial"/>
              </a:rPr>
              <a:t>Оппозиционное расстройство (поведенческие трудности</a:t>
            </a: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)</a:t>
            </a: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Тики</a:t>
            </a:r>
            <a:endParaRPr lang="en-GB" sz="2800" dirty="0">
              <a:solidFill>
                <a:srgbClr val="000000"/>
              </a:solidFill>
              <a:latin typeface="Arial"/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сопутствующие заболевания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49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20000"/>
              </a:spcAft>
              <a:buClr>
                <a:srgbClr val="CD0921"/>
              </a:buClr>
              <a:buNone/>
              <a:defRPr/>
            </a:pPr>
            <a:r>
              <a:rPr lang="ru-RU" sz="3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Сложности с</a:t>
            </a:r>
            <a:r>
              <a:rPr lang="en-GB" sz="3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:</a:t>
            </a:r>
            <a:endParaRPr kumimoji="0" lang="en-GB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687388" lvl="1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lang="ru-RU" altLang="en-US" sz="3200" kern="0" dirty="0">
                <a:solidFill>
                  <a:srgbClr val="000000"/>
                </a:solidFill>
                <a:latin typeface="Arial"/>
                <a:ea typeface="ＭＳ Ｐゴシック"/>
              </a:rPr>
              <a:t>к</a:t>
            </a:r>
            <a:r>
              <a:rPr lang="ru-RU" altLang="en-US" sz="3200" kern="0" noProof="0" dirty="0" err="1" smtClean="0">
                <a:solidFill>
                  <a:srgbClr val="000000"/>
                </a:solidFill>
                <a:latin typeface="Arial"/>
                <a:ea typeface="ＭＳ Ｐゴシック"/>
              </a:rPr>
              <a:t>онцентрацией</a:t>
            </a:r>
            <a:endParaRPr kumimoji="0" lang="en-GB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687388" lvl="1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lang="ru-RU" altLang="en-US" sz="3200" kern="0" dirty="0" err="1">
                <a:solidFill>
                  <a:srgbClr val="000000"/>
                </a:solidFill>
                <a:latin typeface="Arial"/>
                <a:ea typeface="ＭＳ Ｐゴシック"/>
              </a:rPr>
              <a:t>г</a:t>
            </a:r>
            <a:r>
              <a:rPr kumimoji="0" lang="ru-RU" alt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иперактивностью</a:t>
            </a:r>
            <a:endParaRPr kumimoji="0" lang="en-GB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687388" lvl="1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lang="ru-RU" altLang="en-US" sz="3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импульсивностью</a:t>
            </a:r>
            <a:endParaRPr kumimoji="0" lang="en-GB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kumimoji="0" lang="ru-RU" alt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У </a:t>
            </a:r>
            <a:r>
              <a:rPr kumimoji="0" lang="en-GB" alt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~70% </a:t>
            </a:r>
            <a:r>
              <a:rPr kumimoji="0" lang="ru-RU" alt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детей с интеллектуальными особенностями есть СДВГ. </a:t>
            </a:r>
            <a:endParaRPr kumimoji="0" lang="en-GB" altLang="en-US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Синдром дефицита внимания и </a:t>
            </a:r>
            <a:r>
              <a:rPr kumimoji="0" lang="ru-RU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гиперактивности</a:t>
            </a: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 (СДВГ)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34799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06483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SzPct val="170000"/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оппозиционное </a:t>
            </a:r>
            <a:r>
              <a:rPr lang="ru-RU" sz="2800" dirty="0">
                <a:solidFill>
                  <a:srgbClr val="000000"/>
                </a:solidFill>
                <a:latin typeface="Arial"/>
              </a:rPr>
              <a:t>расстройство (25-50% детей с СДВГ</a:t>
            </a: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)</a:t>
            </a:r>
          </a:p>
          <a:p>
            <a:pPr>
              <a:buClr>
                <a:srgbClr val="C00000"/>
              </a:buClr>
              <a:buSzPct val="170000"/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расстройства поведения</a:t>
            </a:r>
          </a:p>
          <a:p>
            <a:pPr>
              <a:buClr>
                <a:srgbClr val="C00000"/>
              </a:buClr>
              <a:buSzPct val="170000"/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специфические </a:t>
            </a:r>
            <a:r>
              <a:rPr lang="ru-RU" sz="2800" dirty="0">
                <a:solidFill>
                  <a:srgbClr val="000000"/>
                </a:solidFill>
                <a:latin typeface="Arial"/>
              </a:rPr>
              <a:t>нарушения </a:t>
            </a: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обучения</a:t>
            </a:r>
          </a:p>
          <a:p>
            <a:pPr>
              <a:buClr>
                <a:srgbClr val="C00000"/>
              </a:buClr>
              <a:buSzPct val="170000"/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000000"/>
                </a:solidFill>
                <a:latin typeface="Arial"/>
              </a:rPr>
              <a:t>т</a:t>
            </a: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ревожность</a:t>
            </a:r>
          </a:p>
          <a:p>
            <a:pPr>
              <a:buClr>
                <a:srgbClr val="C00000"/>
              </a:buClr>
              <a:buSzPct val="170000"/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000000"/>
                </a:solidFill>
                <a:latin typeface="Arial"/>
              </a:rPr>
              <a:t>д</a:t>
            </a: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епрессия</a:t>
            </a:r>
          </a:p>
          <a:p>
            <a:pPr>
              <a:buClr>
                <a:srgbClr val="C00000"/>
              </a:buClr>
              <a:buSzPct val="170000"/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000000"/>
                </a:solidFill>
                <a:latin typeface="Arial"/>
              </a:rPr>
              <a:t>т</a:t>
            </a: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ики</a:t>
            </a:r>
          </a:p>
          <a:p>
            <a:pPr>
              <a:buClr>
                <a:srgbClr val="C00000"/>
              </a:buClr>
              <a:buSzPct val="170000"/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00"/>
                </a:solidFill>
                <a:latin typeface="Arial"/>
              </a:rPr>
              <a:t>аутизм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rgbClr val="0070C0"/>
                </a:solidFill>
                <a:latin typeface="Arial"/>
              </a:rPr>
              <a:t>СДВГ- </a:t>
            </a:r>
            <a:r>
              <a:rPr lang="ru-RU" sz="4400" dirty="0">
                <a:solidFill>
                  <a:srgbClr val="0070C0"/>
                </a:solidFill>
                <a:latin typeface="Arial"/>
              </a:rPr>
              <a:t>особенности и сопутствующие заболевания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80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379253" cy="6130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178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53136"/>
          </a:xfrm>
        </p:spPr>
        <p:txBody>
          <a:bodyPr>
            <a:normAutofit lnSpcReduction="10000"/>
          </a:bodyPr>
          <a:lstStyle/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SzPct val="125000"/>
              <a:buFont typeface="Wingdings" pitchFamily="2" charset="2"/>
              <a:buChar char="l"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Интеллектуальные нарушения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часто можно идентифицировать как СДВГ, если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не наблюдаются сложности в обучении.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SzPct val="125000"/>
              <a:buFont typeface="Wingdings" pitchFamily="2" charset="2"/>
              <a:buChar char="l"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Ранние проявления могут быть похожими</a:t>
            </a:r>
            <a:endParaRPr lang="en-GB" sz="24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SzPct val="125000"/>
              <a:buFont typeface="Wingdings" pitchFamily="2" charset="2"/>
              <a:buChar char="l"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Следует обратить внимание на уровень развития</a:t>
            </a:r>
            <a:r>
              <a:rPr lang="en-GB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:</a:t>
            </a:r>
            <a:endParaRPr lang="en-GB" sz="24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687388" lvl="1" indent="-287338" eaLnBrk="0" fontAlgn="base" hangingPunct="0">
              <a:spcAft>
                <a:spcPct val="20000"/>
              </a:spcAft>
              <a:buClr>
                <a:srgbClr val="CD0921"/>
              </a:buClr>
              <a:buSzPct val="100000"/>
              <a:buFont typeface="Wingdings" pitchFamily="2" charset="2"/>
              <a:buChar char="l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что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дети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должны быть в состоянии сделать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?</a:t>
            </a:r>
          </a:p>
          <a:p>
            <a:pPr marL="687388" lvl="1" indent="-287338" eaLnBrk="0" fontAlgn="base" hangingPunct="0">
              <a:spcAft>
                <a:spcPct val="20000"/>
              </a:spcAft>
              <a:buClr>
                <a:srgbClr val="CD0921"/>
              </a:buClr>
              <a:buSzPct val="100000"/>
              <a:buFont typeface="Wingdings" pitchFamily="2" charset="2"/>
              <a:buChar char="l"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чем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дет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и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отличаются от своих сверстников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?</a:t>
            </a:r>
          </a:p>
          <a:p>
            <a:pPr marL="687388" lvl="1" indent="-287338" eaLnBrk="0" fontAlgn="base" hangingPunct="0">
              <a:spcAft>
                <a:spcPct val="20000"/>
              </a:spcAft>
              <a:buClr>
                <a:srgbClr val="CD0921"/>
              </a:buClr>
              <a:buSzPct val="100000"/>
              <a:buFont typeface="Wingdings" pitchFamily="2" charset="2"/>
              <a:buChar char="l"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У их сверстников такие же способности? </a:t>
            </a:r>
          </a:p>
          <a:p>
            <a:pPr marL="687388" lvl="1" indent="-287338" algn="ctr" eaLnBrk="0" fontAlgn="base" hangingPunct="0">
              <a:spcAft>
                <a:spcPct val="20000"/>
              </a:spcAft>
              <a:buClr>
                <a:srgbClr val="CD0921"/>
              </a:buClr>
              <a:buSzPct val="100000"/>
              <a:buFont typeface="Wingdings" pitchFamily="2" charset="2"/>
              <a:buChar char="l"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Следует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обратить внимание на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специфические проблемы, такие как: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задержка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речи,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трудности с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обработкой информации,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дефицит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            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кратковременной памяти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ru-RU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Интеллектуальные нарушения и </a:t>
            </a:r>
            <a:r>
              <a:rPr lang="ru-RU" altLang="en-US" sz="3200" kern="0" dirty="0">
                <a:solidFill>
                  <a:srgbClr val="0076AE"/>
                </a:solidFill>
                <a:effectLst/>
                <a:latin typeface="Arial"/>
                <a:ea typeface="ＭＳ Ｐゴシック"/>
              </a:rPr>
              <a:t>СДВГ Дифференциальная диагностика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335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53136"/>
          </a:xfrm>
        </p:spPr>
        <p:txBody>
          <a:bodyPr>
            <a:normAutofit/>
          </a:bodyPr>
          <a:lstStyle/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SzPct val="125000"/>
              <a:buFont typeface="Wingdings" pitchFamily="2" charset="2"/>
              <a:buChar char="l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По сравнению с группой сверстников того же уровня развития,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у ребенка будет наблюдаться: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SzPct val="125000"/>
              <a:buFont typeface="Wingdings" pitchFamily="2" charset="2"/>
              <a:buChar char="l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повышенный уровень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активности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SzPct val="125000"/>
              <a:buFont typeface="Wingdings" pitchFamily="2" charset="2"/>
              <a:buChar char="l"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короткая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продолжительность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внимания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SzPct val="125000"/>
              <a:buFont typeface="Wingdings" pitchFamily="2" charset="2"/>
              <a:buChar char="l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п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овышенная импульсивность.</a:t>
            </a:r>
            <a:endParaRPr lang="en-GB" sz="24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SzPct val="125000"/>
              <a:buFont typeface="Wingdings" pitchFamily="2" charset="2"/>
              <a:buChar char="l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Диагностирующий врач должен знать,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как происходит развитие ребенка!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SzPct val="125000"/>
              <a:buFont typeface="Wingdings" pitchFamily="2" charset="2"/>
              <a:buChar char="l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Если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диагностированы интеллектуальные нарушения, то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после периода лечения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 СДВГ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может потребовать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их переоценки.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kumimoji="0" lang="ru-RU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Интеллектуальные </a:t>
            </a:r>
            <a:r>
              <a:rPr kumimoji="0" lang="ru-RU" alt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нарушения+СДВГ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78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en-GB" sz="28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7</a:t>
            </a:r>
            <a:r>
              <a:rPr lang="ru-RU" sz="28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 лет</a:t>
            </a:r>
            <a:endParaRPr lang="en-GB" sz="28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800" kern="0" dirty="0">
                <a:solidFill>
                  <a:srgbClr val="000000"/>
                </a:solidFill>
                <a:latin typeface="Arial"/>
                <a:ea typeface="ＭＳ Ｐゴシック"/>
              </a:rPr>
              <a:t>Короткая продолжительность внимания - от 5 до 10 </a:t>
            </a:r>
            <a:r>
              <a:rPr lang="ru-RU" sz="28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минут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8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Импульсивность, невозможность сдерживаться, ждать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8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Непоседливость, повышенная активность</a:t>
            </a:r>
            <a:endParaRPr lang="en-GB" sz="28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endParaRPr lang="en-GB" sz="28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8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Диагноз</a:t>
            </a:r>
            <a:r>
              <a:rPr lang="en-GB" sz="28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?</a:t>
            </a:r>
            <a:endParaRPr lang="en-GB" sz="28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0" lvl="0" indent="0" eaLnBrk="0" fontAlgn="base" hangingPunct="0">
              <a:spcAft>
                <a:spcPct val="20000"/>
              </a:spcAft>
              <a:buClr>
                <a:srgbClr val="CD0921"/>
              </a:buClr>
              <a:buNone/>
              <a:defRPr/>
            </a:pPr>
            <a:endParaRPr lang="en-GB" sz="2800" kern="0" dirty="0" smtClean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800" kern="0" dirty="0">
                <a:solidFill>
                  <a:srgbClr val="000000"/>
                </a:solidFill>
                <a:latin typeface="Arial"/>
                <a:ea typeface="ＭＳ Ｐゴシック"/>
              </a:rPr>
              <a:t>Если ребенку 7 лет, но возраст его развития 5 </a:t>
            </a:r>
            <a:r>
              <a:rPr lang="ru-RU" sz="28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лет/3 года/18 </a:t>
            </a:r>
            <a:r>
              <a:rPr lang="ru-RU" sz="2800" kern="0" dirty="0">
                <a:solidFill>
                  <a:srgbClr val="000000"/>
                </a:solidFill>
                <a:latin typeface="Arial"/>
                <a:ea typeface="ＭＳ Ｐゴシック"/>
              </a:rPr>
              <a:t>месяцев, какой </a:t>
            </a:r>
            <a:r>
              <a:rPr lang="ru-RU" sz="28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будет диагноз?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ru-RU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Пример</a:t>
            </a:r>
            <a:r>
              <a:rPr kumimoji="0" lang="en-GB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 1: </a:t>
            </a:r>
            <a:r>
              <a:rPr kumimoji="0" lang="ru-RU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Интеллектуальные нарушения</a:t>
            </a:r>
            <a:r>
              <a:rPr kumimoji="0" lang="ru-RU" alt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 </a:t>
            </a:r>
            <a:r>
              <a:rPr kumimoji="0" lang="ru-RU" alt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и СДВГ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28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Интеллектуальные нарушения могут </a:t>
            </a:r>
            <a:r>
              <a:rPr lang="ru-RU" sz="2200" kern="0" dirty="0">
                <a:solidFill>
                  <a:srgbClr val="000000"/>
                </a:solidFill>
                <a:latin typeface="Arial"/>
                <a:ea typeface="ＭＳ Ｐゴシック"/>
              </a:rPr>
              <a:t>быть </a:t>
            </a: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пропущены </a:t>
            </a:r>
            <a:r>
              <a:rPr lang="ru-RU" sz="2200" kern="0" dirty="0">
                <a:solidFill>
                  <a:srgbClr val="000000"/>
                </a:solidFill>
                <a:latin typeface="Arial"/>
                <a:ea typeface="ＭＳ Ｐゴシック"/>
              </a:rPr>
              <a:t>или </a:t>
            </a: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их </a:t>
            </a:r>
            <a:r>
              <a:rPr lang="ru-RU" sz="2200" kern="0" dirty="0">
                <a:solidFill>
                  <a:srgbClr val="000000"/>
                </a:solidFill>
                <a:latin typeface="Arial"/>
                <a:ea typeface="ＭＳ Ｐゴシック"/>
              </a:rPr>
              <a:t>будет сложнее определить, если </a:t>
            </a: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есть аутизм, </a:t>
            </a:r>
            <a:r>
              <a:rPr lang="ru-RU" sz="2200" kern="0" dirty="0">
                <a:solidFill>
                  <a:srgbClr val="000000"/>
                </a:solidFill>
                <a:latin typeface="Arial"/>
                <a:ea typeface="ＭＳ Ｐゴシック"/>
              </a:rPr>
              <a:t>и наоборот</a:t>
            </a: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.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Ранние проявления могут </a:t>
            </a:r>
            <a:r>
              <a:rPr lang="ru-RU" sz="2200" kern="0" dirty="0">
                <a:solidFill>
                  <a:srgbClr val="000000"/>
                </a:solidFill>
                <a:latin typeface="Arial"/>
                <a:ea typeface="ＭＳ Ｐゴシック"/>
              </a:rPr>
              <a:t>быть </a:t>
            </a: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похожими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200" kern="0" dirty="0">
                <a:solidFill>
                  <a:srgbClr val="000000"/>
                </a:solidFill>
                <a:latin typeface="Arial"/>
                <a:ea typeface="ＭＳ Ｐゴシック"/>
              </a:rPr>
              <a:t>Ребенка нужно сравнивать с другими детьми с аналогичными </a:t>
            </a: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способностями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Четкое знание возрастного </a:t>
            </a:r>
            <a:r>
              <a:rPr lang="ru-RU" sz="2200" kern="0" dirty="0">
                <a:solidFill>
                  <a:srgbClr val="000000"/>
                </a:solidFill>
                <a:latin typeface="Arial"/>
                <a:ea typeface="ＭＳ Ｐゴシック"/>
              </a:rPr>
              <a:t>развития имеет важное </a:t>
            </a: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значение(этапы </a:t>
            </a:r>
            <a:r>
              <a:rPr lang="ru-RU" sz="2200" kern="0" dirty="0">
                <a:solidFill>
                  <a:srgbClr val="000000"/>
                </a:solidFill>
                <a:latin typeface="Arial"/>
                <a:ea typeface="ＭＳ Ｐゴシック"/>
              </a:rPr>
              <a:t>игры / </a:t>
            </a: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социализации)</a:t>
            </a:r>
            <a:endParaRPr lang="en-GB" sz="22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Обратите внимание на </a:t>
            </a:r>
            <a:r>
              <a:rPr lang="ru-RU" sz="2200" kern="0" dirty="0">
                <a:solidFill>
                  <a:srgbClr val="000000"/>
                </a:solidFill>
                <a:latin typeface="Arial"/>
                <a:ea typeface="ＭＳ Ｐゴシック"/>
              </a:rPr>
              <a:t>использование ребенком зрительного контакта, мимики, жестов, повторяющихся движений, ритуалов и найдите несоответствие между уровнем развития и навыками.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514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kumimoji="0" lang="ru-RU" alt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Интеллектуальные нарушения и </a:t>
            </a:r>
            <a:r>
              <a:rPr kumimoji="0" lang="en-GB" alt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 </a:t>
            </a:r>
            <a:r>
              <a:rPr kumimoji="0" lang="ru-RU" alt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дифференциальная</a:t>
            </a:r>
            <a:r>
              <a:rPr kumimoji="0" lang="ru-RU" altLang="en-US" sz="3500" b="1" i="0" u="none" strike="noStrike" kern="0" cap="none" spc="0" normalizeH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 диагностика аутизма</a:t>
            </a:r>
            <a:endParaRPr lang="en-GB" sz="3500" dirty="0"/>
          </a:p>
        </p:txBody>
      </p:sp>
    </p:spTree>
    <p:extLst>
      <p:ext uri="{BB962C8B-B14F-4D97-AF65-F5344CB8AC3E}">
        <p14:creationId xmlns:p14="http://schemas.microsoft.com/office/powerpoint/2010/main" val="346499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Интеллектуальные нарушения и аутизм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r-IN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общие характеристики</a:t>
            </a:r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7"/>
            <a:ext cx="8229600" cy="4176464"/>
          </a:xfrm>
        </p:spPr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SzPct val="125000"/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состояния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всю жизнь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25000"/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Ни одно состояние не лечится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25000"/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то, и другое может существенно повлиять на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качество жизни человека</a:t>
            </a:r>
          </a:p>
          <a:p>
            <a:pPr>
              <a:buClr>
                <a:srgbClr val="C00000"/>
              </a:buClr>
              <a:buSzPct val="125000"/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Раннее обнаружение и вмешательство важны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обоих случаях</a:t>
            </a:r>
          </a:p>
          <a:p>
            <a:pPr>
              <a:buClr>
                <a:srgbClr val="C00000"/>
              </a:buClr>
              <a:buSzPct val="125000"/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Проблемы сенсорной обработки, эмоциональная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дисрегуляция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проблемы с социальными навыками являются общими при аутизме и всех нарушениях обучения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95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568" y="188640"/>
            <a:ext cx="11776827" cy="6407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654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en-GB" sz="2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7</a:t>
            </a:r>
            <a:r>
              <a:rPr lang="ru-RU" sz="2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 лет</a:t>
            </a:r>
            <a:endParaRPr lang="en-GB" sz="26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Игра в одиночестве</a:t>
            </a:r>
            <a:endParaRPr lang="en-GB" sz="26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Неразвитое воображение</a:t>
            </a:r>
            <a:endParaRPr lang="en-GB" sz="26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Любовь к рутинной деятельности</a:t>
            </a:r>
            <a:endParaRPr lang="en-GB" sz="26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Ограниченные интересы</a:t>
            </a:r>
            <a:endParaRPr lang="en-GB" sz="26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Хлопанье в ладоши</a:t>
            </a:r>
            <a:endParaRPr lang="en-GB" sz="2600" kern="0" dirty="0" smtClean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endParaRPr lang="en-GB" sz="26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Диагноз</a:t>
            </a:r>
            <a:r>
              <a:rPr lang="en-GB" sz="26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?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endParaRPr lang="en-GB" sz="26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Если ребенку 7 лет, но возраст его развития 5 лет/3 года/18 месяцев, какой будет диагноз?</a:t>
            </a:r>
            <a:endParaRPr lang="en-GB" sz="2400" dirty="0"/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endParaRPr lang="en-GB" sz="2400" kern="0" dirty="0" smtClean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endParaRPr lang="en-GB" sz="24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Пример</a:t>
            </a:r>
            <a:r>
              <a:rPr kumimoji="0" lang="en-GB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 2</a:t>
            </a:r>
            <a:r>
              <a:rPr kumimoji="0" lang="ru-RU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:</a:t>
            </a:r>
            <a:r>
              <a:rPr kumimoji="0" lang="en-GB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 </a:t>
            </a:r>
            <a:r>
              <a:rPr lang="ru-RU" altLang="en-US" sz="3200" kern="0" dirty="0">
                <a:solidFill>
                  <a:srgbClr val="0076AE"/>
                </a:solidFill>
                <a:effectLst/>
                <a:latin typeface="Arial"/>
                <a:ea typeface="ＭＳ Ｐゴシック"/>
              </a:rPr>
              <a:t>Интеллектуальные нарушения </a:t>
            </a:r>
            <a:r>
              <a:rPr lang="ru-RU" altLang="en-US" sz="3200" kern="0" dirty="0" smtClean="0">
                <a:solidFill>
                  <a:srgbClr val="0076AE"/>
                </a:solidFill>
                <a:effectLst/>
                <a:latin typeface="Arial"/>
                <a:ea typeface="ＭＳ Ｐゴシック"/>
              </a:rPr>
              <a:t>и </a:t>
            </a:r>
            <a:r>
              <a:rPr lang="ru-RU" altLang="en-US" sz="3200" kern="0" dirty="0">
                <a:solidFill>
                  <a:srgbClr val="0076AE"/>
                </a:solidFill>
                <a:effectLst/>
                <a:latin typeface="Arial"/>
                <a:ea typeface="ＭＳ Ｐゴシック"/>
              </a:rPr>
              <a:t>СДВГ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61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Похожая симптоматика</a:t>
            </a:r>
            <a:endParaRPr kumimoji="0" lang="en-GB" alt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Аутизм </a:t>
            </a:r>
            <a:r>
              <a:rPr lang="mr-IN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–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 чрезмерная </a:t>
            </a:r>
            <a:r>
              <a:rPr lang="ru-RU" altLang="en-US" sz="2400" kern="0" dirty="0" err="1" smtClean="0">
                <a:solidFill>
                  <a:srgbClr val="000000"/>
                </a:solidFill>
                <a:latin typeface="Arial"/>
                <a:ea typeface="ＭＳ Ｐゴシック"/>
              </a:rPr>
              <a:t>сфокусированность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 может 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напоминать проблемы внимания 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при 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СДВГ, когда 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нет заинтересованности 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Аутизм - повторяющиеся движения / 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рутина 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/ 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тревожность 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с психомоторным возбуждением / сенсорные проблемы / </a:t>
            </a:r>
            <a:r>
              <a:rPr lang="ru-RU" altLang="en-US" sz="2400" kern="0" dirty="0" err="1">
                <a:solidFill>
                  <a:srgbClr val="000000"/>
                </a:solidFill>
                <a:latin typeface="Arial"/>
                <a:ea typeface="ＭＳ Ｐゴシック"/>
              </a:rPr>
              <a:t>диспраксия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 могут напоминать </a:t>
            </a:r>
            <a:r>
              <a:rPr lang="ru-RU" altLang="en-US" sz="2400" kern="0" dirty="0" err="1" smtClean="0">
                <a:solidFill>
                  <a:srgbClr val="000000"/>
                </a:solidFill>
                <a:latin typeface="Arial"/>
                <a:ea typeface="ＭＳ Ｐゴシック"/>
              </a:rPr>
              <a:t>гиперактивность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 при СДВГ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Аутизм - не следование правилам / следование 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собственному расписанию 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дня может напоминать 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импульсивность при СДВГ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На 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особые 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интересы ребенка 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нельзя 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ориентироваться в том случае, когда у ребенка СДВГ 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и 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аутизм.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В МКБ-10, если диагностируется аутизм, 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СДВГ исключается</a:t>
            </a:r>
          </a:p>
          <a:p>
            <a:pPr marL="287338" lvl="0" indent="-287338" algn="ctr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В</a:t>
            </a:r>
            <a:r>
              <a:rPr kumimoji="0" lang="ru-RU" alt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 </a:t>
            </a:r>
            <a:r>
              <a:rPr kumimoji="0" lang="en-GB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DSM5, </a:t>
            </a:r>
            <a:r>
              <a:rPr kumimoji="0" lang="ru-RU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Аутизм и СДВГ могут быть поставлены одновременно</a:t>
            </a:r>
            <a:endParaRPr kumimoji="0" lang="en-US" alt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Аутизм и СДВГ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38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Х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арактеризуется 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задержками развития, импульсивностью, </a:t>
            </a:r>
            <a:r>
              <a:rPr lang="ru-RU" altLang="en-US" sz="2400" kern="0" dirty="0" err="1">
                <a:solidFill>
                  <a:srgbClr val="000000"/>
                </a:solidFill>
                <a:latin typeface="Arial"/>
                <a:ea typeface="ＭＳ Ｐゴシック"/>
              </a:rPr>
              <a:t>гиперактивностью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, плохим вниманием, проблемами с социальными навыками, трудностями в общении и повторяющимся поведением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.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Каждое 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состояние 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взаимодействует с другими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.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endParaRPr kumimoji="0" lang="en-GB" alt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СДВГ лекарства могут увеличить 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фокусирование на повторяющемся поведении 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/ 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интересах. </a:t>
            </a:r>
            <a:r>
              <a:rPr lang="ru-RU" altLang="en-US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Баланс между аутизмом и симптомами СДВГ </a:t>
            </a:r>
            <a:r>
              <a:rPr lang="ru-RU" altLang="en-US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очень важно понимать.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0811"/>
            <a:ext cx="8229600" cy="1143000"/>
          </a:xfrm>
        </p:spPr>
        <p:txBody>
          <a:bodyPr/>
          <a:lstStyle/>
          <a:p>
            <a:r>
              <a:rPr lang="ru-RU" altLang="en-US" sz="3200" kern="0" dirty="0" smtClean="0">
                <a:solidFill>
                  <a:srgbClr val="0076AE"/>
                </a:solidFill>
                <a:effectLst/>
                <a:latin typeface="Arial"/>
                <a:ea typeface="ＭＳ Ｐゴシック"/>
              </a:rPr>
              <a:t>Интеллектуальные нарушения</a:t>
            </a:r>
            <a:r>
              <a:rPr kumimoji="0" lang="en-GB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 + </a:t>
            </a:r>
            <a:r>
              <a:rPr kumimoji="0" lang="ru-RU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СДВГ</a:t>
            </a:r>
            <a:r>
              <a:rPr kumimoji="0" lang="en-GB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+ </a:t>
            </a:r>
            <a:r>
              <a:rPr kumimoji="0" lang="ru-RU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Аутизм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715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en-GB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7</a:t>
            </a: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 лет</a:t>
            </a:r>
            <a:endParaRPr lang="en-GB" sz="2200" kern="0" dirty="0" smtClean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Внимание 7-10 минут</a:t>
            </a:r>
            <a:endParaRPr lang="en-GB" sz="2200" kern="0" dirty="0" smtClean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Непоседливость</a:t>
            </a:r>
            <a:endParaRPr lang="en-GB" sz="2200" kern="0" dirty="0" smtClean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Игра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в одиночестве</a:t>
            </a:r>
            <a:endParaRPr lang="en-GB" sz="24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Неразвитое воображение</a:t>
            </a:r>
            <a:endParaRPr lang="en-GB" sz="24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Любовь к рутинной деятельности</a:t>
            </a:r>
            <a:endParaRPr lang="en-GB" sz="24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Ограниченные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интересы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Хлопанье в ладоши</a:t>
            </a:r>
            <a:endParaRPr lang="en-GB" sz="22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endParaRPr lang="en-GB" sz="22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Диагноз</a:t>
            </a:r>
            <a:r>
              <a:rPr lang="en-GB" sz="2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?</a:t>
            </a:r>
            <a:endParaRPr lang="en-GB" sz="22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endParaRPr lang="en-GB" sz="22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000" kern="0" dirty="0">
                <a:solidFill>
                  <a:srgbClr val="000000"/>
                </a:solidFill>
                <a:latin typeface="Arial"/>
                <a:ea typeface="ＭＳ Ｐゴシック"/>
              </a:rPr>
              <a:t>Если ребенку 7 лет, но возраст его развития 5 лет/3 года/18 месяцев, какой будет диагноз?</a:t>
            </a: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Пример</a:t>
            </a:r>
            <a:r>
              <a:rPr kumimoji="0" lang="en-GB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 3</a:t>
            </a:r>
            <a:r>
              <a:rPr kumimoji="0" lang="ru-RU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:</a:t>
            </a:r>
            <a:r>
              <a:rPr kumimoji="0" lang="en-GB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6AE"/>
                </a:solidFill>
                <a:effectLst/>
                <a:uLnTx/>
                <a:uFillTx/>
                <a:latin typeface="Arial"/>
                <a:ea typeface="ＭＳ Ｐゴシック"/>
              </a:rPr>
              <a:t> </a:t>
            </a:r>
            <a:r>
              <a:rPr lang="ru-RU" altLang="en-US" sz="3200" kern="0" dirty="0">
                <a:solidFill>
                  <a:srgbClr val="0076AE"/>
                </a:solidFill>
                <a:effectLst/>
                <a:latin typeface="Arial"/>
                <a:ea typeface="ＭＳ Ｐゴシック"/>
              </a:rPr>
              <a:t>Интеллектуальные нарушения</a:t>
            </a:r>
            <a:r>
              <a:rPr lang="en-GB" altLang="en-US" sz="3200" kern="0" dirty="0">
                <a:solidFill>
                  <a:srgbClr val="0076AE"/>
                </a:solidFill>
                <a:effectLst/>
                <a:latin typeface="Arial"/>
                <a:ea typeface="ＭＳ Ｐゴシック"/>
              </a:rPr>
              <a:t> </a:t>
            </a:r>
            <a:r>
              <a:rPr lang="ru-RU" altLang="en-US" sz="3200" kern="0" dirty="0" smtClean="0">
                <a:solidFill>
                  <a:srgbClr val="0076AE"/>
                </a:solidFill>
                <a:effectLst/>
                <a:latin typeface="Arial"/>
                <a:ea typeface="ＭＳ Ｐゴシック"/>
              </a:rPr>
              <a:t>/</a:t>
            </a:r>
            <a:r>
              <a:rPr lang="en-GB" altLang="en-US" sz="3200" kern="0" dirty="0" smtClean="0">
                <a:solidFill>
                  <a:srgbClr val="0076AE"/>
                </a:solidFill>
                <a:effectLst/>
                <a:latin typeface="Arial"/>
                <a:ea typeface="ＭＳ Ｐゴシック"/>
              </a:rPr>
              <a:t> </a:t>
            </a:r>
            <a:r>
              <a:rPr lang="ru-RU" altLang="en-US" sz="3200" kern="0" dirty="0" smtClean="0">
                <a:solidFill>
                  <a:srgbClr val="0076AE"/>
                </a:solidFill>
                <a:effectLst/>
                <a:latin typeface="Arial"/>
                <a:ea typeface="ＭＳ Ｐゴシック"/>
              </a:rPr>
              <a:t>СДВГ /</a:t>
            </a:r>
            <a:r>
              <a:rPr lang="en-GB" altLang="en-US" sz="3200" kern="0" dirty="0" smtClean="0">
                <a:solidFill>
                  <a:srgbClr val="0076AE"/>
                </a:solidFill>
                <a:effectLst/>
                <a:latin typeface="Arial"/>
                <a:ea typeface="ＭＳ Ｐゴシック"/>
              </a:rPr>
              <a:t> </a:t>
            </a:r>
            <a:r>
              <a:rPr lang="ru-RU" altLang="en-US" sz="3200" kern="0" dirty="0">
                <a:solidFill>
                  <a:srgbClr val="0076AE"/>
                </a:solidFill>
                <a:effectLst/>
                <a:latin typeface="Arial"/>
                <a:ea typeface="ＭＳ Ｐゴシック"/>
              </a:rPr>
              <a:t>Аутизм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70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Интеллектуальные нарушения,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СДВГ и Аутизм часто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встречаются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вместе или являются дифференциальными диагнозами друг для друга </a:t>
            </a:r>
            <a:endParaRPr lang="ru-RU" sz="2400" kern="0" dirty="0" smtClean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Не поставленный вовремя диагноз </a:t>
            </a:r>
            <a:r>
              <a:rPr lang="ru-RU" sz="2400" kern="0" smtClean="0">
                <a:solidFill>
                  <a:srgbClr val="000000"/>
                </a:solidFill>
                <a:latin typeface="Arial"/>
                <a:ea typeface="ＭＳ Ｐゴシック"/>
              </a:rPr>
              <a:t>может </a:t>
            </a:r>
            <a:r>
              <a:rPr lang="ru-RU" sz="2400" kern="0" smtClean="0">
                <a:solidFill>
                  <a:srgbClr val="000000"/>
                </a:solidFill>
                <a:latin typeface="Arial"/>
                <a:ea typeface="ＭＳ Ｐゴシック"/>
              </a:rPr>
              <a:t>создать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ребенку проблемы,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поскольку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он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не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получит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правильную поддержку и лечение. </a:t>
            </a:r>
            <a:endParaRPr lang="ru-RU" sz="2400" kern="0" dirty="0" smtClean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Неправильно поставленный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диагноз также может привести к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проблемам. 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Знание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стадий развития и умения различать или определять сопутствующую патологию крайне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важна. 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Следите за диагнозами по мере развития ребенка.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 sz="3200" b="1" kern="0" dirty="0" smtClean="0">
                <a:solidFill>
                  <a:srgbClr val="0076AE"/>
                </a:solidFill>
                <a:latin typeface="Arial"/>
                <a:ea typeface="ＭＳ Ｐゴシック"/>
              </a:rPr>
              <a:t>На что следует обратить внимание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0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3888433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сравнению с другими детьми того же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возраста,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ебенку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 ограниченными интеллектуальными возможностями труднее учиться, понимать и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действовать.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Как и все дети, дети с трудностями в обучении продолжают развиваться и учиться в течение всего детства, но медленнее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Интеллектуальные особенности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86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/>
          <a:lstStyle/>
          <a:p>
            <a:endParaRPr lang="en-GB" dirty="0"/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более низкие интеллектуальные способности (обычно IQ ниже 70) 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значительное нарушение социального или адаптивного функционирования 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Глубокие нарушения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431032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Трудности в обучении определяются </a:t>
            </a:r>
            <a:r>
              <a:rPr lang="ru-RU" sz="4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3 основным </a:t>
            </a:r>
            <a:r>
              <a:rPr lang="ru-RU" sz="4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критериям: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4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en-GB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IQ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ниже</a:t>
            </a:r>
            <a:r>
              <a:rPr lang="en-GB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GB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70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  <a:defRPr/>
            </a:pP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Уровни</a:t>
            </a:r>
            <a:r>
              <a:rPr lang="en-GB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-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легкий,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ＭＳ Ｐゴシック"/>
              </a:rPr>
              <a:t>умеренный, тяжелый, глубокий</a:t>
            </a:r>
            <a:endParaRPr lang="en-GB" sz="24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Интеллектуальные особенности 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63254"/>
              </p:ext>
            </p:extLst>
          </p:nvPr>
        </p:nvGraphicFramePr>
        <p:xfrm>
          <a:off x="899592" y="2636912"/>
          <a:ext cx="7560840" cy="3312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662473"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ICD-10</a:t>
                      </a:r>
                      <a:endParaRPr lang="en-GB" sz="3200" dirty="0"/>
                    </a:p>
                  </a:txBody>
                  <a:tcPr/>
                </a:tc>
              </a:tr>
              <a:tr h="662473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Легкий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50-69</a:t>
                      </a:r>
                      <a:endParaRPr lang="en-GB" sz="3200" dirty="0"/>
                    </a:p>
                  </a:txBody>
                  <a:tcPr/>
                </a:tc>
              </a:tr>
              <a:tr h="662473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Умеренный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35-49</a:t>
                      </a:r>
                      <a:endParaRPr lang="en-GB" sz="3200" dirty="0"/>
                    </a:p>
                  </a:txBody>
                  <a:tcPr/>
                </a:tc>
              </a:tr>
              <a:tr h="662473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Тяжелый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20-34</a:t>
                      </a:r>
                      <a:endParaRPr lang="en-GB" sz="3200" dirty="0"/>
                    </a:p>
                  </a:txBody>
                  <a:tcPr/>
                </a:tc>
              </a:tr>
              <a:tr h="662473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Глубокий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&lt;20</a:t>
                      </a:r>
                      <a:endParaRPr lang="en-GB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93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357673"/>
            <a:ext cx="8229600" cy="3447592"/>
          </a:xfrm>
        </p:spPr>
        <p:txBody>
          <a:bodyPr>
            <a:normAutofit fontScale="92500"/>
          </a:bodyPr>
          <a:lstStyle/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ричина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инвалидности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многих детей с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трудностями в обучении остается неизвестной.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Clr>
                <a:srgbClr val="C00000"/>
              </a:buClr>
              <a:buSzPct val="150000"/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некоторых могут быть генетические факторы,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инфекции, черепно-мозговые травмы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повреждения до, во время или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после рождения.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Примеры: синдром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Дауна, синдром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хрупкой Х-хромосомы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церебральный паралич.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368152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вызывает трудности в обучении</a:t>
            </a:r>
            <a:r>
              <a:rPr lang="en-GB" sz="4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GB" sz="4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315824"/>
          </a:xfrm>
        </p:spPr>
        <p:txBody>
          <a:bodyPr/>
          <a:lstStyle/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kumimoji="0" lang="ru-RU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Когнитивное тестирование</a:t>
            </a:r>
            <a:endParaRPr kumimoji="0" lang="en-GB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lang="ru-RU" altLang="en-US" sz="3200" kern="0" dirty="0">
                <a:solidFill>
                  <a:srgbClr val="000000"/>
                </a:solidFill>
                <a:latin typeface="Arial"/>
                <a:ea typeface="ＭＳ Ｐゴシック"/>
              </a:rPr>
              <a:t>Тесты речи и </a:t>
            </a:r>
            <a:r>
              <a:rPr lang="ru-RU" altLang="en-US" sz="32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языка</a:t>
            </a:r>
            <a:r>
              <a:rPr kumimoji="0" lang="en-GB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 </a:t>
            </a: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kumimoji="0" lang="ru-RU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Тесты выявления</a:t>
            </a:r>
            <a:r>
              <a:rPr kumimoji="0" lang="ru-RU" alt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 образовательного уровня</a:t>
            </a:r>
            <a:endParaRPr kumimoji="0" lang="en-GB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287338" lvl="0" indent="-287338" eaLnBrk="0" fontAlgn="base" hangingPunct="0">
              <a:spcAft>
                <a:spcPct val="20000"/>
              </a:spcAft>
              <a:buClr>
                <a:srgbClr val="CD0921"/>
              </a:buClr>
              <a:buFont typeface="Wingdings" pitchFamily="2" charset="2"/>
              <a:buChar char="l"/>
            </a:pPr>
            <a:r>
              <a:rPr kumimoji="0" lang="ru-RU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Адаптивные поведенческие</a:t>
            </a:r>
            <a:r>
              <a:rPr kumimoji="0" lang="ru-RU" alt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 тесты</a:t>
            </a:r>
            <a:endParaRPr kumimoji="0" lang="en-GB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Идентификация интеллектуальных </a:t>
            </a:r>
            <a:b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особенностей</a:t>
            </a:r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771412"/>
            <a:ext cx="2399233" cy="1964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217" y="260648"/>
            <a:ext cx="2804248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985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9876" y="3244334"/>
            <a:ext cx="3804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https://youtu.be/O2SCZk46ZSQ</a:t>
            </a:r>
          </a:p>
        </p:txBody>
      </p:sp>
    </p:spTree>
    <p:extLst>
      <p:ext uri="{BB962C8B-B14F-4D97-AF65-F5344CB8AC3E}">
        <p14:creationId xmlns:p14="http://schemas.microsoft.com/office/powerpoint/2010/main" val="388450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У детей с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трудностями в обучении чаще,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чем у других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детей,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возникают проблемы с психическим здоровьем, например, тревожность, или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дополнительные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нарушения развития, такие как расстройства аутистического спектра и синдром дефицита внимания и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гиперактивности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(СДВГ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88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587</TotalTime>
  <Words>947</Words>
  <Application>Microsoft Macintosh PowerPoint</Application>
  <PresentationFormat>Экран (4:3)</PresentationFormat>
  <Paragraphs>144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3" baseType="lpstr">
      <vt:lpstr>Lucida Sans Unicode</vt:lpstr>
      <vt:lpstr>Mangal</vt:lpstr>
      <vt:lpstr>ＭＳ Ｐゴシック</vt:lpstr>
      <vt:lpstr>Verdana</vt:lpstr>
      <vt:lpstr>Wingdings</vt:lpstr>
      <vt:lpstr>Wingdings 2</vt:lpstr>
      <vt:lpstr>Wingdings 3</vt:lpstr>
      <vt:lpstr>Arial</vt:lpstr>
      <vt:lpstr>Concourse</vt:lpstr>
      <vt:lpstr>Интеллектуальные особенности  Аутизм СДВГ</vt:lpstr>
      <vt:lpstr>Презентация PowerPoint</vt:lpstr>
      <vt:lpstr>Интеллектуальные особенности</vt:lpstr>
      <vt:lpstr>Трудности в обучении определяются по 3 основным критериям:  </vt:lpstr>
      <vt:lpstr>Интеллектуальные особенности </vt:lpstr>
      <vt:lpstr>Что вызывает трудности в обучении? </vt:lpstr>
      <vt:lpstr>Идентификация интеллектуальных  особенностей </vt:lpstr>
      <vt:lpstr>Презентация PowerPoint</vt:lpstr>
      <vt:lpstr>Презентация PowerPoint</vt:lpstr>
      <vt:lpstr>Расстройство аутистического спектра (РАС)</vt:lpstr>
      <vt:lpstr>Общие сопутствующие заболевания</vt:lpstr>
      <vt:lpstr>Синдром дефицита внимания и гиперактивности (СДВГ)</vt:lpstr>
      <vt:lpstr>СДВГ- особенности и сопутствующие заболевания</vt:lpstr>
      <vt:lpstr>Презентация PowerPoint</vt:lpstr>
      <vt:lpstr>Интеллектуальные нарушения и СДВГ Дифференциальная диагностика</vt:lpstr>
      <vt:lpstr>Интеллектуальные нарушения+СДВГ</vt:lpstr>
      <vt:lpstr>Пример 1: Интеллектуальные нарушения и СДВГ</vt:lpstr>
      <vt:lpstr>Интеллектуальные нарушения и  дифференциальная диагностика аутизма</vt:lpstr>
      <vt:lpstr>Интеллектуальные нарушения и аутизм – общие характеристики:</vt:lpstr>
      <vt:lpstr>Пример 2: Интеллектуальные нарушения и СДВГ</vt:lpstr>
      <vt:lpstr>Аутизм и СДВГ</vt:lpstr>
      <vt:lpstr>Интеллектуальные нарушения + СДВГ+ Аутизм</vt:lpstr>
      <vt:lpstr>Пример 3: Интеллектуальные нарушения / СДВГ / Аутизм</vt:lpstr>
      <vt:lpstr>На что следует обратить внимание</vt:lpstr>
    </vt:vector>
  </TitlesOfParts>
  <Company>Pennine Care NHS Fountation Trust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Harvey Kay</dc:creator>
  <cp:lastModifiedBy>Пользователь Microsoft Office</cp:lastModifiedBy>
  <cp:revision>41</cp:revision>
  <dcterms:created xsi:type="dcterms:W3CDTF">2019-05-20T08:12:55Z</dcterms:created>
  <dcterms:modified xsi:type="dcterms:W3CDTF">2019-06-20T21:01:48Z</dcterms:modified>
</cp:coreProperties>
</file>