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1" r:id="rId3"/>
    <p:sldId id="268" r:id="rId4"/>
    <p:sldId id="270" r:id="rId5"/>
    <p:sldId id="269" r:id="rId6"/>
    <p:sldId id="258" r:id="rId7"/>
    <p:sldId id="275" r:id="rId8"/>
    <p:sldId id="273" r:id="rId9"/>
    <p:sldId id="264" r:id="rId10"/>
    <p:sldId id="267" r:id="rId11"/>
    <p:sldId id="266" r:id="rId12"/>
    <p:sldId id="274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85C5-4A4A-40EB-B357-AE1E17C1C21E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C543-F431-40E9-A582-D81990DD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DC543-F431-40E9-A582-D81990DDFC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0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9DB92-07B8-4F01-9043-60DFA9D74C5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32A49-DCFD-431E-B09F-6B5FF514B1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432371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08911" cy="424847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«Ясли-сад №1 </a:t>
            </a:r>
            <a:r>
              <a:rPr lang="ru-RU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г.Ветки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Ведение отчётно-планирующей документации педагогами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группе интегрированного обучения и воспитания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10194"/>
              </p:ext>
            </p:extLst>
          </p:nvPr>
        </p:nvGraphicFramePr>
        <p:xfrm>
          <a:off x="4644008" y="4797152"/>
          <a:ext cx="398410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410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Подготовила:</a:t>
                      </a:r>
                    </a:p>
                    <a:p>
                      <a:r>
                        <a:rPr lang="ru-RU" baseline="0" dirty="0" smtClean="0"/>
                        <a:t>Чернухина Анна Петровна,</a:t>
                      </a:r>
                    </a:p>
                    <a:p>
                      <a:r>
                        <a:rPr lang="ru-RU" baseline="0" dirty="0" smtClean="0"/>
                        <a:t>учитель-дефектолог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64704"/>
            <a:ext cx="67013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1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352927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874" y="116632"/>
            <a:ext cx="8534606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Расписание занятий с воспитанниками с ТНР группы </a:t>
            </a:r>
          </a:p>
          <a:p>
            <a:pPr marL="45720" indent="0" algn="ctr">
              <a:buNone/>
            </a:pPr>
            <a:r>
              <a:rPr lang="ru-RU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интегрированного обучения и воспитания  на 2020/2021 учебный год.</a:t>
            </a:r>
          </a:p>
          <a:p>
            <a:pPr marL="45720" indent="0" algn="just">
              <a:buNone/>
            </a:pPr>
            <a:endParaRPr lang="ru-RU" sz="1600" u="sng" dirty="0"/>
          </a:p>
          <a:p>
            <a:pPr marL="45720" indent="0" algn="just">
              <a:buNone/>
            </a:pPr>
            <a:endParaRPr lang="ru-RU" sz="1600" u="sng" dirty="0" smtClean="0"/>
          </a:p>
          <a:p>
            <a:pPr marL="45720" indent="0" algn="just">
              <a:buNone/>
            </a:pPr>
            <a:endParaRPr lang="ru-RU" sz="1600" u="sng" dirty="0" smtClean="0"/>
          </a:p>
          <a:p>
            <a:pPr marL="45720" indent="0" algn="just">
              <a:buNone/>
            </a:pPr>
            <a:endParaRPr lang="ru-RU" sz="1600" u="sng" dirty="0" smtClean="0"/>
          </a:p>
          <a:p>
            <a:pPr marL="45720" indent="0" algn="just">
              <a:buNone/>
            </a:pPr>
            <a:endParaRPr lang="ru-RU" sz="1600" u="sng" dirty="0" smtClean="0"/>
          </a:p>
          <a:p>
            <a:pPr marL="45720" indent="0" algn="just">
              <a:buNone/>
            </a:pPr>
            <a:endParaRPr lang="ru-RU" sz="1600" u="sng" dirty="0"/>
          </a:p>
          <a:p>
            <a:pPr marL="45720" indent="0" algn="just">
              <a:buNone/>
            </a:pPr>
            <a:endParaRPr lang="ru-RU" sz="1600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7646" y="4086346"/>
            <a:ext cx="55388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u="sng" dirty="0" smtClean="0"/>
          </a:p>
          <a:p>
            <a:endParaRPr lang="ru-RU" sz="2200" u="sng" dirty="0"/>
          </a:p>
          <a:p>
            <a:endParaRPr lang="ru-RU" sz="2200" u="sng" dirty="0" smtClean="0"/>
          </a:p>
          <a:p>
            <a:endParaRPr lang="ru-RU" sz="2200" u="sng" dirty="0"/>
          </a:p>
          <a:p>
            <a:endParaRPr lang="ru-RU" sz="2200" u="sng" dirty="0" smtClean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3" y="637273"/>
            <a:ext cx="7848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37360"/>
              </p:ext>
            </p:extLst>
          </p:nvPr>
        </p:nvGraphicFramePr>
        <p:xfrm>
          <a:off x="179512" y="836716"/>
          <a:ext cx="8712966" cy="5544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7"/>
                <a:gridCol w="1080121"/>
                <a:gridCol w="3456384"/>
                <a:gridCol w="3024334"/>
              </a:tblGrid>
              <a:tr h="50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 недели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область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Занятия Ф.И.О.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воспитанника с ТНР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315452"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Понедельник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9.00 – 9.25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и общество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9.35 - 10.00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Музыкальное искусство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331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10.10 – 10.35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Изобразительное искусство: 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рисование/лепка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388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10.45 – 11.10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произносительной стороны речи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Вторник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9.00 – 9.25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обучению грамоте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обучению грамоте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372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9.35 - 10.00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Изобразительное искусство: 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аппликация/конструирование/детский </a:t>
                      </a:r>
                      <a:r>
                        <a:rPr lang="ru-RU" sz="1200" dirty="0">
                          <a:effectLst/>
                        </a:rPr>
                        <a:t>дизайн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8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10.10 – 10.35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354915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9.00 – 9.25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речи и культура речевого общения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речи и культура речевого общения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77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9.35 - 10.00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Элементарные математические представления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10.10 – 10.35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432048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Четверг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9.00 – 9.25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</a:rPr>
                        <a:t>Развіццё маўлення і культура маўленчых зносін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речи и культура речевого общения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9.35 - 10.00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и природа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10.10 – 10.35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Музыкальное искусство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Пятница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9.00 – 9.25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и общество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9.35 - 10.00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Физическая культура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10.10 – 10.35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Художественная литература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10.45 – 11.10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60" marR="2496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Формирование лексико-грамматических средств языка и развитие связной речи</a:t>
                      </a:r>
                    </a:p>
                  </a:txBody>
                  <a:tcPr marL="24960" marR="2496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510" y="3645024"/>
            <a:ext cx="7081882" cy="926976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600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+mn-ea"/>
                <a:cs typeface="+mn-cs"/>
              </a:rPr>
              <a:t>Тетрадь преемственности</a:t>
            </a:r>
            <a:r>
              <a:rPr lang="ru-RU" sz="2200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+mn-ea"/>
                <a:cs typeface="+mn-cs"/>
              </a:rPr>
              <a:t/>
            </a:r>
            <a:br>
              <a:rPr lang="ru-RU" sz="2200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+mn-ea"/>
                <a:cs typeface="+mn-cs"/>
              </a:rPr>
            </a:br>
            <a:r>
              <a:rPr lang="ru-RU" sz="2200" b="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200" b="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92696"/>
            <a:ext cx="7245424" cy="86409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Журнал учёта проведенных занятий и посещения их </a:t>
            </a:r>
            <a:r>
              <a:rPr lang="ru-RU" sz="24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воспитанниками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8571"/>
              </p:ext>
            </p:extLst>
          </p:nvPr>
        </p:nvGraphicFramePr>
        <p:xfrm>
          <a:off x="251519" y="4206241"/>
          <a:ext cx="8568953" cy="194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3"/>
                <a:gridCol w="792088"/>
                <a:gridCol w="1152128"/>
                <a:gridCol w="3388971"/>
                <a:gridCol w="1188993"/>
                <a:gridCol w="1038660"/>
              </a:tblGrid>
              <a:tr h="544792">
                <a:tc>
                  <a:txBody>
                    <a:bodyPr/>
                    <a:lstStyle/>
                    <a:p>
                      <a:pPr marR="72390" algn="ct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День недели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работы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 детей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</a:tr>
              <a:tr h="579434">
                <a:tc rowSpan="2">
                  <a:txBody>
                    <a:bodyPr/>
                    <a:lstStyle/>
                    <a:p>
                      <a:pPr marR="72390"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Понедельник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 fontAlgn="base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ФЭМП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Закреплять навыки сравнения множеств, умение соотносить цифру с количеством (1 – 5).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Д/игра «Сколько всего?»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.____________________________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.____________________________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 fontAlgn="base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76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мелкой моторики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Игра с прищепками 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«Ежик», «Елка», «Солнышко».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556792"/>
            <a:ext cx="81369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Учитель-дефектолог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 журнал учета проведенных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посещения их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на белорусском или русском языке в зависимости от языка обучения и воспитания в учреждении образования.  Список воспитанников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  (подгруппы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зачисленных на занятия, заполняется в алфавитном порядке.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83264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Индивидуальная </a:t>
            </a:r>
            <a:r>
              <a:rPr lang="ru-RU" sz="2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карта психолого-педагогического </a:t>
            </a:r>
            <a:r>
              <a:rPr lang="ru-RU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сопровождения (при </a:t>
            </a:r>
            <a:r>
              <a:rPr lang="ru-RU" sz="2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необходимости</a:t>
            </a:r>
            <a:r>
              <a:rPr lang="ru-RU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).</a:t>
            </a:r>
            <a:endParaRPr lang="ru-RU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Психолого-педагогическое сопровождение – 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деятельность, направленная на создание социально-психологических и педагогических условий, необходимых для успешного обучения и развития ребенка с особенностями психофизического развития в учреждении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4572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по сопровождению: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диагностическая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ППС отражается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группы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 заседаний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аналитическом отчете.</a:t>
            </a:r>
          </a:p>
        </p:txBody>
      </p:sp>
    </p:spTree>
    <p:extLst>
      <p:ext uri="{BB962C8B-B14F-4D97-AF65-F5344CB8AC3E}">
        <p14:creationId xmlns:p14="http://schemas.microsoft.com/office/powerpoint/2010/main" val="7668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59" cy="3598336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7533456" cy="11521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352927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129614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условий для участия воспитанников с особенностями психофизического развития в различных видах детской деятельности совместно с нормально развивающимися сверстниками </a:t>
            </a:r>
          </a:p>
        </p:txBody>
      </p:sp>
      <p:pic>
        <p:nvPicPr>
          <p:cNvPr id="3074" name="Picture 2" descr="D:\Фото МО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" y="1450792"/>
            <a:ext cx="4054734" cy="23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МО\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32" y="1464516"/>
            <a:ext cx="4042839" cy="23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 МО\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2" y="3933056"/>
            <a:ext cx="4032448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 МО\13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61337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64895" cy="42464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ЦКРОиР</a:t>
            </a:r>
            <a:r>
              <a:rPr lang="ru-RU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рекомендациями об организации образовательного процесса, согласия родителей с рекомендациями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ЦКРОиР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100811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Отчётно-планирующая документация группы интегрированного обучения и воспитания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D:\IMG_20201119_10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60440" cy="46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420888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177777"/>
            <a:ext cx="3168352" cy="273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04867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Заявления </a:t>
            </a:r>
            <a:r>
              <a:rPr lang="ru-RU" sz="8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законных </a:t>
            </a:r>
            <a:r>
              <a:rPr lang="ru-RU" sz="8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представителей воспитанников </a:t>
            </a:r>
            <a:r>
              <a:rPr lang="ru-RU" sz="8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 зачислении </a:t>
            </a:r>
            <a:endParaRPr lang="ru-RU" sz="80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 pitchFamily="34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8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в </a:t>
            </a:r>
            <a:r>
              <a:rPr lang="ru-RU" sz="8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группу интегрированного обучения и воспитания</a:t>
            </a:r>
            <a:r>
              <a:rPr lang="ru-RU" sz="8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.</a:t>
            </a:r>
            <a:r>
              <a:rPr lang="ru-RU" sz="5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sz="5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/>
              <a:t>  </a:t>
            </a:r>
            <a:r>
              <a:rPr lang="ru-RU" sz="5600" dirty="0" smtClean="0"/>
              <a:t>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" indent="0" algn="ctr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                                                                              </a:t>
            </a:r>
            <a:r>
              <a:rPr lang="ru-RU" sz="5600" dirty="0" smtClean="0">
                <a:solidFill>
                  <a:schemeClr val="tx1"/>
                </a:solidFill>
              </a:rPr>
              <a:t>Заведующему </a:t>
            </a:r>
            <a:r>
              <a:rPr lang="ru-RU" sz="5600" dirty="0">
                <a:solidFill>
                  <a:schemeClr val="tx1"/>
                </a:solidFill>
              </a:rPr>
              <a:t>Ясли-сада № 1 </a:t>
            </a:r>
            <a:r>
              <a:rPr lang="ru-RU" sz="5600" dirty="0" err="1">
                <a:solidFill>
                  <a:schemeClr val="tx1"/>
                </a:solidFill>
              </a:rPr>
              <a:t>г.Ветки</a:t>
            </a:r>
            <a:r>
              <a:rPr lang="ru-RU" sz="5600" dirty="0">
                <a:solidFill>
                  <a:schemeClr val="tx1"/>
                </a:solidFill>
              </a:rPr>
              <a:t>     </a:t>
            </a:r>
            <a:r>
              <a:rPr lang="ru-RU" sz="5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600" u="sng" dirty="0" smtClean="0">
                <a:solidFill>
                  <a:schemeClr val="tx1"/>
                </a:solidFill>
              </a:rPr>
              <a:t>               </a:t>
            </a:r>
          </a:p>
          <a:p>
            <a:pPr marL="45720" indent="0" algn="ctr">
              <a:buNone/>
            </a:pP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ru-RU" sz="5600" dirty="0" smtClean="0">
                <a:solidFill>
                  <a:schemeClr val="tx1"/>
                </a:solidFill>
              </a:rPr>
              <a:t>                                                                           </a:t>
            </a:r>
            <a:r>
              <a:rPr lang="ru-RU" sz="5600" u="sng" dirty="0" err="1" smtClean="0">
                <a:solidFill>
                  <a:schemeClr val="tx1"/>
                </a:solidFill>
              </a:rPr>
              <a:t>Лапицкой</a:t>
            </a:r>
            <a:r>
              <a:rPr lang="ru-RU" sz="5600" u="sng" dirty="0" smtClean="0">
                <a:solidFill>
                  <a:schemeClr val="tx1"/>
                </a:solidFill>
              </a:rPr>
              <a:t> </a:t>
            </a:r>
            <a:r>
              <a:rPr lang="ru-RU" sz="5600" u="sng" dirty="0">
                <a:solidFill>
                  <a:schemeClr val="tx1"/>
                </a:solidFill>
              </a:rPr>
              <a:t>Ирине </a:t>
            </a:r>
            <a:r>
              <a:rPr lang="ru-RU" sz="5600" u="sng" dirty="0" smtClean="0">
                <a:solidFill>
                  <a:schemeClr val="tx1"/>
                </a:solidFill>
              </a:rPr>
              <a:t>Владимировне</a:t>
            </a:r>
            <a:endParaRPr lang="ru-RU" sz="56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(фамилия, инициалы руководителя)</a:t>
            </a:r>
          </a:p>
          <a:p>
            <a:pPr marL="45720" indent="0" algn="r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(</a:t>
            </a:r>
            <a:r>
              <a:rPr lang="ru-RU" sz="5600" dirty="0">
                <a:solidFill>
                  <a:schemeClr val="tx1"/>
                </a:solidFill>
              </a:rPr>
              <a:t>от) </a:t>
            </a:r>
            <a:r>
              <a:rPr lang="ru-RU" sz="5600" dirty="0" smtClean="0">
                <a:solidFill>
                  <a:schemeClr val="tx1"/>
                </a:solidFill>
              </a:rPr>
              <a:t>_________________________________</a:t>
            </a:r>
          </a:p>
          <a:p>
            <a:pPr marL="45720" indent="0" algn="ctr">
              <a:buNone/>
            </a:pP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ru-RU" sz="56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  <a:r>
              <a:rPr lang="ru-RU" sz="3200" dirty="0" smtClean="0">
                <a:solidFill>
                  <a:schemeClr val="tx1"/>
                </a:solidFill>
              </a:rPr>
              <a:t>(фамилия</a:t>
            </a:r>
            <a:r>
              <a:rPr lang="ru-RU" sz="3200" dirty="0">
                <a:solidFill>
                  <a:schemeClr val="tx1"/>
                </a:solidFill>
              </a:rPr>
              <a:t>, инициалы одного из </a:t>
            </a:r>
            <a:r>
              <a:rPr lang="ru-RU" sz="3200" dirty="0" smtClean="0">
                <a:solidFill>
                  <a:schemeClr val="tx1"/>
                </a:solidFill>
              </a:rPr>
              <a:t>представителей)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зарегистрированного(ой) по месту жительства</a:t>
            </a:r>
          </a:p>
          <a:p>
            <a:pPr marL="45720" indent="0" algn="r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____________________________________</a:t>
            </a:r>
          </a:p>
          <a:p>
            <a:pPr marL="45720" indent="0" algn="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(адрес) </a:t>
            </a:r>
          </a:p>
          <a:p>
            <a:pPr marL="45720" indent="0" algn="r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контактный </a:t>
            </a:r>
            <a:r>
              <a:rPr lang="ru-RU" sz="5600" dirty="0">
                <a:solidFill>
                  <a:schemeClr val="tx1"/>
                </a:solidFill>
              </a:rPr>
              <a:t>телефон</a:t>
            </a:r>
            <a:r>
              <a:rPr lang="ru-RU" sz="5600" dirty="0" smtClean="0">
                <a:solidFill>
                  <a:schemeClr val="tx1"/>
                </a:solidFill>
              </a:rPr>
              <a:t>:_________________</a:t>
            </a:r>
            <a:endParaRPr lang="ru-RU" sz="5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5600" dirty="0">
                <a:solidFill>
                  <a:schemeClr val="tx1"/>
                </a:solidFill>
              </a:rPr>
              <a:t> </a:t>
            </a:r>
          </a:p>
          <a:p>
            <a:pPr marL="45720" indent="0" algn="ctr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Заявление</a:t>
            </a:r>
            <a:r>
              <a:rPr lang="ru-RU" sz="5600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sz="5600" dirty="0">
                <a:solidFill>
                  <a:schemeClr val="tx1"/>
                </a:solidFill>
              </a:rPr>
              <a:t>   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>
                <a:solidFill>
                  <a:schemeClr val="tx1"/>
                </a:solidFill>
              </a:rPr>
              <a:t>Прошу зачислить </a:t>
            </a:r>
            <a:r>
              <a:rPr lang="ru-RU" sz="5600" dirty="0" smtClean="0">
                <a:solidFill>
                  <a:schemeClr val="tx1"/>
                </a:solidFill>
              </a:rPr>
              <a:t>моего ребенка __________________________________________________________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(фамилия, имя, отчество)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_________________________________________________________________________</a:t>
            </a:r>
            <a:r>
              <a:rPr lang="ru-RU" sz="3200" dirty="0" smtClean="0">
                <a:solidFill>
                  <a:schemeClr val="tx1"/>
                </a:solidFill>
              </a:rPr>
              <a:t>     </a:t>
            </a:r>
            <a:r>
              <a:rPr lang="ru-RU" sz="5600" dirty="0" smtClean="0">
                <a:solidFill>
                  <a:schemeClr val="tx1"/>
                </a:solidFill>
              </a:rPr>
              <a:t>года рождения 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в группу интегрированного обучения и воспитания.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   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  </a:t>
            </a:r>
            <a:r>
              <a:rPr lang="ru-RU" sz="5600" dirty="0">
                <a:solidFill>
                  <a:schemeClr val="tx1"/>
                </a:solidFill>
              </a:rPr>
              <a:t>С целью занятий и расписанием ознакомлен(а). Обязуюсь обеспечивать своевременное посещений занятий и выполнение рекомендаций специалиста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  <a:endParaRPr lang="ru-RU" sz="5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5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«___»______________</a:t>
            </a:r>
            <a:r>
              <a:rPr lang="ru-RU" sz="5600" dirty="0">
                <a:solidFill>
                  <a:schemeClr val="tx1"/>
                </a:solidFill>
              </a:rPr>
              <a:t>20___г.       </a:t>
            </a:r>
            <a:r>
              <a:rPr lang="ru-RU" sz="5600" dirty="0" smtClean="0">
                <a:solidFill>
                  <a:schemeClr val="tx1"/>
                </a:solidFill>
              </a:rPr>
              <a:t>                   ___________/____________________/</a:t>
            </a:r>
            <a:endParaRPr lang="ru-RU" sz="5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5600" dirty="0">
                <a:solidFill>
                  <a:schemeClr val="tx1"/>
                </a:solidFill>
              </a:rPr>
              <a:t>                    (дата) </a:t>
            </a:r>
            <a:r>
              <a:rPr lang="ru-RU" sz="5600" dirty="0" smtClean="0">
                <a:solidFill>
                  <a:schemeClr val="tx1"/>
                </a:solidFill>
              </a:rPr>
              <a:t>                                        (</a:t>
            </a:r>
            <a:r>
              <a:rPr lang="ru-RU" sz="5600" dirty="0">
                <a:solidFill>
                  <a:schemeClr val="tx1"/>
                </a:solidFill>
              </a:rPr>
              <a:t>подпись</a:t>
            </a:r>
            <a:r>
              <a:rPr lang="ru-RU" sz="5600" dirty="0" smtClean="0">
                <a:solidFill>
                  <a:schemeClr val="tx1"/>
                </a:solidFill>
              </a:rPr>
              <a:t>)    (</a:t>
            </a:r>
            <a:r>
              <a:rPr lang="ru-RU" sz="5600" dirty="0">
                <a:solidFill>
                  <a:schemeClr val="tx1"/>
                </a:solidFill>
              </a:rPr>
              <a:t>расшифровка подписи)</a:t>
            </a:r>
          </a:p>
          <a:p>
            <a:pPr marL="45720" indent="0">
              <a:buNone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2069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120680"/>
          </a:xfrm>
        </p:spPr>
        <p:txBody>
          <a:bodyPr/>
          <a:lstStyle/>
          <a:p>
            <a:pPr marL="45720" indent="0" algn="ctr">
              <a:buNone/>
            </a:pPr>
            <a:r>
              <a:rPr lang="ru-RU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Учебный план группы интегрированного обучения и воспитания на 2020/2021 учебный год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75699"/>
              </p:ext>
            </p:extLst>
          </p:nvPr>
        </p:nvGraphicFramePr>
        <p:xfrm>
          <a:off x="467543" y="1052736"/>
          <a:ext cx="8208913" cy="532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212"/>
                <a:gridCol w="4420184"/>
                <a:gridCol w="1368152"/>
                <a:gridCol w="1894365"/>
              </a:tblGrid>
              <a:tr h="76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Перечень образовательных областей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Дети </a:t>
                      </a:r>
                      <a:r>
                        <a:rPr lang="ru-RU" sz="900" dirty="0">
                          <a:effectLst/>
                        </a:rPr>
                        <a:t>с тяжелыми нарушениями речи  (от 5 до 6 лет)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r>
                        <a:rPr lang="ru-RU" sz="900" dirty="0" smtClean="0">
                          <a:effectLst/>
                        </a:rPr>
                        <a:t>руппа </a:t>
                      </a:r>
                      <a:r>
                        <a:rPr lang="ru-RU" sz="900" dirty="0" err="1">
                          <a:effectLst/>
                        </a:rPr>
                        <a:t>интегр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r>
                        <a:rPr lang="ru-RU" sz="900" dirty="0" err="1">
                          <a:effectLst/>
                        </a:rPr>
                        <a:t>обуч</a:t>
                      </a:r>
                      <a:r>
                        <a:rPr lang="ru-RU" sz="900" dirty="0">
                          <a:effectLst/>
                        </a:rPr>
                        <a:t>. и </a:t>
                      </a:r>
                      <a:r>
                        <a:rPr lang="ru-RU" sz="900" dirty="0" err="1">
                          <a:effectLst/>
                        </a:rPr>
                        <a:t>воспит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(от 5 до 6 лет)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Физическая культура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 dirty="0">
                          <a:effectLst/>
                        </a:rPr>
                        <a:t>Ребенок и </a:t>
                      </a:r>
                      <a:r>
                        <a:rPr lang="ru-RU" sz="900" dirty="0" smtClean="0">
                          <a:effectLst/>
                        </a:rPr>
                        <a:t>общество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Элементарные математические представления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 dirty="0">
                          <a:effectLst/>
                        </a:rPr>
                        <a:t>Ребенок и </a:t>
                      </a:r>
                      <a:r>
                        <a:rPr lang="ru-RU" sz="900" dirty="0" smtClean="0">
                          <a:effectLst/>
                        </a:rPr>
                        <a:t>природа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 dirty="0">
                          <a:effectLst/>
                        </a:rPr>
                        <a:t>Развитие речи и культура речевого общения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2**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be-BY" sz="900">
                          <a:effectLst/>
                        </a:rPr>
                        <a:t>Развіццё маўлення і культура маўленчых зносін*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Подготовка к обучению грамоте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1**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8 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Изобразительное искусство*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Музыкальное искусство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Художественная литература *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334">
                <a:tc gridSpan="2">
                  <a:txBody>
                    <a:bodyPr/>
                    <a:lstStyle/>
                    <a:p>
                      <a:pPr marL="109855" marR="68580" algn="just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Общее количество учебных часов (игр (занятий)) в неделю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15/2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48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Коррекционные </a:t>
                      </a:r>
                      <a:r>
                        <a:rPr lang="ru-RU" sz="900" dirty="0" smtClean="0">
                          <a:effectLst/>
                        </a:rPr>
                        <a:t>занятия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4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Формирование лексико-грамматических средств языка и развитие связной речи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Формирование произносительной стороны речи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речи на основе ознакомления с окружающим миром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Формирование навыков коммуникации и взаимодействия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4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познавательной деятельности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32" marR="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9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936103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700" b="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Перспективное (календарно-тематическое) планирование</a:t>
            </a:r>
            <a:r>
              <a:rPr lang="ru-RU" sz="27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700" b="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образовательным областям учебного плана и по направлениям коррекционных занятий</a:t>
            </a:r>
            <a:r>
              <a:rPr lang="ru-RU" sz="2700" u="sng" spc="-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u="sng" spc="-100" dirty="0" smtClean="0">
                <a:solidFill>
                  <a:schemeClr val="tx1"/>
                </a:solidFill>
                <a:effectLst/>
              </a:rPr>
            </a:br>
            <a:r>
              <a:rPr lang="ru-RU" sz="2700" b="0" spc="-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0" spc="-100" dirty="0" smtClean="0">
                <a:solidFill>
                  <a:schemeClr val="tx1"/>
                </a:solidFill>
                <a:effectLst/>
              </a:rPr>
            </a:br>
            <a:r>
              <a:rPr lang="ru-RU" sz="2700" b="0" spc="-100" dirty="0">
                <a:solidFill>
                  <a:schemeClr val="tx1"/>
                </a:solidFill>
                <a:effectLst/>
              </a:rPr>
              <a:t> </a:t>
            </a:r>
            <a:r>
              <a:rPr lang="ru-RU" sz="2700" b="0" spc="-100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20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sz="20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коррекционно-педагогической работы составляется с учетом возраста, типа и структуры нарушения развития ребенка с ОПФР. </a:t>
            </a:r>
            <a:r>
              <a:rPr lang="ru-RU" sz="2000" b="0" u="sng" spc="-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u="sng" spc="-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pc="-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 определяются в соответствии с данными углубленной диагностики и индивидуальными особенностями ребенка.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26242"/>
              </p:ext>
            </p:extLst>
          </p:nvPr>
        </p:nvGraphicFramePr>
        <p:xfrm>
          <a:off x="611560" y="3573016"/>
          <a:ext cx="7992887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634"/>
                <a:gridCol w="1649907"/>
                <a:gridCol w="3898672"/>
                <a:gridCol w="1857674"/>
              </a:tblGrid>
              <a:tr h="618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</a:rPr>
                        <a:t>Тема занятия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57930"/>
              </p:ext>
            </p:extLst>
          </p:nvPr>
        </p:nvGraphicFramePr>
        <p:xfrm>
          <a:off x="683568" y="4941168"/>
          <a:ext cx="7920880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892"/>
                <a:gridCol w="2000572"/>
                <a:gridCol w="773890"/>
                <a:gridCol w="1121287"/>
                <a:gridCol w="1653178"/>
                <a:gridCol w="1840061"/>
              </a:tblGrid>
              <a:tr h="682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Тема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занятия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К-во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54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+mn-lt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48680"/>
            <a:ext cx="7406208" cy="100811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Поурочное (текущее) планирование</a:t>
            </a:r>
            <a:br>
              <a:rPr lang="ru-RU" sz="2400" b="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endParaRPr lang="ru-RU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7317432" cy="46085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Поурочное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(текущее) планирование коррекционных занятий, форму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ведения,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и содержание педагогический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 определяет самостоятельно.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Конспекты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 могут быть представлены в виде краткого плана или развернутого конспекта с указанием цели занятия, предлагаемых видов деятельности на занятии, используемого дидактического материала.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560840" cy="5616624"/>
          </a:xfrm>
        </p:spPr>
        <p:txBody>
          <a:bodyPr>
            <a:normAutofit fontScale="92500"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Программные задачи с воспитанниками в группе интегрированного обучения и воспитания по образовательной области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«Ребенок и природа» 5-6 лет.</a:t>
            </a:r>
            <a:endParaRPr lang="ru-RU" sz="2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i="1" dirty="0">
              <a:solidFill>
                <a:prstClr val="black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i="1" dirty="0">
                <a:solidFill>
                  <a:prstClr val="black"/>
                </a:solidFill>
              </a:rPr>
              <a:t>Тема занятия «На бабушкином дворе»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Задачи: 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домашних животных;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умения узнавать и называть домашних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животных (кот, собака, корова);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активный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(кот, собака,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корова, лапы, хвост, пушистый, ласковый);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желание заботится о домашних животных.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24935" cy="4534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4320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Речевые </a:t>
            </a:r>
            <a:r>
              <a:rPr lang="ru-RU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карты.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953388" cy="57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6220"/>
            <a:ext cx="3816424" cy="54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703</Words>
  <Application>Microsoft Office PowerPoint</Application>
  <PresentationFormat>Экран (4:3)</PresentationFormat>
  <Paragraphs>250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Государственное учреждение образования  «Ясли-сад №1 г.Ветки»      Ведение отчётно-планирующей документации педагогами  в группе интегрированного обучения и воспитания</vt:lpstr>
      <vt:lpstr>Презентация PowerPoint</vt:lpstr>
      <vt:lpstr>Заключения ЦКРОиР с рекомендациями об организации образовательного процесса, согласия родителей с рекомендациями ЦКРОиР.  </vt:lpstr>
      <vt:lpstr>Презентация PowerPoint</vt:lpstr>
      <vt:lpstr>Презентация PowerPoint</vt:lpstr>
      <vt:lpstr>Перспективное (календарно-тематическое) планирование по образовательным областям учебного плана и по направлениям коррекционных занятий     Перспективный план коррекционно-педагогической работы составляется с учетом возраста, типа и структуры нарушения развития ребенка с ОПФР.     Направления коррекционной работы определяются в соответствии с данными углубленной диагностики и индивидуальными особенностями ребенка.   </vt:lpstr>
      <vt:lpstr>Поурочное (текущее) планирование </vt:lpstr>
      <vt:lpstr>Презентация PowerPoint</vt:lpstr>
      <vt:lpstr>Презентация PowerPoint</vt:lpstr>
      <vt:lpstr>Презентация PowerPoint</vt:lpstr>
      <vt:lpstr> </vt:lpstr>
      <vt:lpstr>Тетрадь преемственности  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интегрированного обучения и воспитания  открыта с 1 сентября 2017 года</dc:title>
  <dc:creator>1</dc:creator>
  <cp:lastModifiedBy>юзер1</cp:lastModifiedBy>
  <cp:revision>62</cp:revision>
  <dcterms:created xsi:type="dcterms:W3CDTF">2020-11-18T09:35:22Z</dcterms:created>
  <dcterms:modified xsi:type="dcterms:W3CDTF">2020-11-27T14:18:13Z</dcterms:modified>
</cp:coreProperties>
</file>