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56" r:id="rId2"/>
    <p:sldId id="257" r:id="rId3"/>
    <p:sldId id="258" r:id="rId4"/>
    <p:sldId id="263" r:id="rId5"/>
    <p:sldId id="262" r:id="rId6"/>
    <p:sldId id="259" r:id="rId7"/>
    <p:sldId id="261" r:id="rId8"/>
    <p:sldId id="266" r:id="rId9"/>
    <p:sldId id="260" r:id="rId10"/>
    <p:sldId id="264" r:id="rId11"/>
    <p:sldId id="265" r:id="rId12"/>
    <p:sldId id="268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3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F091E-869A-4E5C-B233-9C6D6EF785E8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BBE50-29F3-4FE6-BF77-55BB683932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6564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BBE50-29F3-4FE6-BF77-55BB6839326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E5EE-228F-472E-868C-53D1D6461F22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A7C8545-F0CA-4813-B0ED-CAEB612A1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E5EE-228F-472E-868C-53D1D6461F22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8545-F0CA-4813-B0ED-CAEB612A1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E5EE-228F-472E-868C-53D1D6461F22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8545-F0CA-4813-B0ED-CAEB612A1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E5EE-228F-472E-868C-53D1D6461F22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A7C8545-F0CA-4813-B0ED-CAEB612A1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E5EE-228F-472E-868C-53D1D6461F22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8545-F0CA-4813-B0ED-CAEB612A13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E5EE-228F-472E-868C-53D1D6461F22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8545-F0CA-4813-B0ED-CAEB612A1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E5EE-228F-472E-868C-53D1D6461F22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A7C8545-F0CA-4813-B0ED-CAEB612A13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E5EE-228F-472E-868C-53D1D6461F22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8545-F0CA-4813-B0ED-CAEB612A1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E5EE-228F-472E-868C-53D1D6461F22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8545-F0CA-4813-B0ED-CAEB612A1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E5EE-228F-472E-868C-53D1D6461F22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8545-F0CA-4813-B0ED-CAEB612A1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E5EE-228F-472E-868C-53D1D6461F22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C8545-F0CA-4813-B0ED-CAEB612A13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759E5EE-228F-472E-868C-53D1D6461F22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A7C8545-F0CA-4813-B0ED-CAEB612A13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kroir-kalinkovichi.schools.by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428868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cap="none" dirty="0" smtClean="0"/>
              <a:t>«Проблемные ситуации, возникающие в процессе  </a:t>
            </a:r>
            <a:r>
              <a:rPr lang="ru-RU" b="1" i="1" cap="none" dirty="0" err="1" smtClean="0"/>
              <a:t>психолого</a:t>
            </a:r>
            <a:r>
              <a:rPr lang="ru-RU" b="1" i="1" cap="none" dirty="0" smtClean="0"/>
              <a:t>  –  </a:t>
            </a:r>
            <a:r>
              <a:rPr lang="ru-RU" b="1" i="1" cap="none" dirty="0" err="1" smtClean="0"/>
              <a:t>медико</a:t>
            </a:r>
            <a:r>
              <a:rPr lang="ru-RU" b="1" i="1" cap="none" dirty="0" smtClean="0"/>
              <a:t> – педагогической комиссии»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85728"/>
            <a:ext cx="8286808" cy="85725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hlinkClick r:id="rId2"/>
              </a:rPr>
              <a:t>ГУО "Калинковичский районный центр коррекционно - развивающего обучения и реабилитации"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4876" y="4857760"/>
            <a:ext cx="4286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cap="none" dirty="0" smtClean="0"/>
              <a:t>Педагог – психолог  Гаркуша О. А.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686800" cy="6455070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14400" b="1" i="1" dirty="0" smtClean="0">
                <a:solidFill>
                  <a:srgbClr val="0076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конфликтных ситуаций и их урегулирование.</a:t>
            </a:r>
          </a:p>
          <a:p>
            <a:pPr>
              <a:buNone/>
            </a:pPr>
            <a:r>
              <a:rPr lang="ru-RU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Использование арсенала профессиональных приемов.</a:t>
            </a:r>
          </a:p>
          <a:p>
            <a:pPr>
              <a:buNone/>
            </a:pPr>
            <a:endParaRPr lang="ru-RU" sz="1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ИСКЛЮЧЕНО давление на родителей.</a:t>
            </a:r>
          </a:p>
          <a:p>
            <a:endParaRPr lang="ru-RU" sz="1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ДОПУСТИМЫ профессиональные методы подведения родителей к принятию и использованию информации в интересах ребёнка.</a:t>
            </a:r>
          </a:p>
          <a:p>
            <a:pPr>
              <a:buNone/>
            </a:pPr>
            <a:endParaRPr lang="ru-RU" sz="1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800" dirty="0" smtClean="0"/>
              <a:t>       </a:t>
            </a:r>
            <a:r>
              <a:rPr lang="ru-RU" sz="1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ПЕРЕРЫВ- компромисс, направленный на соблюдение интересов ребёнка.</a:t>
            </a:r>
            <a:endParaRPr lang="ru-RU" sz="1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60"/>
            <a:ext cx="8686800" cy="600076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1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Специалисты могут </a:t>
            </a:r>
            <a:r>
              <a:rPr lang="ru-RU" sz="1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использовать следующие приемы:</a:t>
            </a:r>
            <a:endParaRPr lang="ru-RU" sz="1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1200" i="1" dirty="0" smtClean="0">
                <a:solidFill>
                  <a:srgbClr val="007635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>
              <a:buNone/>
            </a:pPr>
            <a:r>
              <a:rPr lang="ru-RU" sz="9800" i="1" dirty="0" smtClean="0">
                <a:solidFill>
                  <a:srgbClr val="0076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А.</a:t>
            </a:r>
            <a:r>
              <a:rPr lang="ru-RU" sz="1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400" b="1" i="1" u="sng" dirty="0" smtClean="0">
                <a:solidFill>
                  <a:srgbClr val="007635"/>
                </a:solidFill>
                <a:latin typeface="Times New Roman" pitchFamily="18" charset="0"/>
                <a:cs typeface="Times New Roman" pitchFamily="18" charset="0"/>
              </a:rPr>
              <a:t>Информирование  и консультирование </a:t>
            </a:r>
            <a:r>
              <a:rPr lang="ru-RU" sz="1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sz="1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предоставление семье информации о закономерностях и особенностях развития ребёнка;   </a:t>
            </a:r>
          </a:p>
          <a:p>
            <a:pPr>
              <a:buNone/>
            </a:pPr>
            <a:r>
              <a:rPr lang="ru-RU" sz="1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возможностях и ресурсах,  сущности расстройства, которым страдает  ребёнок; </a:t>
            </a:r>
          </a:p>
          <a:p>
            <a:pPr>
              <a:buNone/>
            </a:pPr>
            <a:r>
              <a:rPr lang="ru-RU" sz="1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-вопросах воспитания и обучения такого ребёнка.</a:t>
            </a:r>
          </a:p>
          <a:p>
            <a:endParaRPr lang="ru-RU" sz="1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8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Б.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u="sng" dirty="0">
                <a:solidFill>
                  <a:srgbClr val="007635"/>
                </a:solidFill>
                <a:latin typeface="Times New Roman" pitchFamily="18" charset="0"/>
                <a:cs typeface="Times New Roman" pitchFamily="18" charset="0"/>
              </a:rPr>
              <a:t>Обратная </a:t>
            </a:r>
            <a:r>
              <a:rPr lang="ru-RU" sz="3600" b="1" i="1" u="sng" dirty="0" smtClean="0">
                <a:solidFill>
                  <a:srgbClr val="007635"/>
                </a:solidFill>
                <a:latin typeface="Times New Roman" pitchFamily="18" charset="0"/>
                <a:cs typeface="Times New Roman" pitchFamily="18" charset="0"/>
              </a:rPr>
              <a:t>связь </a:t>
            </a:r>
            <a:endParaRPr lang="ru-RU" sz="3600" b="1" i="1" dirty="0" smtClean="0">
              <a:solidFill>
                <a:srgbClr val="00763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установление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более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глубокого уровня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понимания друг друга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раскрытия тех областей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осмысления проблемы, которые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являлись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закрытыми;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снижение активности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защитных психологических механизмов родителей,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создание атмосферы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доброжелательности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высвобождения глубинных эмоциональных переживаний.</a:t>
            </a:r>
          </a:p>
        </p:txBody>
      </p:sp>
    </p:spTree>
    <p:extLst>
      <p:ext uri="{BB962C8B-B14F-4D97-AF65-F5344CB8AC3E}">
        <p14:creationId xmlns:p14="http://schemas.microsoft.com/office/powerpoint/2010/main" xmlns="" val="17833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024" y="642918"/>
            <a:ext cx="87849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В.  </a:t>
            </a:r>
            <a:r>
              <a:rPr lang="ru-RU" sz="3600" b="1" i="1" u="sng" dirty="0" smtClean="0">
                <a:solidFill>
                  <a:srgbClr val="007635"/>
                </a:solidFill>
                <a:latin typeface="Times New Roman" pitchFamily="18" charset="0"/>
                <a:cs typeface="Times New Roman" pitchFamily="18" charset="0"/>
              </a:rPr>
              <a:t>Тренинги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организуются с целью общения и обмена опытом родителями, дети которых имеют схожие проблемы в развитии. </a:t>
            </a:r>
          </a:p>
          <a:p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2643182"/>
            <a:ext cx="71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Спасибо за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внимание !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14313"/>
            <a:ext cx="8686800" cy="66436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ПМПК (</a:t>
            </a:r>
            <a:r>
              <a:rPr lang="ru-RU" sz="4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психолого-медико-педагогическая</a:t>
            </a:r>
            <a:r>
              <a:rPr lang="ru-RU" sz="4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комиссия) –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комиссия, на которой происходит комплексная диагностика ребёнка разными специалистами и определение программы обучения в соответствии с выявленными особенностями в развитии</a:t>
            </a:r>
            <a:r>
              <a:rPr lang="ru-RU" sz="4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ru-RU" sz="4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ПМПК – это мероприятие, протекающее с достаточно большим количеством спорных ситуаций.  </a:t>
            </a:r>
          </a:p>
          <a:p>
            <a:pPr>
              <a:buNone/>
            </a:pPr>
            <a:r>
              <a:rPr lang="ru-RU" sz="4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1571636"/>
          </a:xfrm>
        </p:spPr>
        <p:txBody>
          <a:bodyPr>
            <a:noAutofit/>
          </a:bodyPr>
          <a:lstStyle/>
          <a:p>
            <a:pPr algn="ctr"/>
            <a:r>
              <a:rPr lang="ru-RU" sz="4000" cap="none" dirty="0" smtClean="0"/>
              <a:t>Межличностные и </a:t>
            </a:r>
            <a:r>
              <a:rPr lang="ru-RU" sz="4000" cap="none" dirty="0" err="1" smtClean="0"/>
              <a:t>внутриличностные</a:t>
            </a:r>
            <a:r>
              <a:rPr lang="ru-RU" sz="4000" cap="none" dirty="0" smtClean="0"/>
              <a:t> конфликты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00240"/>
            <a:ext cx="8686800" cy="4525963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учителями.  </a:t>
            </a:r>
          </a:p>
          <a:p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родителями.  </a:t>
            </a:r>
          </a:p>
          <a:p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Между учителями и родителями</a:t>
            </a:r>
            <a:r>
              <a:rPr lang="ru-RU" sz="4400" dirty="0" smtClean="0">
                <a:solidFill>
                  <a:schemeClr val="tx1"/>
                </a:solidFill>
              </a:rPr>
              <a:t>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-25508" y="909652"/>
            <a:ext cx="8686800" cy="59293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Межличностный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конфликт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связан с противоречивостью между требованиями администрации школы и специалистами ПМПК;</a:t>
            </a:r>
          </a:p>
          <a:p>
            <a:pPr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разное представление о развитии ребёнка, его потенциальных возможностях между учителями и членами комиссии.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219998"/>
            <a:ext cx="2304256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Учителя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9518" y="1124744"/>
            <a:ext cx="820891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latin typeface="Times New Roman" pitchFamily="18" charset="0"/>
                <a:cs typeface="Times New Roman" pitchFamily="18" charset="0"/>
              </a:rPr>
              <a:t>Внутриличностный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конфликт</a:t>
            </a:r>
          </a:p>
          <a:p>
            <a:pPr>
              <a:buFontTx/>
              <a:buChar char="-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желание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помочь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ребёнку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успешно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освоить образовательную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программу;</a:t>
            </a:r>
          </a:p>
          <a:p>
            <a:pPr>
              <a:buFontTx/>
              <a:buChar char="-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невозможность сформировать у ребёнка школьные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навыки.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19998"/>
            <a:ext cx="2304256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Учителя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14313"/>
            <a:ext cx="8686800" cy="64293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Практические задачи специалистов ПМПК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Информирование учителей о всех мероприятиях, связанных с ПМПК (памятки, положения, информационные письма, стендовая информация и прочее);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организация предварительной работы перед заседанием ПМПК с участниками образовательного процесса.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714356"/>
            <a:ext cx="835292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недостаточная информированность родителей 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проведении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обследования в рамках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ПМПК;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проблемы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организации подготовки к ПМПК, учреждения образования в котором обучается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ребёнок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последовательность и принципы обследования;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этика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профессионального общения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специалистов  ПМПК;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несогласие родителей с результатами психолого-педагогической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диагностики.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6104" y="19828"/>
            <a:ext cx="8364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Причины  конфликтов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033" y="90367"/>
            <a:ext cx="2304256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Родители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700808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Конфликт </a:t>
            </a:r>
            <a:r>
              <a:rPr lang="ru-RU" sz="4400" i="1" dirty="0" err="1">
                <a:latin typeface="Times New Roman" pitchFamily="18" charset="0"/>
                <a:cs typeface="Times New Roman" pitchFamily="18" charset="0"/>
              </a:rPr>
              <a:t>внутриличностный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между желанием видеть ребёнка здоровым, счастливым и необходимостью принять состояние ребёнка, связанное с психофизическим нарушением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23395" y="382754"/>
            <a:ext cx="2304256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Родители</a:t>
            </a:r>
            <a:endParaRPr lang="ru-R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51520" y="214313"/>
            <a:ext cx="8435280" cy="642937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специалистов образовательных учреждений и членов ПМПК.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-придавать родительским переживаниям конструктивный вектор социализации детей после получения специального образования;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своевременно доводить до родителей объективный мониторинг развития ребёнка;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-организовывать совместные занятия родителей с детьми;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-формировать понятие у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законных представителей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специфике и проблемах в развитии детей.</a:t>
            </a:r>
          </a:p>
          <a:p>
            <a:pPr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635</TotalTime>
  <Words>407</Words>
  <Application>Microsoft Office PowerPoint</Application>
  <PresentationFormat>Экран (4:3)</PresentationFormat>
  <Paragraphs>56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«Проблемные ситуации, возникающие в процессе  психолого  –  медико – педагогической комиссии» </vt:lpstr>
      <vt:lpstr>Слайд 2</vt:lpstr>
      <vt:lpstr>Межличностные и внутриличностные конфликты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«Проблемные ситуации, возникающие в процессе  психолого  –  медико – педагогической комиссии»</dc:title>
  <dc:creator>Алексей</dc:creator>
  <cp:lastModifiedBy>Алексей</cp:lastModifiedBy>
  <cp:revision>92</cp:revision>
  <dcterms:created xsi:type="dcterms:W3CDTF">2017-02-20T08:27:21Z</dcterms:created>
  <dcterms:modified xsi:type="dcterms:W3CDTF">2017-02-22T12:32:18Z</dcterms:modified>
</cp:coreProperties>
</file>