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268760"/>
            <a:ext cx="6696744" cy="2354265"/>
          </a:xfrm>
        </p:spPr>
        <p:txBody>
          <a:bodyPr>
            <a:noAutofit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Ведение учебно-программной документации в соответствии с Постановлением МО РБ от 27.12.2017 года №164</a:t>
            </a:r>
          </a:p>
        </p:txBody>
      </p:sp>
    </p:spTree>
    <p:extLst>
      <p:ext uri="{BB962C8B-B14F-4D97-AF65-F5344CB8AC3E}">
        <p14:creationId xmlns:p14="http://schemas.microsoft.com/office/powerpoint/2010/main" val="108545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488832" cy="1202485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endParaRPr lang="ru-RU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98197965"/>
              </p:ext>
            </p:extLst>
          </p:nvPr>
        </p:nvGraphicFramePr>
        <p:xfrm>
          <a:off x="467544" y="404664"/>
          <a:ext cx="7632848" cy="2664296"/>
        </p:xfrm>
        <a:graphic>
          <a:graphicData uri="http://schemas.openxmlformats.org/drawingml/2006/table">
            <a:tbl>
              <a:tblPr firstRow="1" firstCol="1" bandRow="1">
                <a:tableStyleId>{D03447BB-5D67-496B-8E87-E561075AD55C}</a:tableStyleId>
              </a:tblPr>
              <a:tblGrid>
                <a:gridCol w="2354663"/>
                <a:gridCol w="5278185"/>
              </a:tblGrid>
              <a:tr h="26642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Учитель-дефектолог специального класса, класса интегрированного обучения и воспитания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Классный журнал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Календарно-тематическое планирование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Поурочное планирование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Карты обследования детей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Дневники учащихся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319417"/>
              </p:ext>
            </p:extLst>
          </p:nvPr>
        </p:nvGraphicFramePr>
        <p:xfrm>
          <a:off x="395536" y="3356992"/>
          <a:ext cx="7776864" cy="3096344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2399090"/>
                <a:gridCol w="5377774"/>
              </a:tblGrid>
              <a:tr h="3096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Учитель-дефектолог пункта коррекционно-педагогической помощи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Журнал учета обследованных и зачисленных в пункт обучающихся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Журнал учета проведенных занятий и посещения их обучающимися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Годовое планирование работы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План-конспект занятия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Карты обследования детей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Планы коррекционно-педагогической помощи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 (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 каждую группу, подгруппу, индивидуальные)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15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20608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>
                <a:latin typeface="Arial Narrow" pitchFamily="34" charset="0"/>
              </a:rPr>
              <a:t/>
            </a:r>
            <a:br>
              <a:rPr lang="ru-RU" sz="1600" dirty="0" smtClean="0">
                <a:latin typeface="Arial Narrow" pitchFamily="34" charset="0"/>
              </a:rPr>
            </a:br>
            <a:r>
              <a:rPr lang="ru-RU" sz="1600" dirty="0" smtClean="0">
                <a:latin typeface="Arial Narrow" pitchFamily="34" charset="0"/>
              </a:rPr>
              <a:t/>
            </a:r>
            <a:br>
              <a:rPr lang="ru-RU" sz="1600" dirty="0" smtClean="0">
                <a:latin typeface="Arial Narrow" pitchFamily="34" charset="0"/>
              </a:rPr>
            </a:br>
            <a:r>
              <a:rPr lang="ru-RU" sz="1600" dirty="0">
                <a:latin typeface="Arial Narrow" pitchFamily="34" charset="0"/>
              </a:rPr>
              <a:t/>
            </a:r>
            <a:br>
              <a:rPr lang="ru-RU" sz="1600" dirty="0">
                <a:latin typeface="Arial Narrow" pitchFamily="34" charset="0"/>
              </a:rPr>
            </a:br>
            <a:r>
              <a:rPr lang="ru-RU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ПЕРЕЧЕНЬ </a:t>
            </a:r>
            <a:r>
              <a:rPr lang="ru-RU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документов </a:t>
            </a:r>
            <a:r>
              <a:rPr lang="ru-RU" sz="22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Национального архивного фонда </a:t>
            </a:r>
            <a:r>
              <a:rPr lang="ru-RU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/>
            </a:r>
            <a:br>
              <a:rPr lang="ru-RU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ru-RU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Республики </a:t>
            </a:r>
            <a:r>
              <a:rPr lang="ru-RU" sz="22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Беларусь</a:t>
            </a:r>
            <a:r>
              <a:rPr lang="ru-RU" sz="1600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itchFamily="34" charset="0"/>
              </a:rPr>
              <a:t>, </a:t>
            </a:r>
            <a:r>
              <a:rPr lang="ru-RU" sz="16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itchFamily="34" charset="0"/>
              </a:rPr>
              <a:t/>
            </a:r>
            <a:br>
              <a:rPr lang="ru-RU" sz="16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itchFamily="34" charset="0"/>
              </a:rPr>
            </a:br>
            <a:r>
              <a:rPr lang="ru-RU" sz="1400" dirty="0" smtClean="0">
                <a:latin typeface="Arial Narrow" pitchFamily="34" charset="0"/>
              </a:rPr>
              <a:t>образующихся </a:t>
            </a:r>
            <a:r>
              <a:rPr lang="ru-RU" sz="1400" dirty="0">
                <a:latin typeface="Arial Narrow" pitchFamily="34" charset="0"/>
              </a:rPr>
              <a:t>в процессе деятельности Министерства </a:t>
            </a:r>
            <a:r>
              <a:rPr lang="ru-RU" sz="1400" dirty="0" smtClean="0">
                <a:latin typeface="Arial Narrow" pitchFamily="34" charset="0"/>
              </a:rPr>
              <a:t>образования Республики </a:t>
            </a:r>
            <a:r>
              <a:rPr lang="ru-RU" sz="1400" dirty="0">
                <a:latin typeface="Arial Narrow" pitchFamily="34" charset="0"/>
              </a:rPr>
              <a:t>Беларусь, </a:t>
            </a:r>
            <a:r>
              <a:rPr lang="ru-RU" sz="1400" dirty="0" smtClean="0">
                <a:latin typeface="Arial Narrow" pitchFamily="34" charset="0"/>
              </a:rPr>
              <a:t>структурных</a:t>
            </a:r>
            <a:br>
              <a:rPr lang="ru-RU" sz="1400" dirty="0" smtClean="0">
                <a:latin typeface="Arial Narrow" pitchFamily="34" charset="0"/>
              </a:rPr>
            </a:br>
            <a:r>
              <a:rPr lang="ru-RU" sz="1400" dirty="0" smtClean="0">
                <a:latin typeface="Arial Narrow" pitchFamily="34" charset="0"/>
              </a:rPr>
              <a:t> </a:t>
            </a:r>
            <a:r>
              <a:rPr lang="ru-RU" sz="1400" dirty="0">
                <a:latin typeface="Arial Narrow" pitchFamily="34" charset="0"/>
              </a:rPr>
              <a:t>подразделений областных и </a:t>
            </a:r>
            <a:r>
              <a:rPr lang="ru-RU" sz="1400" dirty="0" smtClean="0">
                <a:latin typeface="Arial Narrow" pitchFamily="34" charset="0"/>
              </a:rPr>
              <a:t>Минского </a:t>
            </a:r>
            <a:r>
              <a:rPr lang="ru-RU" sz="1400" dirty="0">
                <a:latin typeface="Arial Narrow" pitchFamily="34" charset="0"/>
              </a:rPr>
              <a:t>городского исполнительных комитетов, осуществляющих </a:t>
            </a:r>
            <a:r>
              <a:rPr lang="ru-RU" sz="1400" dirty="0" smtClean="0">
                <a:latin typeface="Arial Narrow" pitchFamily="34" charset="0"/>
              </a:rPr>
              <a:t> </a:t>
            </a:r>
            <a:br>
              <a:rPr lang="ru-RU" sz="1400" dirty="0" smtClean="0">
                <a:latin typeface="Arial Narrow" pitchFamily="34" charset="0"/>
              </a:rPr>
            </a:br>
            <a:r>
              <a:rPr lang="ru-RU" sz="1400" dirty="0" smtClean="0">
                <a:latin typeface="Arial Narrow" pitchFamily="34" charset="0"/>
              </a:rPr>
              <a:t>государственно-властные </a:t>
            </a:r>
            <a:r>
              <a:rPr lang="ru-RU" sz="1400" dirty="0">
                <a:latin typeface="Arial Narrow" pitchFamily="34" charset="0"/>
              </a:rPr>
              <a:t>полномочия в сфере образования и </a:t>
            </a:r>
            <a:r>
              <a:rPr lang="ru-RU" sz="1400" dirty="0" smtClean="0">
                <a:latin typeface="Arial Narrow" pitchFamily="34" charset="0"/>
              </a:rPr>
              <a:t>по </a:t>
            </a:r>
            <a:r>
              <a:rPr lang="ru-RU" sz="1400" dirty="0">
                <a:latin typeface="Arial Narrow" pitchFamily="34" charset="0"/>
              </a:rPr>
              <a:t>делам молодежи, государственных организаций, </a:t>
            </a:r>
            <a:r>
              <a:rPr lang="ru-RU" sz="1400" dirty="0" smtClean="0">
                <a:latin typeface="Arial Narrow" pitchFamily="34" charset="0"/>
              </a:rPr>
              <a:t/>
            </a:r>
            <a:br>
              <a:rPr lang="ru-RU" sz="1400" dirty="0" smtClean="0">
                <a:latin typeface="Arial Narrow" pitchFamily="34" charset="0"/>
              </a:rPr>
            </a:br>
            <a:r>
              <a:rPr lang="ru-RU" sz="1400" dirty="0" smtClean="0">
                <a:latin typeface="Arial Narrow" pitchFamily="34" charset="0"/>
              </a:rPr>
              <a:t>подчиненных </a:t>
            </a:r>
            <a:r>
              <a:rPr lang="ru-RU" sz="1400" dirty="0">
                <a:latin typeface="Arial Narrow" pitchFamily="34" charset="0"/>
              </a:rPr>
              <a:t>Министерству образования Республики </a:t>
            </a:r>
            <a:r>
              <a:rPr lang="ru-RU" sz="1400" dirty="0" smtClean="0">
                <a:latin typeface="Arial Narrow" pitchFamily="34" charset="0"/>
              </a:rPr>
              <a:t>Беларусь, </a:t>
            </a:r>
            <a:r>
              <a:rPr lang="ru-RU" sz="1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 </a:t>
            </a:r>
            <a:r>
              <a:rPr lang="ru-RU" sz="1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указанием сроков хранения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4233" y="1889448"/>
            <a:ext cx="9073008" cy="4968552"/>
          </a:xfrm>
        </p:spPr>
        <p:txBody>
          <a:bodyPr>
            <a:normAutofit fontScale="55000" lnSpcReduction="20000"/>
          </a:bodyPr>
          <a:lstStyle/>
          <a:p>
            <a:r>
              <a:rPr lang="ru-RU" sz="3600" dirty="0">
                <a:solidFill>
                  <a:schemeClr val="tx2"/>
                </a:solidFill>
              </a:rPr>
              <a:t>Учебно-программная документация образовательных программ общего среднего </a:t>
            </a:r>
            <a:r>
              <a:rPr lang="ru-RU" sz="3600" dirty="0" smtClean="0">
                <a:solidFill>
                  <a:schemeClr val="tx2"/>
                </a:solidFill>
              </a:rPr>
              <a:t>образования, специального, дошкольного и т.д. </a:t>
            </a:r>
            <a:r>
              <a:rPr lang="ru-RU" sz="3600" dirty="0">
                <a:solidFill>
                  <a:schemeClr val="tx2"/>
                </a:solidFill>
              </a:rPr>
              <a:t>(учебные планы, учебные </a:t>
            </a:r>
            <a:r>
              <a:rPr lang="ru-RU" sz="3600" dirty="0" smtClean="0">
                <a:solidFill>
                  <a:schemeClr val="tx2"/>
                </a:solidFill>
              </a:rPr>
              <a:t>программы</a:t>
            </a:r>
          </a:p>
          <a:p>
            <a:r>
              <a:rPr lang="ru-RU" sz="3600" dirty="0">
                <a:solidFill>
                  <a:schemeClr val="tx2"/>
                </a:solidFill>
              </a:rPr>
              <a:t>Документы о работе педагогов-психологов, педагогов социальных, учителей-дефектологов с учащимися учреждений общего среднего образования </a:t>
            </a:r>
            <a:r>
              <a:rPr lang="ru-RU" sz="3600" dirty="0"/>
              <a:t>(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планы, программы, отчеты, тесты, сведения</a:t>
            </a:r>
            <a:r>
              <a:rPr lang="ru-RU" sz="3600" dirty="0"/>
              <a:t> и др</a:t>
            </a:r>
            <a:r>
              <a:rPr lang="ru-RU" sz="3600" dirty="0" smtClean="0"/>
              <a:t>.)</a:t>
            </a:r>
          </a:p>
          <a:p>
            <a:r>
              <a:rPr lang="ru-RU" sz="3600" dirty="0">
                <a:solidFill>
                  <a:schemeClr val="tx2"/>
                </a:solidFill>
              </a:rPr>
              <a:t>Документы об организации интегрированного обучения и воспитания детей с особенностями психофизического развития (учебные планы, учебные программы</a:t>
            </a:r>
            <a:r>
              <a:rPr lang="ru-RU" sz="3600" dirty="0"/>
              <a:t>, </a:t>
            </a:r>
            <a:r>
              <a:rPr lang="ru-RU" sz="3600" b="1" dirty="0">
                <a:solidFill>
                  <a:srgbClr val="FF0000"/>
                </a:solidFill>
              </a:rPr>
              <a:t>информации</a:t>
            </a:r>
            <a:r>
              <a:rPr lang="ru-RU" sz="3600" dirty="0"/>
              <a:t> и др</a:t>
            </a:r>
            <a:r>
              <a:rPr lang="ru-RU" sz="3600" dirty="0" smtClean="0"/>
              <a:t>.)</a:t>
            </a:r>
          </a:p>
          <a:p>
            <a:r>
              <a:rPr lang="ru-RU" sz="3600" dirty="0">
                <a:solidFill>
                  <a:schemeClr val="tx2"/>
                </a:solidFill>
              </a:rPr>
              <a:t>Расписания учебных занятий, коррекционных, стимулирующих, поддерживающих и факультативных занятий, объединений по интересам (кружков, секций, студий, клубов и др.), выпускных экзаменов  в учреждениях специального </a:t>
            </a:r>
            <a:r>
              <a:rPr lang="ru-RU" sz="3600" dirty="0" smtClean="0">
                <a:solidFill>
                  <a:schemeClr val="tx2"/>
                </a:solidFill>
              </a:rPr>
              <a:t>образования</a:t>
            </a:r>
          </a:p>
          <a:p>
            <a:r>
              <a:rPr lang="ru-RU" sz="3600" dirty="0">
                <a:solidFill>
                  <a:schemeClr val="tx2"/>
                </a:solidFill>
              </a:rPr>
              <a:t>Журналы учета пропущенных и замененных учебных и коррекционно-педагогических </a:t>
            </a:r>
            <a:r>
              <a:rPr lang="ru-RU" sz="3600" dirty="0" smtClean="0">
                <a:solidFill>
                  <a:schemeClr val="tx2"/>
                </a:solidFill>
              </a:rPr>
              <a:t>за</a:t>
            </a:r>
            <a:r>
              <a:rPr lang="ru-RU" sz="3600" dirty="0" smtClean="0"/>
              <a:t>нятий</a:t>
            </a:r>
          </a:p>
          <a:p>
            <a:pPr marL="0" indent="0">
              <a:buNone/>
            </a:pPr>
            <a:r>
              <a:rPr lang="ru-RU" sz="3600" dirty="0"/>
              <a:t> 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и т.д.</a:t>
            </a:r>
            <a:endParaRPr lang="ru-RU" sz="3600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20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-99392"/>
            <a:ext cx="79248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856984" cy="6741368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>
                <a:latin typeface="Arial Narrow" pitchFamily="34" charset="0"/>
              </a:rPr>
              <a:t>заключения ЦКРОиР, содержащие рекомендации об оказании обучающемуся коррекционно-педагогической помощи (на каждого обучающегося);</a:t>
            </a:r>
          </a:p>
          <a:p>
            <a:r>
              <a:rPr lang="ru-RU" sz="7200" dirty="0">
                <a:latin typeface="Arial Narrow" pitchFamily="34" charset="0"/>
              </a:rPr>
              <a:t>заявления законных представителей обучающихся о зачислении в ПКПП;</a:t>
            </a:r>
          </a:p>
          <a:p>
            <a:r>
              <a:rPr lang="ru-RU" sz="7200" dirty="0">
                <a:latin typeface="Arial Narrow" pitchFamily="34" charset="0"/>
              </a:rPr>
              <a:t>приказ руководителя учреждения образования о зачислении обучающихся в ПКПП,;</a:t>
            </a:r>
          </a:p>
          <a:p>
            <a:r>
              <a:rPr lang="ru-RU" sz="7200" dirty="0">
                <a:latin typeface="Arial Narrow" pitchFamily="34" charset="0"/>
              </a:rPr>
              <a:t>приказ руководителя учреждения образования об отчислении обучающихся из ПКПП, </a:t>
            </a:r>
          </a:p>
          <a:p>
            <a:r>
              <a:rPr lang="ru-RU" sz="7200" dirty="0">
                <a:solidFill>
                  <a:srgbClr val="FF0000"/>
                </a:solidFill>
                <a:latin typeface="Arial Narrow" pitchFamily="34" charset="0"/>
              </a:rPr>
              <a:t>журнал  учета  обследованных  и  зачисленных  в  ПКПП обучающихся;</a:t>
            </a:r>
          </a:p>
          <a:p>
            <a:r>
              <a:rPr lang="ru-RU" sz="7200" u="sng" dirty="0">
                <a:solidFill>
                  <a:srgbClr val="FF0000"/>
                </a:solidFill>
                <a:latin typeface="Arial Narrow" pitchFamily="34" charset="0"/>
              </a:rPr>
              <a:t>годовой план </a:t>
            </a:r>
            <a:r>
              <a:rPr lang="ru-RU" sz="7200" dirty="0">
                <a:solidFill>
                  <a:srgbClr val="FF0000"/>
                </a:solidFill>
                <a:latin typeface="Arial Narrow" pitchFamily="34" charset="0"/>
              </a:rPr>
              <a:t>работы учителя-дефектолога, утвержденный руководителем учреждения образования;</a:t>
            </a:r>
          </a:p>
          <a:p>
            <a:r>
              <a:rPr lang="ru-RU" sz="7200" dirty="0">
                <a:latin typeface="Arial Narrow" pitchFamily="34" charset="0"/>
              </a:rPr>
              <a:t>расписание занятий учителя-дефектолога, утвержденное руководителем учреждения образования;</a:t>
            </a:r>
          </a:p>
          <a:p>
            <a:r>
              <a:rPr lang="ru-RU" sz="7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аналитический </a:t>
            </a:r>
            <a:r>
              <a:rPr lang="ru-RU" sz="72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отчет</a:t>
            </a:r>
            <a:r>
              <a:rPr lang="ru-RU" sz="7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учителя-дефектолога за год;</a:t>
            </a:r>
          </a:p>
          <a:p>
            <a:r>
              <a:rPr lang="ru-RU" sz="7200" dirty="0">
                <a:solidFill>
                  <a:srgbClr val="FF0000"/>
                </a:solidFill>
                <a:latin typeface="Arial Narrow" pitchFamily="34" charset="0"/>
              </a:rPr>
              <a:t>карты, в которых отражены индивидуально-типологические особенности обучающихся, зачисленных в ПКПП (на группу, подгруппу или индивидуальные);</a:t>
            </a:r>
          </a:p>
          <a:p>
            <a:r>
              <a:rPr lang="ru-RU" sz="7200" dirty="0">
                <a:solidFill>
                  <a:srgbClr val="FF0000"/>
                </a:solidFill>
                <a:latin typeface="Arial Narrow" pitchFamily="34" charset="0"/>
              </a:rPr>
              <a:t>планы коррекционно-педагогической помощи (на каждую группу, подгруппу, индивидуальные), утвержденные руководителем учреждения образования, которые разрабатываются на основании данных об индивидуально-типологических особенностях обучающихся и отражают основные направления работы по преодолению имеющихся у них нарушений;</a:t>
            </a:r>
          </a:p>
          <a:p>
            <a:r>
              <a:rPr lang="ru-RU" sz="7200" dirty="0">
                <a:latin typeface="Arial Narrow" pitchFamily="34" charset="0"/>
              </a:rPr>
              <a:t> журнал учета проведенных занятий и посещения  их обучающимися;</a:t>
            </a:r>
          </a:p>
          <a:p>
            <a:r>
              <a:rPr lang="ru-RU" sz="7200" dirty="0">
                <a:latin typeface="Arial Narrow" pitchFamily="34" charset="0"/>
              </a:rPr>
              <a:t>список обучающихся с ОПФР, нуждающихся в коррекционно-педагогической помощи, утвержденный директором ЦКРОиР. </a:t>
            </a:r>
          </a:p>
          <a:p>
            <a:endParaRPr lang="ru-RU" dirty="0"/>
          </a:p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 flipV="1">
            <a:off x="1691680" y="2852936"/>
            <a:ext cx="1008112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395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965245" cy="1202485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-20102"/>
            <a:ext cx="9140263" cy="6878101"/>
          </a:xfrm>
        </p:spPr>
        <p:txBody>
          <a:bodyPr>
            <a:noAutofit/>
          </a:bodyPr>
          <a:lstStyle/>
          <a:p>
            <a:r>
              <a:rPr lang="ru-RU" sz="1500" dirty="0">
                <a:latin typeface="Arial Narrow" pitchFamily="34" charset="0"/>
              </a:rPr>
              <a:t>приказ руководителя учреждения образования о создании специальных групп, групп интегрированного обучения и воспитания, специальных классов, классов интегрированного обучения и воспитания и организации образовательного процесса в них.;</a:t>
            </a:r>
          </a:p>
          <a:p>
            <a:r>
              <a:rPr lang="ru-RU" sz="1500" dirty="0">
                <a:latin typeface="Arial Narrow" pitchFamily="34" charset="0"/>
              </a:rPr>
              <a:t>заявления законных представителей обучающихся </a:t>
            </a:r>
          </a:p>
          <a:p>
            <a:r>
              <a:rPr lang="ru-RU" sz="1500" dirty="0">
                <a:latin typeface="Arial Narrow" pitchFamily="34" charset="0"/>
              </a:rPr>
              <a:t>	заключение государственного ЦКРОиР	копия свидетельства о рождении ребенка; </a:t>
            </a:r>
          </a:p>
          <a:p>
            <a:r>
              <a:rPr lang="ru-RU" sz="1500" dirty="0">
                <a:latin typeface="Arial Narrow" pitchFamily="34" charset="0"/>
              </a:rPr>
              <a:t>	медицинская справка о состоянии здоровья ребенка установленной формы;</a:t>
            </a:r>
          </a:p>
          <a:p>
            <a:r>
              <a:rPr lang="ru-RU" sz="1500" dirty="0">
                <a:latin typeface="Arial Narrow" pitchFamily="34" charset="0"/>
              </a:rPr>
              <a:t>	</a:t>
            </a:r>
            <a:r>
              <a:rPr lang="ru-RU" sz="1500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</a:rPr>
              <a:t>учебный план специальной группы, группы интегрированного обучения и воспитания, специального класса, класса интегрированного обучения и воспитания на текущий учебный год, утвержденный руководителем учреждения образования и согласованный с директором государственного ЦКРОиР; </a:t>
            </a:r>
          </a:p>
          <a:p>
            <a:r>
              <a:rPr lang="ru-RU" sz="1500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</a:rPr>
              <a:t>расписания учебных занятий по учебным предметам (образовательным областям) </a:t>
            </a:r>
            <a:r>
              <a:rPr lang="ru-RU" sz="1500" dirty="0">
                <a:latin typeface="Arial Narrow" pitchFamily="34" charset="0"/>
              </a:rPr>
              <a:t>и коррекционных занятий, классный журнал (в учреждениях общего среднего образования);</a:t>
            </a:r>
          </a:p>
          <a:p>
            <a:r>
              <a:rPr lang="ru-RU" sz="1500" dirty="0">
                <a:latin typeface="Arial Narrow" pitchFamily="34" charset="0"/>
              </a:rPr>
              <a:t>журнал учета проведенных занятий и посещения их детьми (в учреждениях дошкольного образования);</a:t>
            </a:r>
          </a:p>
          <a:p>
            <a:r>
              <a:rPr lang="ru-RU" sz="1500" dirty="0">
                <a:latin typeface="Arial Narrow" pitchFamily="34" charset="0"/>
              </a:rPr>
              <a:t>диагностические карты психолого-педагогического сопровождения. Заполняются в начале учебного года на каждого обучающегося с ОПФР и сохраняются в учреждении образования на протяжении всего времени обучения ребенка;</a:t>
            </a:r>
          </a:p>
          <a:p>
            <a:r>
              <a:rPr lang="ru-RU" sz="1500" b="1" u="sng" dirty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тетрадь преемственности в работе учителя-дефектолога и воспитателя (в учреждении дошкольного образования);</a:t>
            </a:r>
          </a:p>
          <a:p>
            <a:r>
              <a:rPr lang="ru-RU" sz="1500" dirty="0">
                <a:latin typeface="Arial Narrow" pitchFamily="34" charset="0"/>
              </a:rPr>
              <a:t>индивидуальная карта психолого-педагогического сопровождения (при необходимости).</a:t>
            </a:r>
          </a:p>
          <a:p>
            <a:r>
              <a:rPr lang="ru-RU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диагностические карты, которые заполняются учителем-дефектологом;</a:t>
            </a:r>
          </a:p>
          <a:p>
            <a:r>
              <a:rPr lang="ru-RU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календарно-тематическое планирование учебного материала по учебным предметам (образовательным областям) и коррекционным занятиям;</a:t>
            </a:r>
          </a:p>
          <a:p>
            <a:r>
              <a:rPr lang="ru-RU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	поурочное (текущее) планирование учебного материала, коррекционных занятий, форму ведения которого, его объем и т.д. педагогический работник определяет самостоятельно.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9323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Другая 4">
      <a:dk1>
        <a:srgbClr val="194550"/>
      </a:dk1>
      <a:lt1>
        <a:srgbClr val="BDE1E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44</TotalTime>
  <Words>386</Words>
  <Application>Microsoft Office PowerPoint</Application>
  <PresentationFormat>Экран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Горизонт</vt:lpstr>
      <vt:lpstr>Ведение учебно-программной документации в соответствии с Постановлением МО РБ от 27.12.2017 года №164</vt:lpstr>
      <vt:lpstr> </vt:lpstr>
      <vt:lpstr>   ПЕРЕЧЕНЬ документов Национального архивного фонда  Республики Беларусь,  образующихся в процессе деятельности Министерства образования Республики Беларусь, структурных  подразделений областных и Минского городского исполнительных комитетов, осуществляющих   государственно-властные полномочия в сфере образования и по делам молодежи, государственных организаций,  подчиненных Министерству образования Республики Беларусь, с указанием сроков хранения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Замдир</dc:creator>
  <cp:lastModifiedBy>юзер3</cp:lastModifiedBy>
  <cp:revision>9</cp:revision>
  <dcterms:created xsi:type="dcterms:W3CDTF">2018-01-25T06:12:28Z</dcterms:created>
  <dcterms:modified xsi:type="dcterms:W3CDTF">2018-01-25T07:32:21Z</dcterms:modified>
</cp:coreProperties>
</file>