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7B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7EA6-90EC-46CE-BEE6-AB9E9CBA052E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BC93FD-94E3-4AF4-9E56-7F6B604EE29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7EA6-90EC-46CE-BEE6-AB9E9CBA052E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93FD-94E3-4AF4-9E56-7F6B604EE2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7EA6-90EC-46CE-BEE6-AB9E9CBA052E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93FD-94E3-4AF4-9E56-7F6B604EE2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7EA6-90EC-46CE-BEE6-AB9E9CBA052E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93FD-94E3-4AF4-9E56-7F6B604EE2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7EA6-90EC-46CE-BEE6-AB9E9CBA052E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93FD-94E3-4AF4-9E56-7F6B604EE2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7EA6-90EC-46CE-BEE6-AB9E9CBA052E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93FD-94E3-4AF4-9E56-7F6B604EE29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7EA6-90EC-46CE-BEE6-AB9E9CBA052E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93FD-94E3-4AF4-9E56-7F6B604EE29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7EA6-90EC-46CE-BEE6-AB9E9CBA052E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93FD-94E3-4AF4-9E56-7F6B604EE2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7EA6-90EC-46CE-BEE6-AB9E9CBA052E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93FD-94E3-4AF4-9E56-7F6B604EE2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7EA6-90EC-46CE-BEE6-AB9E9CBA052E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93FD-94E3-4AF4-9E56-7F6B604EE2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7EA6-90EC-46CE-BEE6-AB9E9CBA052E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93FD-94E3-4AF4-9E56-7F6B604EE2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3B9C7EA6-90EC-46CE-BEE6-AB9E9CBA052E}" type="datetimeFigureOut">
              <a:rPr lang="ru-RU" smtClean="0"/>
              <a:t>25.04.2018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ABC93FD-94E3-4AF4-9E56-7F6B604EE29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04856" cy="3168000"/>
          </a:xfrm>
          <a:ln w="28575">
            <a:solidFill>
              <a:srgbClr val="F27B22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IrisUPC" panose="020B0604020202020204" pitchFamily="34" charset="-34"/>
              </a:rPr>
              <a:t>ВЕДЕНИЕ ДОКУМЕНТАЦИИ В ИНТЕГРИРОВАННЫХ СТРУКТУРАХ УЧРЕЖДЕНИЯ ОБЩЕГО СРЕДНЕГО ОБРАЗОВАНИЯ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1919" y="5229200"/>
            <a:ext cx="7790521" cy="1144632"/>
          </a:xfrm>
          <a:ln w="28575">
            <a:solidFill>
              <a:srgbClr val="F27B22"/>
            </a:solidFill>
          </a:ln>
        </p:spPr>
        <p:txBody>
          <a:bodyPr>
            <a:normAutofit fontScale="92500"/>
          </a:bodyPr>
          <a:lstStyle/>
          <a:p>
            <a:pPr algn="r"/>
            <a:r>
              <a:rPr lang="ru-RU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Летошко Марина Васильевна, методист </a:t>
            </a:r>
          </a:p>
          <a:p>
            <a:pPr algn="r"/>
            <a:r>
              <a:rPr lang="ru-RU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ГУО «Гомельский областной центр </a:t>
            </a:r>
          </a:p>
          <a:p>
            <a:pPr algn="r"/>
            <a:r>
              <a:rPr lang="ru-RU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коррекционно-развивающего обучения и реабилитации»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5589240"/>
            <a:ext cx="755576" cy="432048"/>
          </a:xfrm>
          <a:prstGeom prst="rect">
            <a:avLst/>
          </a:prstGeom>
          <a:solidFill>
            <a:srgbClr val="F27B22"/>
          </a:solidFill>
          <a:ln>
            <a:solidFill>
              <a:srgbClr val="F27B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354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035280" cy="722049"/>
          </a:xfrm>
          <a:ln w="28575">
            <a:solidFill>
              <a:srgbClr val="F27B22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ДОКУМЕНТАЦИЯ</a:t>
            </a:r>
            <a:endParaRPr lang="ru-RU" sz="35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40768"/>
            <a:ext cx="8035280" cy="5328633"/>
          </a:xfrm>
          <a:ln>
            <a:solidFill>
              <a:srgbClr val="F27B22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2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приказ </a:t>
            </a:r>
            <a:r>
              <a:rPr lang="ru-RU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руководителя учреждения образования о создании классов интегрированного обучения и воспитания и организации образовательного процесса в </a:t>
            </a:r>
            <a:r>
              <a:rPr lang="ru-RU" sz="2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них;</a:t>
            </a:r>
          </a:p>
          <a:p>
            <a:pPr algn="just"/>
            <a:r>
              <a:rPr lang="ru-RU" sz="2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заявления </a:t>
            </a:r>
            <a:r>
              <a:rPr lang="ru-RU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законных представителей </a:t>
            </a:r>
            <a:r>
              <a:rPr lang="ru-RU" sz="2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обучающихся;</a:t>
            </a:r>
          </a:p>
          <a:p>
            <a:pPr algn="just"/>
            <a:r>
              <a:rPr lang="ru-RU" sz="2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заключение </a:t>
            </a:r>
            <a:r>
              <a:rPr lang="ru-RU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государственного </a:t>
            </a:r>
            <a:r>
              <a:rPr lang="ru-RU" sz="2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ЦКРОиР;</a:t>
            </a:r>
          </a:p>
          <a:p>
            <a:pPr algn="just"/>
            <a:r>
              <a:rPr lang="ru-RU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копия свидетельства о рождении ребенка; </a:t>
            </a:r>
          </a:p>
          <a:p>
            <a:pPr algn="just"/>
            <a:r>
              <a:rPr lang="ru-RU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медицинская справка о состоянии здоровья ребенка установленной формы</a:t>
            </a:r>
            <a:r>
              <a:rPr lang="ru-RU" sz="2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;</a:t>
            </a:r>
            <a:endParaRPr lang="ru-RU" sz="2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/>
            <a:r>
              <a:rPr lang="ru-RU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личная карточка </a:t>
            </a:r>
            <a:r>
              <a:rPr lang="ru-RU" sz="2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учащегося </a:t>
            </a:r>
            <a:r>
              <a:rPr lang="ru-RU" sz="2200" dirty="0" smtClean="0">
                <a:solidFill>
                  <a:srgbClr val="F27B2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(например</a:t>
            </a:r>
            <a:r>
              <a:rPr lang="ru-RU" sz="2200" dirty="0">
                <a:solidFill>
                  <a:srgbClr val="F27B2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: </a:t>
            </a:r>
            <a:r>
              <a:rPr lang="en-US" sz="2200" dirty="0">
                <a:solidFill>
                  <a:srgbClr val="F27B2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I; I(II); V; V(VI</a:t>
            </a:r>
            <a:r>
              <a:rPr lang="en-US" sz="2200" dirty="0" smtClean="0">
                <a:solidFill>
                  <a:srgbClr val="F27B2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ru-RU" sz="2200" dirty="0" smtClean="0">
                <a:solidFill>
                  <a:srgbClr val="F27B2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endParaRPr lang="ru-RU" sz="2200" dirty="0" smtClean="0">
              <a:solidFill>
                <a:srgbClr val="F27B22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just"/>
            <a:r>
              <a:rPr lang="ru-RU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учебный план класса интегрированного обучения и воспитания на текущий учебный </a:t>
            </a:r>
            <a:r>
              <a:rPr lang="ru-RU" sz="2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год;</a:t>
            </a:r>
          </a:p>
          <a:p>
            <a:pPr algn="just"/>
            <a:r>
              <a:rPr lang="ru-RU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расписания учебных занятий по учебным предметам и коррекционных </a:t>
            </a:r>
            <a:r>
              <a:rPr lang="ru-RU" sz="22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занятий</a:t>
            </a:r>
            <a:r>
              <a:rPr lang="ru-RU" sz="2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449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035280" cy="722049"/>
          </a:xfrm>
          <a:ln w="28575">
            <a:solidFill>
              <a:srgbClr val="F27B22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ДОКУМЕНТАЦИЯ</a:t>
            </a:r>
            <a:endParaRPr lang="ru-RU" sz="35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84784"/>
            <a:ext cx="8035280" cy="5184617"/>
          </a:xfrm>
          <a:ln>
            <a:solidFill>
              <a:srgbClr val="F27B22"/>
            </a:solidFill>
          </a:ln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300" dirty="0"/>
              <a:t>КЛАССНЫЙ </a:t>
            </a:r>
            <a:r>
              <a:rPr lang="ru-RU" sz="2300" dirty="0" smtClean="0"/>
              <a:t>ЖУРНАЛ:</a:t>
            </a:r>
          </a:p>
          <a:p>
            <a:pPr algn="just"/>
            <a:r>
              <a:rPr lang="ru-RU" sz="2300" dirty="0" smtClean="0"/>
              <a:t>запись темы </a:t>
            </a:r>
            <a:r>
              <a:rPr lang="ru-RU" sz="2300" dirty="0"/>
              <a:t>урока </a:t>
            </a:r>
            <a:r>
              <a:rPr lang="ru-RU" sz="2300" dirty="0" smtClean="0"/>
              <a:t> оформляется на </a:t>
            </a:r>
            <a:r>
              <a:rPr lang="ru-RU" sz="2300" dirty="0"/>
              <a:t>правой странице классного журнала в две строки в </a:t>
            </a:r>
            <a:r>
              <a:rPr lang="ru-RU" sz="2300" dirty="0">
                <a:solidFill>
                  <a:srgbClr val="F27B22"/>
                </a:solidFill>
              </a:rPr>
              <a:t>одной</a:t>
            </a:r>
            <a:r>
              <a:rPr lang="ru-RU" sz="2300" dirty="0"/>
              <a:t> отведенной горизонтальной графе;</a:t>
            </a:r>
          </a:p>
          <a:p>
            <a:pPr algn="just"/>
            <a:r>
              <a:rPr lang="ru-RU" sz="2300" dirty="0" smtClean="0"/>
              <a:t>запись </a:t>
            </a:r>
            <a:r>
              <a:rPr lang="ru-RU" sz="2300" dirty="0"/>
              <a:t>названий учебных предметов оформляют </a:t>
            </a:r>
            <a:r>
              <a:rPr lang="ru-RU" sz="2300" dirty="0" smtClean="0"/>
              <a:t>в </a:t>
            </a:r>
            <a:r>
              <a:rPr lang="ru-RU" sz="2300" dirty="0"/>
              <a:t>две строки </a:t>
            </a:r>
            <a:r>
              <a:rPr lang="ru-RU" sz="2300" dirty="0">
                <a:solidFill>
                  <a:srgbClr val="F27B22"/>
                </a:solidFill>
              </a:rPr>
              <a:t>над и под </a:t>
            </a:r>
            <a:r>
              <a:rPr lang="ru-RU" sz="2300" dirty="0"/>
              <a:t>горизонтальной чертой;</a:t>
            </a:r>
          </a:p>
          <a:p>
            <a:pPr algn="just"/>
            <a:r>
              <a:rPr lang="ru-RU" sz="2300" dirty="0" smtClean="0">
                <a:solidFill>
                  <a:srgbClr val="F27B22"/>
                </a:solidFill>
              </a:rPr>
              <a:t>отводятся </a:t>
            </a:r>
            <a:r>
              <a:rPr lang="ru-RU" sz="2300" dirty="0">
                <a:solidFill>
                  <a:srgbClr val="F27B22"/>
                </a:solidFill>
              </a:rPr>
              <a:t>страницы </a:t>
            </a:r>
            <a:r>
              <a:rPr lang="ru-RU" sz="2300" dirty="0"/>
              <a:t>для учета проведенных учебных занятий по учебным предметам и коррекционных занятий с </a:t>
            </a:r>
            <a:r>
              <a:rPr lang="ru-RU" sz="2300" dirty="0" smtClean="0"/>
              <a:t>учащимися; </a:t>
            </a:r>
            <a:endParaRPr lang="ru-RU" sz="2300" dirty="0"/>
          </a:p>
          <a:p>
            <a:pPr algn="just"/>
            <a:r>
              <a:rPr lang="ru-RU" sz="2300" dirty="0" smtClean="0"/>
              <a:t>название </a:t>
            </a:r>
            <a:r>
              <a:rPr lang="ru-RU" sz="2300" dirty="0"/>
              <a:t>коррекционного занятия указывается </a:t>
            </a:r>
            <a:r>
              <a:rPr lang="ru-RU" sz="2300" dirty="0" smtClean="0"/>
              <a:t>с </a:t>
            </a:r>
            <a:r>
              <a:rPr lang="ru-RU" sz="2300" dirty="0"/>
              <a:t>маленькой буквы, без </a:t>
            </a:r>
            <a:r>
              <a:rPr lang="ru-RU" sz="2300" dirty="0" smtClean="0"/>
              <a:t>кавычек. </a:t>
            </a:r>
            <a:r>
              <a:rPr lang="ru-RU" sz="2300" dirty="0">
                <a:solidFill>
                  <a:srgbClr val="F27B22"/>
                </a:solidFill>
              </a:rPr>
              <a:t>Например</a:t>
            </a:r>
            <a:r>
              <a:rPr lang="ru-RU" sz="2300" dirty="0"/>
              <a:t>: развитие познавательной деятельности или развитие эмоционально-волевой </a:t>
            </a:r>
            <a:r>
              <a:rPr lang="ru-RU" sz="2300" dirty="0" smtClean="0"/>
              <a:t>сферы;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409491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035280" cy="722049"/>
          </a:xfrm>
          <a:ln w="28575">
            <a:solidFill>
              <a:srgbClr val="F27B22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ДОКУМЕНТАЦИЯ</a:t>
            </a:r>
            <a:endParaRPr lang="ru-RU" sz="35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84784"/>
            <a:ext cx="8035280" cy="5184617"/>
          </a:xfrm>
          <a:ln>
            <a:solidFill>
              <a:srgbClr val="F27B22"/>
            </a:solidFill>
          </a:ln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300" dirty="0">
                <a:solidFill>
                  <a:srgbClr val="F27B22"/>
                </a:solidFill>
              </a:rPr>
              <a:t>КЛАССНЫЙ </a:t>
            </a:r>
            <a:r>
              <a:rPr lang="ru-RU" sz="2300" dirty="0" smtClean="0">
                <a:solidFill>
                  <a:srgbClr val="F27B22"/>
                </a:solidFill>
              </a:rPr>
              <a:t>ЖУРНАЛ:</a:t>
            </a:r>
          </a:p>
          <a:p>
            <a:pPr algn="just"/>
            <a:r>
              <a:rPr lang="ru-RU" sz="2300" dirty="0" smtClean="0"/>
              <a:t>отметки </a:t>
            </a:r>
            <a:r>
              <a:rPr lang="ru-RU" sz="2300" dirty="0"/>
              <a:t>за четверть учащемуся с ОПФР выставляются учителем-дефектологом по учебным предметам, учебные занятия по которым проводятся только </a:t>
            </a:r>
            <a:r>
              <a:rPr lang="ru-RU" sz="2300" dirty="0" smtClean="0"/>
              <a:t>им;</a:t>
            </a:r>
          </a:p>
          <a:p>
            <a:pPr algn="just"/>
            <a:r>
              <a:rPr lang="ru-RU" sz="2300" dirty="0" smtClean="0">
                <a:solidFill>
                  <a:srgbClr val="F27B22"/>
                </a:solidFill>
              </a:rPr>
              <a:t>Пример</a:t>
            </a:r>
            <a:r>
              <a:rPr lang="ru-RU" sz="2300" dirty="0" smtClean="0"/>
              <a:t> </a:t>
            </a:r>
            <a:r>
              <a:rPr lang="ru-RU" sz="2300" dirty="0" smtClean="0">
                <a:solidFill>
                  <a:srgbClr val="F27B22"/>
                </a:solidFill>
              </a:rPr>
              <a:t>записи </a:t>
            </a:r>
            <a:r>
              <a:rPr lang="ru-RU" sz="2300" dirty="0">
                <a:solidFill>
                  <a:srgbClr val="F27B22"/>
                </a:solidFill>
              </a:rPr>
              <a:t>в </a:t>
            </a:r>
            <a:r>
              <a:rPr lang="ru-RU" sz="2300" dirty="0" smtClean="0">
                <a:solidFill>
                  <a:srgbClr val="F27B22"/>
                </a:solidFill>
              </a:rPr>
              <a:t>журнале</a:t>
            </a:r>
            <a:r>
              <a:rPr lang="ru-RU" sz="2300" dirty="0" smtClean="0"/>
              <a:t>: переведен </a:t>
            </a:r>
            <a:r>
              <a:rPr lang="ru-RU" sz="2300" dirty="0"/>
              <a:t>в III класс по учебному плану IV класса первого отделения вспомогательной </a:t>
            </a:r>
            <a:r>
              <a:rPr lang="ru-RU" sz="2300" dirty="0" smtClean="0"/>
              <a:t>школы;</a:t>
            </a:r>
            <a:endParaRPr lang="ru-RU" sz="2300" dirty="0"/>
          </a:p>
          <a:p>
            <a:pPr algn="just"/>
            <a:r>
              <a:rPr lang="ru-RU" sz="2300" dirty="0" smtClean="0">
                <a:solidFill>
                  <a:srgbClr val="F27B22"/>
                </a:solidFill>
              </a:rPr>
              <a:t>Пример записи в решении педагогического совета</a:t>
            </a:r>
            <a:r>
              <a:rPr lang="ru-RU" sz="2300" dirty="0" smtClean="0"/>
              <a:t>: </a:t>
            </a:r>
            <a:r>
              <a:rPr lang="ru-RU" sz="2300" dirty="0"/>
              <a:t>переведен в III класс интегрированного обучения и воспитания по учебному плану IV класса первого отделения вспомогательной школы (вспомогательной школы-интерната) для детей с интеллектуальной недостаточностью.</a:t>
            </a:r>
          </a:p>
          <a:p>
            <a:endParaRPr lang="ru-RU" sz="2300" dirty="0" smtClean="0"/>
          </a:p>
        </p:txBody>
      </p:sp>
    </p:spTree>
    <p:extLst>
      <p:ext uri="{BB962C8B-B14F-4D97-AF65-F5344CB8AC3E}">
        <p14:creationId xmlns:p14="http://schemas.microsoft.com/office/powerpoint/2010/main" val="3258684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035280" cy="722049"/>
          </a:xfrm>
          <a:ln w="28575">
            <a:solidFill>
              <a:srgbClr val="F27B22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ДОКУМЕНТАЦИЯ</a:t>
            </a:r>
            <a:endParaRPr lang="ru-RU" sz="35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84785"/>
            <a:ext cx="8035280" cy="4536504"/>
          </a:xfrm>
          <a:ln>
            <a:solidFill>
              <a:srgbClr val="F27B22"/>
            </a:solidFill>
          </a:ln>
        </p:spPr>
        <p:txBody>
          <a:bodyPr>
            <a:noAutofit/>
          </a:bodyPr>
          <a:lstStyle/>
          <a:p>
            <a:pPr marL="45720" indent="0">
              <a:buNone/>
            </a:pPr>
            <a:endParaRPr lang="ru-RU" sz="2300" dirty="0" smtClean="0">
              <a:solidFill>
                <a:srgbClr val="F27B22"/>
              </a:solidFill>
            </a:endParaRPr>
          </a:p>
          <a:p>
            <a:pPr marL="45720" indent="0">
              <a:buNone/>
            </a:pPr>
            <a:r>
              <a:rPr lang="ru-RU" sz="2300" dirty="0" smtClean="0">
                <a:solidFill>
                  <a:srgbClr val="F27B22"/>
                </a:solidFill>
              </a:rPr>
              <a:t>КЛАССНЫЙ ЖУРНАЛ:</a:t>
            </a:r>
          </a:p>
          <a:p>
            <a:pPr algn="just"/>
            <a:r>
              <a:rPr lang="ru-RU" sz="2300" dirty="0" smtClean="0"/>
              <a:t>при отсутствии единственного ученика: на </a:t>
            </a:r>
            <a:r>
              <a:rPr lang="ru-RU" sz="2300" dirty="0"/>
              <a:t>правой странице журнала </a:t>
            </a:r>
            <a:r>
              <a:rPr lang="ru-RU" sz="2300" dirty="0">
                <a:solidFill>
                  <a:srgbClr val="F27B22"/>
                </a:solidFill>
              </a:rPr>
              <a:t>рекомендуется</a:t>
            </a:r>
            <a:r>
              <a:rPr lang="ru-RU" sz="2300" dirty="0"/>
              <a:t> указать дату и записать тему предыдущего урока или коррекционного </a:t>
            </a:r>
            <a:r>
              <a:rPr lang="ru-RU" sz="2300" dirty="0" smtClean="0"/>
              <a:t>занятия;</a:t>
            </a:r>
            <a:endParaRPr lang="ru-RU" sz="2300" dirty="0"/>
          </a:p>
          <a:p>
            <a:pPr algn="just"/>
            <a:r>
              <a:rPr lang="ru-RU" sz="2300" dirty="0" smtClean="0"/>
              <a:t>может </a:t>
            </a:r>
            <a:r>
              <a:rPr lang="ru-RU" sz="2300" dirty="0"/>
              <a:t>быть заведен </a:t>
            </a:r>
            <a:r>
              <a:rPr lang="ru-RU" sz="2300" dirty="0">
                <a:solidFill>
                  <a:srgbClr val="F27B22"/>
                </a:solidFill>
              </a:rPr>
              <a:t>классный журнал</a:t>
            </a:r>
            <a:r>
              <a:rPr lang="ru-RU" sz="2300" dirty="0"/>
              <a:t>, в котором будет осуществляться учет проведенных </a:t>
            </a:r>
            <a:r>
              <a:rPr lang="ru-RU" sz="2300" dirty="0" smtClean="0"/>
              <a:t>с учащимися с ОПФР уроков </a:t>
            </a:r>
            <a:r>
              <a:rPr lang="ru-RU" sz="2300" dirty="0"/>
              <a:t>и коррекционных </a:t>
            </a:r>
            <a:r>
              <a:rPr lang="ru-RU" sz="2300" dirty="0" smtClean="0"/>
              <a:t>занятий;</a:t>
            </a:r>
          </a:p>
          <a:p>
            <a:pPr algn="just"/>
            <a:r>
              <a:rPr lang="ru-RU" sz="2300" dirty="0" smtClean="0"/>
              <a:t>может </a:t>
            </a:r>
            <a:r>
              <a:rPr lang="ru-RU" sz="2300" dirty="0"/>
              <a:t>быть заведена </a:t>
            </a:r>
            <a:r>
              <a:rPr lang="ru-RU" sz="2300" dirty="0">
                <a:solidFill>
                  <a:srgbClr val="F27B22"/>
                </a:solidFill>
              </a:rPr>
              <a:t>тетрадь учета учебных занятий </a:t>
            </a:r>
            <a:r>
              <a:rPr lang="ru-RU" sz="2300" dirty="0"/>
              <a:t>по учебным предметам, проведенных с детьми с ОПФР.</a:t>
            </a:r>
          </a:p>
          <a:p>
            <a:pPr algn="just"/>
            <a:endParaRPr lang="ru-RU" sz="23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6021289"/>
            <a:ext cx="576064" cy="836711"/>
          </a:xfrm>
          <a:prstGeom prst="rect">
            <a:avLst/>
          </a:prstGeom>
          <a:solidFill>
            <a:srgbClr val="F27B22"/>
          </a:solidFill>
          <a:ln>
            <a:solidFill>
              <a:srgbClr val="F27B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735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035280" cy="722049"/>
          </a:xfrm>
          <a:ln w="28575">
            <a:solidFill>
              <a:srgbClr val="F27B22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ДОКУМЕНТАЦИЯ</a:t>
            </a:r>
            <a:endParaRPr lang="ru-RU" sz="35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12776"/>
            <a:ext cx="8035280" cy="4608513"/>
          </a:xfrm>
          <a:ln>
            <a:solidFill>
              <a:srgbClr val="F27B22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2600" dirty="0" smtClean="0"/>
              <a:t>Диагностические карты. </a:t>
            </a:r>
            <a:r>
              <a:rPr lang="ru-RU" sz="2600" dirty="0"/>
              <a:t>З</a:t>
            </a:r>
            <a:r>
              <a:rPr lang="ru-RU" sz="2600" dirty="0" smtClean="0"/>
              <a:t>аполняются учителем-дефектологом. </a:t>
            </a:r>
            <a:r>
              <a:rPr lang="ru-RU" sz="2600" dirty="0" smtClean="0">
                <a:solidFill>
                  <a:srgbClr val="F27B22"/>
                </a:solidFill>
              </a:rPr>
              <a:t>Оптимальное количество диагностик</a:t>
            </a:r>
            <a:r>
              <a:rPr lang="ru-RU" sz="2600" dirty="0" smtClean="0"/>
              <a:t>: от 3 до 5 раз в год.</a:t>
            </a:r>
          </a:p>
          <a:p>
            <a:pPr algn="just"/>
            <a:r>
              <a:rPr lang="ru-RU" sz="2600" dirty="0" smtClean="0"/>
              <a:t>Календарно-тематическое планирование.</a:t>
            </a:r>
          </a:p>
          <a:p>
            <a:pPr algn="just"/>
            <a:r>
              <a:rPr lang="ru-RU" sz="2600" dirty="0"/>
              <a:t>П</a:t>
            </a:r>
            <a:r>
              <a:rPr lang="ru-RU" sz="2600" dirty="0" smtClean="0"/>
              <a:t>оурочное (текущее) планирование.</a:t>
            </a:r>
          </a:p>
          <a:p>
            <a:pPr algn="just"/>
            <a:r>
              <a:rPr lang="ru-RU" sz="2600" dirty="0"/>
              <a:t>Д</a:t>
            </a:r>
            <a:r>
              <a:rPr lang="ru-RU" sz="2600" dirty="0" smtClean="0"/>
              <a:t>иагностические карты психолого-педагогического сопровождения. </a:t>
            </a:r>
          </a:p>
          <a:p>
            <a:pPr algn="just"/>
            <a:r>
              <a:rPr lang="ru-RU" sz="2600" dirty="0"/>
              <a:t>И</a:t>
            </a:r>
            <a:r>
              <a:rPr lang="ru-RU" sz="2600" dirty="0" smtClean="0"/>
              <a:t>ндивидуальная карта психолого-педагогического сопровождения </a:t>
            </a:r>
            <a:r>
              <a:rPr lang="ru-RU" sz="2600" dirty="0" smtClean="0">
                <a:solidFill>
                  <a:srgbClr val="F27B22"/>
                </a:solidFill>
              </a:rPr>
              <a:t>(при необходимости).</a:t>
            </a:r>
            <a:endParaRPr lang="ru-RU" sz="2600" dirty="0">
              <a:solidFill>
                <a:srgbClr val="F27B2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6021289"/>
            <a:ext cx="576064" cy="836711"/>
          </a:xfrm>
          <a:prstGeom prst="rect">
            <a:avLst/>
          </a:prstGeom>
          <a:solidFill>
            <a:srgbClr val="F27B22"/>
          </a:solidFill>
          <a:ln>
            <a:solidFill>
              <a:srgbClr val="F27B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8836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96</TotalTime>
  <Words>358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Перспектива</vt:lpstr>
      <vt:lpstr>ВЕДЕНИЕ ДОКУМЕНТАЦИИ В ИНТЕГРИРОВАННЫХ СТРУКТУРАХ УЧРЕЖДЕНИЯ ОБЩЕГО СРЕДНЕГО ОБРАЗОВАНИЯ</vt:lpstr>
      <vt:lpstr>ДОКУМЕНТАЦИЯ</vt:lpstr>
      <vt:lpstr>ДОКУМЕНТАЦИЯ</vt:lpstr>
      <vt:lpstr>ДОКУМЕНТАЦИЯ</vt:lpstr>
      <vt:lpstr>ДОКУМЕНТАЦИЯ</vt:lpstr>
      <vt:lpstr>ДОКУМЕНТАЦИЯ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ВЕДЕНИЕ ДОКУМЕНТАЦИИ В ИНТЕГРИРОВАННЫХ СТРУКТУРАХ УЧРЕЖДЕНИЯ ОБЩЕГО СРЕДНЕГО ОБРАЗОВАНИЯ</dc:title>
  <dc:creator>ГОЦКРОиР</dc:creator>
  <cp:lastModifiedBy>Татьяна</cp:lastModifiedBy>
  <cp:revision>7</cp:revision>
  <dcterms:created xsi:type="dcterms:W3CDTF">2018-04-24T13:10:43Z</dcterms:created>
  <dcterms:modified xsi:type="dcterms:W3CDTF">2018-04-25T05:41:38Z</dcterms:modified>
</cp:coreProperties>
</file>