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82" r:id="rId11"/>
    <p:sldId id="275" r:id="rId12"/>
    <p:sldId id="278" r:id="rId13"/>
    <p:sldId id="279" r:id="rId14"/>
    <p:sldId id="265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8A3E"/>
    <a:srgbClr val="660033"/>
    <a:srgbClr val="800080"/>
    <a:srgbClr val="660066"/>
    <a:srgbClr val="FF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1C3A3-EF0A-405F-8683-695172ABEB73}" type="doc">
      <dgm:prSet loTypeId="urn:microsoft.com/office/officeart/2005/8/layout/pList1" loCatId="list" qsTypeId="urn:microsoft.com/office/officeart/2005/8/quickstyle/3d1" qsCatId="3D" csTypeId="urn:microsoft.com/office/officeart/2005/8/colors/colorful4" csCatId="colorful" phldr="0"/>
      <dgm:spPr/>
      <dgm:t>
        <a:bodyPr/>
        <a:lstStyle/>
        <a:p>
          <a:endParaRPr lang="ru-RU"/>
        </a:p>
      </dgm:t>
    </dgm:pt>
    <dgm:pt modelId="{DE5F98C1-A2FC-4116-8497-A286D6A9BE40}">
      <dgm:prSet phldrT="[Текст]" phldr="1"/>
      <dgm:spPr/>
      <dgm:t>
        <a:bodyPr/>
        <a:lstStyle/>
        <a:p>
          <a:endParaRPr lang="ru-RU"/>
        </a:p>
      </dgm:t>
    </dgm:pt>
    <dgm:pt modelId="{847FA487-DDF9-4342-8606-DBCEA60E2C74}" type="parTrans" cxnId="{E787CCDC-0B9A-4FED-A7A1-D12052FC5C4A}">
      <dgm:prSet/>
      <dgm:spPr/>
      <dgm:t>
        <a:bodyPr/>
        <a:lstStyle/>
        <a:p>
          <a:endParaRPr lang="ru-RU"/>
        </a:p>
      </dgm:t>
    </dgm:pt>
    <dgm:pt modelId="{348C2E31-AF33-48DE-B643-6CABC28DE61B}" type="sibTrans" cxnId="{E787CCDC-0B9A-4FED-A7A1-D12052FC5C4A}">
      <dgm:prSet/>
      <dgm:spPr/>
      <dgm:t>
        <a:bodyPr/>
        <a:lstStyle/>
        <a:p>
          <a:endParaRPr lang="ru-RU"/>
        </a:p>
      </dgm:t>
    </dgm:pt>
    <dgm:pt modelId="{6B952D44-3C7E-4A6C-8750-4B5F4F9DC9FE}">
      <dgm:prSet phldrT="[Текст]" phldr="1"/>
      <dgm:spPr/>
      <dgm:t>
        <a:bodyPr/>
        <a:lstStyle/>
        <a:p>
          <a:endParaRPr lang="ru-RU"/>
        </a:p>
      </dgm:t>
    </dgm:pt>
    <dgm:pt modelId="{4D23EC07-050D-42C6-8C9D-BD862E4CBCD8}" type="parTrans" cxnId="{F46C65D8-6CB8-4998-A875-EDC2FBCB455A}">
      <dgm:prSet/>
      <dgm:spPr/>
      <dgm:t>
        <a:bodyPr/>
        <a:lstStyle/>
        <a:p>
          <a:endParaRPr lang="ru-RU"/>
        </a:p>
      </dgm:t>
    </dgm:pt>
    <dgm:pt modelId="{6684AD1E-1D84-4D9F-B6CF-4398D80482A1}" type="sibTrans" cxnId="{F46C65D8-6CB8-4998-A875-EDC2FBCB455A}">
      <dgm:prSet/>
      <dgm:spPr/>
      <dgm:t>
        <a:bodyPr/>
        <a:lstStyle/>
        <a:p>
          <a:endParaRPr lang="ru-RU"/>
        </a:p>
      </dgm:t>
    </dgm:pt>
    <dgm:pt modelId="{584D6DFA-8F21-4B06-B8F7-B0A340008F43}">
      <dgm:prSet phldrT="[Текст]" phldr="1"/>
      <dgm:spPr/>
      <dgm:t>
        <a:bodyPr/>
        <a:lstStyle/>
        <a:p>
          <a:endParaRPr lang="ru-RU"/>
        </a:p>
      </dgm:t>
    </dgm:pt>
    <dgm:pt modelId="{312CB534-6B5E-47C9-984B-2F578CD99188}" type="parTrans" cxnId="{21C65565-4E54-491F-A2BD-F2CE03014369}">
      <dgm:prSet/>
      <dgm:spPr/>
      <dgm:t>
        <a:bodyPr/>
        <a:lstStyle/>
        <a:p>
          <a:endParaRPr lang="ru-RU"/>
        </a:p>
      </dgm:t>
    </dgm:pt>
    <dgm:pt modelId="{60033DF3-D992-40F2-96CF-EEF9007D0181}" type="sibTrans" cxnId="{21C65565-4E54-491F-A2BD-F2CE03014369}">
      <dgm:prSet/>
      <dgm:spPr/>
      <dgm:t>
        <a:bodyPr/>
        <a:lstStyle/>
        <a:p>
          <a:endParaRPr lang="ru-RU"/>
        </a:p>
      </dgm:t>
    </dgm:pt>
    <dgm:pt modelId="{0FF709F2-389A-49FA-A959-9C2CC707D8D2}">
      <dgm:prSet phldrT="[Текст]" phldr="1"/>
      <dgm:spPr/>
      <dgm:t>
        <a:bodyPr/>
        <a:lstStyle/>
        <a:p>
          <a:endParaRPr lang="ru-RU"/>
        </a:p>
      </dgm:t>
    </dgm:pt>
    <dgm:pt modelId="{6DDF70FA-6352-4EFD-BB1C-07D459BD5E4E}" type="parTrans" cxnId="{0E3ABF24-22C3-42F8-A070-0972D406AE39}">
      <dgm:prSet/>
      <dgm:spPr/>
      <dgm:t>
        <a:bodyPr/>
        <a:lstStyle/>
        <a:p>
          <a:endParaRPr lang="ru-RU"/>
        </a:p>
      </dgm:t>
    </dgm:pt>
    <dgm:pt modelId="{FBCC7D1C-CCA3-4B1A-9C02-2895F48F3118}" type="sibTrans" cxnId="{0E3ABF24-22C3-42F8-A070-0972D406AE39}">
      <dgm:prSet/>
      <dgm:spPr/>
      <dgm:t>
        <a:bodyPr/>
        <a:lstStyle/>
        <a:p>
          <a:endParaRPr lang="ru-RU"/>
        </a:p>
      </dgm:t>
    </dgm:pt>
    <dgm:pt modelId="{16814BBE-868D-4903-8A06-8EE0A19CB121}" type="pres">
      <dgm:prSet presAssocID="{BCB1C3A3-EF0A-405F-8683-695172ABEB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EC64C-4F2B-488D-9C37-F2B17143A313}" type="pres">
      <dgm:prSet presAssocID="{DE5F98C1-A2FC-4116-8497-A286D6A9BE40}" presName="compNode" presStyleCnt="0"/>
      <dgm:spPr/>
    </dgm:pt>
    <dgm:pt modelId="{84D455B2-9121-492D-923F-EB558343B3D3}" type="pres">
      <dgm:prSet presAssocID="{DE5F98C1-A2FC-4116-8497-A286D6A9BE40}" presName="pictRect" presStyleLbl="node1" presStyleIdx="0" presStyleCnt="4" custLinFactNeighborX="3969" custLinFactNeighborY="-42678"/>
      <dgm:spPr/>
    </dgm:pt>
    <dgm:pt modelId="{5EB5231E-AA0D-44FD-BDE2-BC38F07849CB}" type="pres">
      <dgm:prSet presAssocID="{DE5F98C1-A2FC-4116-8497-A286D6A9BE4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03E5-D0B1-4BF0-80E2-43D5563B6C7A}" type="pres">
      <dgm:prSet presAssocID="{348C2E31-AF33-48DE-B643-6CABC28DE6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6C6A22-8A74-4595-A5AD-FBC566F242C9}" type="pres">
      <dgm:prSet presAssocID="{6B952D44-3C7E-4A6C-8750-4B5F4F9DC9FE}" presName="compNode" presStyleCnt="0"/>
      <dgm:spPr/>
    </dgm:pt>
    <dgm:pt modelId="{FFA419B5-D90D-4BC9-9ED7-2807A4378A51}" type="pres">
      <dgm:prSet presAssocID="{6B952D44-3C7E-4A6C-8750-4B5F4F9DC9FE}" presName="pictRect" presStyleLbl="node1" presStyleIdx="1" presStyleCnt="4" custLinFactNeighborX="-5740" custLinFactNeighborY="-42678"/>
      <dgm:spPr/>
    </dgm:pt>
    <dgm:pt modelId="{93550DE4-F23F-488A-B885-73F79081A555}" type="pres">
      <dgm:prSet presAssocID="{6B952D44-3C7E-4A6C-8750-4B5F4F9DC9F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7447-1F38-414A-BC78-17CDC5FB80C7}" type="pres">
      <dgm:prSet presAssocID="{6684AD1E-1D84-4D9F-B6CF-4398D80482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A05BC3-C510-4C66-BE87-99FB00EE3A81}" type="pres">
      <dgm:prSet presAssocID="{584D6DFA-8F21-4B06-B8F7-B0A340008F43}" presName="compNode" presStyleCnt="0"/>
      <dgm:spPr/>
    </dgm:pt>
    <dgm:pt modelId="{2FA263EE-E6B6-489A-96C7-C4FC9240AC3A}" type="pres">
      <dgm:prSet presAssocID="{584D6DFA-8F21-4B06-B8F7-B0A340008F43}" presName="pictRect" presStyleLbl="node1" presStyleIdx="2" presStyleCnt="4" custLinFactNeighborX="5445" custLinFactNeighborY="60431"/>
      <dgm:spPr/>
    </dgm:pt>
    <dgm:pt modelId="{7EB2806C-E965-40E8-9F1A-BE933088801E}" type="pres">
      <dgm:prSet presAssocID="{584D6DFA-8F21-4B06-B8F7-B0A340008F43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4C017-975B-4E88-A408-10B01C70903D}" type="pres">
      <dgm:prSet presAssocID="{60033DF3-D992-40F2-96CF-EEF9007D01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991E64-0369-476C-902D-9BD43E51B06F}" type="pres">
      <dgm:prSet presAssocID="{0FF709F2-389A-49FA-A959-9C2CC707D8D2}" presName="compNode" presStyleCnt="0"/>
      <dgm:spPr/>
    </dgm:pt>
    <dgm:pt modelId="{E54C585E-377B-4A29-85B9-EDA91852C215}" type="pres">
      <dgm:prSet presAssocID="{0FF709F2-389A-49FA-A959-9C2CC707D8D2}" presName="pictRect" presStyleLbl="node1" presStyleIdx="3" presStyleCnt="4" custLinFactNeighborX="4094" custLinFactNeighborY="60431"/>
      <dgm:spPr/>
    </dgm:pt>
    <dgm:pt modelId="{08918B1B-37F7-4AD5-90AB-F64B5E73C8E0}" type="pres">
      <dgm:prSet presAssocID="{0FF709F2-389A-49FA-A959-9C2CC707D8D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3231C-FEA4-4A4E-9740-1B998D7C7030}" type="presOf" srcId="{584D6DFA-8F21-4B06-B8F7-B0A340008F43}" destId="{7EB2806C-E965-40E8-9F1A-BE933088801E}" srcOrd="0" destOrd="0" presId="urn:microsoft.com/office/officeart/2005/8/layout/pList1"/>
    <dgm:cxn modelId="{2367F5BE-820B-4D5B-9C47-B9FA14C781C0}" type="presOf" srcId="{BCB1C3A3-EF0A-405F-8683-695172ABEB73}" destId="{16814BBE-868D-4903-8A06-8EE0A19CB121}" srcOrd="0" destOrd="0" presId="urn:microsoft.com/office/officeart/2005/8/layout/pList1"/>
    <dgm:cxn modelId="{1BC68D0C-7EED-4E32-9C01-F4CFB1ADAD51}" type="presOf" srcId="{60033DF3-D992-40F2-96CF-EEF9007D0181}" destId="{8324C017-975B-4E88-A408-10B01C70903D}" srcOrd="0" destOrd="0" presId="urn:microsoft.com/office/officeart/2005/8/layout/pList1"/>
    <dgm:cxn modelId="{E787CCDC-0B9A-4FED-A7A1-D12052FC5C4A}" srcId="{BCB1C3A3-EF0A-405F-8683-695172ABEB73}" destId="{DE5F98C1-A2FC-4116-8497-A286D6A9BE40}" srcOrd="0" destOrd="0" parTransId="{847FA487-DDF9-4342-8606-DBCEA60E2C74}" sibTransId="{348C2E31-AF33-48DE-B643-6CABC28DE61B}"/>
    <dgm:cxn modelId="{0F906ECB-77A9-4ECA-AD52-CA4BF4225170}" type="presOf" srcId="{DE5F98C1-A2FC-4116-8497-A286D6A9BE40}" destId="{5EB5231E-AA0D-44FD-BDE2-BC38F07849CB}" srcOrd="0" destOrd="0" presId="urn:microsoft.com/office/officeart/2005/8/layout/pList1"/>
    <dgm:cxn modelId="{DE528A0F-20D3-467B-8C0E-A9C29E04FAFA}" type="presOf" srcId="{0FF709F2-389A-49FA-A959-9C2CC707D8D2}" destId="{08918B1B-37F7-4AD5-90AB-F64B5E73C8E0}" srcOrd="0" destOrd="0" presId="urn:microsoft.com/office/officeart/2005/8/layout/pList1"/>
    <dgm:cxn modelId="{809627B2-D36F-48C1-90DE-C72489EDE285}" type="presOf" srcId="{6684AD1E-1D84-4D9F-B6CF-4398D80482A1}" destId="{D8497447-1F38-414A-BC78-17CDC5FB80C7}" srcOrd="0" destOrd="0" presId="urn:microsoft.com/office/officeart/2005/8/layout/pList1"/>
    <dgm:cxn modelId="{797A9A22-8AF9-4349-BADE-C50A5FF6783A}" type="presOf" srcId="{6B952D44-3C7E-4A6C-8750-4B5F4F9DC9FE}" destId="{93550DE4-F23F-488A-B885-73F79081A555}" srcOrd="0" destOrd="0" presId="urn:microsoft.com/office/officeart/2005/8/layout/pList1"/>
    <dgm:cxn modelId="{18AD09BC-DD83-4517-8A49-CDA679F70053}" type="presOf" srcId="{348C2E31-AF33-48DE-B643-6CABC28DE61B}" destId="{093803E5-D0B1-4BF0-80E2-43D5563B6C7A}" srcOrd="0" destOrd="0" presId="urn:microsoft.com/office/officeart/2005/8/layout/pList1"/>
    <dgm:cxn modelId="{21C65565-4E54-491F-A2BD-F2CE03014369}" srcId="{BCB1C3A3-EF0A-405F-8683-695172ABEB73}" destId="{584D6DFA-8F21-4B06-B8F7-B0A340008F43}" srcOrd="2" destOrd="0" parTransId="{312CB534-6B5E-47C9-984B-2F578CD99188}" sibTransId="{60033DF3-D992-40F2-96CF-EEF9007D0181}"/>
    <dgm:cxn modelId="{0E3ABF24-22C3-42F8-A070-0972D406AE39}" srcId="{BCB1C3A3-EF0A-405F-8683-695172ABEB73}" destId="{0FF709F2-389A-49FA-A959-9C2CC707D8D2}" srcOrd="3" destOrd="0" parTransId="{6DDF70FA-6352-4EFD-BB1C-07D459BD5E4E}" sibTransId="{FBCC7D1C-CCA3-4B1A-9C02-2895F48F3118}"/>
    <dgm:cxn modelId="{F46C65D8-6CB8-4998-A875-EDC2FBCB455A}" srcId="{BCB1C3A3-EF0A-405F-8683-695172ABEB73}" destId="{6B952D44-3C7E-4A6C-8750-4B5F4F9DC9FE}" srcOrd="1" destOrd="0" parTransId="{4D23EC07-050D-42C6-8C9D-BD862E4CBCD8}" sibTransId="{6684AD1E-1D84-4D9F-B6CF-4398D80482A1}"/>
    <dgm:cxn modelId="{F7293E29-6A2A-4D50-9FBB-67C784F7109F}" type="presParOf" srcId="{16814BBE-868D-4903-8A06-8EE0A19CB121}" destId="{28AEC64C-4F2B-488D-9C37-F2B17143A313}" srcOrd="0" destOrd="0" presId="urn:microsoft.com/office/officeart/2005/8/layout/pList1"/>
    <dgm:cxn modelId="{FFA48274-C682-4634-9321-BFD6A8ED80BE}" type="presParOf" srcId="{28AEC64C-4F2B-488D-9C37-F2B17143A313}" destId="{84D455B2-9121-492D-923F-EB558343B3D3}" srcOrd="0" destOrd="0" presId="urn:microsoft.com/office/officeart/2005/8/layout/pList1"/>
    <dgm:cxn modelId="{2796EE45-019E-4A1E-B818-0483A4E8EB70}" type="presParOf" srcId="{28AEC64C-4F2B-488D-9C37-F2B17143A313}" destId="{5EB5231E-AA0D-44FD-BDE2-BC38F07849CB}" srcOrd="1" destOrd="0" presId="urn:microsoft.com/office/officeart/2005/8/layout/pList1"/>
    <dgm:cxn modelId="{950587D4-31E1-4CD9-9020-4EE13D6A69D6}" type="presParOf" srcId="{16814BBE-868D-4903-8A06-8EE0A19CB121}" destId="{093803E5-D0B1-4BF0-80E2-43D5563B6C7A}" srcOrd="1" destOrd="0" presId="urn:microsoft.com/office/officeart/2005/8/layout/pList1"/>
    <dgm:cxn modelId="{514293CB-F6D7-4AD4-9583-CA51AF6F7493}" type="presParOf" srcId="{16814BBE-868D-4903-8A06-8EE0A19CB121}" destId="{F16C6A22-8A74-4595-A5AD-FBC566F242C9}" srcOrd="2" destOrd="0" presId="urn:microsoft.com/office/officeart/2005/8/layout/pList1"/>
    <dgm:cxn modelId="{752F9CCF-146B-4F41-B063-E0825D7697CF}" type="presParOf" srcId="{F16C6A22-8A74-4595-A5AD-FBC566F242C9}" destId="{FFA419B5-D90D-4BC9-9ED7-2807A4378A51}" srcOrd="0" destOrd="0" presId="urn:microsoft.com/office/officeart/2005/8/layout/pList1"/>
    <dgm:cxn modelId="{8C3EF83C-A8F4-4416-A145-8B35C2DF5CE1}" type="presParOf" srcId="{F16C6A22-8A74-4595-A5AD-FBC566F242C9}" destId="{93550DE4-F23F-488A-B885-73F79081A555}" srcOrd="1" destOrd="0" presId="urn:microsoft.com/office/officeart/2005/8/layout/pList1"/>
    <dgm:cxn modelId="{432B326C-646A-41C2-9BD6-D8C85FF1C168}" type="presParOf" srcId="{16814BBE-868D-4903-8A06-8EE0A19CB121}" destId="{D8497447-1F38-414A-BC78-17CDC5FB80C7}" srcOrd="3" destOrd="0" presId="urn:microsoft.com/office/officeart/2005/8/layout/pList1"/>
    <dgm:cxn modelId="{AFCBC9F0-5D46-480C-890D-3CCA52A41C7F}" type="presParOf" srcId="{16814BBE-868D-4903-8A06-8EE0A19CB121}" destId="{61A05BC3-C510-4C66-BE87-99FB00EE3A81}" srcOrd="4" destOrd="0" presId="urn:microsoft.com/office/officeart/2005/8/layout/pList1"/>
    <dgm:cxn modelId="{DD758713-7864-48B2-88EF-94C5BAAF3D16}" type="presParOf" srcId="{61A05BC3-C510-4C66-BE87-99FB00EE3A81}" destId="{2FA263EE-E6B6-489A-96C7-C4FC9240AC3A}" srcOrd="0" destOrd="0" presId="urn:microsoft.com/office/officeart/2005/8/layout/pList1"/>
    <dgm:cxn modelId="{BF7856B6-CDDF-427F-A0AE-01E85ECB9512}" type="presParOf" srcId="{61A05BC3-C510-4C66-BE87-99FB00EE3A81}" destId="{7EB2806C-E965-40E8-9F1A-BE933088801E}" srcOrd="1" destOrd="0" presId="urn:microsoft.com/office/officeart/2005/8/layout/pList1"/>
    <dgm:cxn modelId="{FE3CAA02-C8A2-4041-9CAB-515951E3C6DD}" type="presParOf" srcId="{16814BBE-868D-4903-8A06-8EE0A19CB121}" destId="{8324C017-975B-4E88-A408-10B01C70903D}" srcOrd="5" destOrd="0" presId="urn:microsoft.com/office/officeart/2005/8/layout/pList1"/>
    <dgm:cxn modelId="{96775719-81D4-4701-B8BC-3000F8AE80C8}" type="presParOf" srcId="{16814BBE-868D-4903-8A06-8EE0A19CB121}" destId="{ED991E64-0369-476C-902D-9BD43E51B06F}" srcOrd="6" destOrd="0" presId="urn:microsoft.com/office/officeart/2005/8/layout/pList1"/>
    <dgm:cxn modelId="{9A8CF73C-E510-4260-91B2-F3731503283C}" type="presParOf" srcId="{ED991E64-0369-476C-902D-9BD43E51B06F}" destId="{E54C585E-377B-4A29-85B9-EDA91852C215}" srcOrd="0" destOrd="0" presId="urn:microsoft.com/office/officeart/2005/8/layout/pList1"/>
    <dgm:cxn modelId="{2654FACD-023E-4B26-82E4-56852AFAED01}" type="presParOf" srcId="{ED991E64-0369-476C-902D-9BD43E51B06F}" destId="{08918B1B-37F7-4AD5-90AB-F64B5E73C8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D4ABD-8C83-4BD6-A645-4BE7E956A3ED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F69DAD04-28B0-47B5-9563-41B324B3B5A6}">
      <dgm:prSet phldrT="[Текст]"/>
      <dgm:spPr/>
      <dgm:t>
        <a:bodyPr/>
        <a:lstStyle/>
        <a:p>
          <a:r>
            <a:rPr lang="ru-RU" dirty="0" smtClean="0"/>
            <a:t>Разъяснение последствий отказа</a:t>
          </a:r>
          <a:endParaRPr lang="ru-RU" dirty="0"/>
        </a:p>
      </dgm:t>
    </dgm:pt>
    <dgm:pt modelId="{88824149-B80C-496F-9A57-11B0CB4A8952}" type="parTrans" cxnId="{E03E9757-8F49-457A-9154-1EDFD739B902}">
      <dgm:prSet/>
      <dgm:spPr/>
      <dgm:t>
        <a:bodyPr/>
        <a:lstStyle/>
        <a:p>
          <a:endParaRPr lang="ru-RU"/>
        </a:p>
      </dgm:t>
    </dgm:pt>
    <dgm:pt modelId="{1C7F2125-8364-4874-A946-71B9670D8DD6}" type="sibTrans" cxnId="{E03E9757-8F49-457A-9154-1EDFD739B902}">
      <dgm:prSet/>
      <dgm:spPr/>
      <dgm:t>
        <a:bodyPr/>
        <a:lstStyle/>
        <a:p>
          <a:endParaRPr lang="ru-RU"/>
        </a:p>
      </dgm:t>
    </dgm:pt>
    <dgm:pt modelId="{784EAD0E-4AFE-48C8-B5D4-703E787342B7}">
      <dgm:prSet phldrT="[Текст]"/>
      <dgm:spPr/>
      <dgm:t>
        <a:bodyPr/>
        <a:lstStyle/>
        <a:p>
          <a:r>
            <a:rPr lang="ru-RU" dirty="0" smtClean="0"/>
            <a:t>Оформление письменного отказа </a:t>
          </a:r>
          <a:endParaRPr lang="ru-RU" dirty="0"/>
        </a:p>
      </dgm:t>
    </dgm:pt>
    <dgm:pt modelId="{DEB58BF7-2198-489B-9E6E-DEE8CC71574D}" type="parTrans" cxnId="{D350F782-E17B-481C-A99F-479A0F29A707}">
      <dgm:prSet/>
      <dgm:spPr/>
      <dgm:t>
        <a:bodyPr/>
        <a:lstStyle/>
        <a:p>
          <a:endParaRPr lang="ru-RU"/>
        </a:p>
      </dgm:t>
    </dgm:pt>
    <dgm:pt modelId="{554F45F1-99BC-4A44-A818-B67FD33256F9}" type="sibTrans" cxnId="{D350F782-E17B-481C-A99F-479A0F29A707}">
      <dgm:prSet/>
      <dgm:spPr/>
      <dgm:t>
        <a:bodyPr/>
        <a:lstStyle/>
        <a:p>
          <a:endParaRPr lang="ru-RU"/>
        </a:p>
      </dgm:t>
    </dgm:pt>
    <dgm:pt modelId="{CC8848B8-2BA4-451F-89FA-5D5F78F2B5CA}">
      <dgm:prSet phldrT="[Текст]"/>
      <dgm:spPr/>
      <dgm:t>
        <a:bodyPr/>
        <a:lstStyle/>
        <a:p>
          <a:r>
            <a:rPr lang="ru-RU" dirty="0" smtClean="0"/>
            <a:t>Оформление письменного отказ всеми членами ПМПК   </a:t>
          </a:r>
          <a:endParaRPr lang="ru-RU" dirty="0"/>
        </a:p>
      </dgm:t>
    </dgm:pt>
    <dgm:pt modelId="{5D1F215C-4EEF-4E6E-ABFD-872FF816B9BE}" type="parTrans" cxnId="{3658A6AB-38EF-43B6-B967-5006A31003E8}">
      <dgm:prSet/>
      <dgm:spPr/>
      <dgm:t>
        <a:bodyPr/>
        <a:lstStyle/>
        <a:p>
          <a:endParaRPr lang="ru-RU"/>
        </a:p>
      </dgm:t>
    </dgm:pt>
    <dgm:pt modelId="{C288FA66-4AE4-4D35-A127-22C38957D563}" type="sibTrans" cxnId="{3658A6AB-38EF-43B6-B967-5006A31003E8}">
      <dgm:prSet/>
      <dgm:spPr/>
      <dgm:t>
        <a:bodyPr/>
        <a:lstStyle/>
        <a:p>
          <a:endParaRPr lang="ru-RU"/>
        </a:p>
      </dgm:t>
    </dgm:pt>
    <dgm:pt modelId="{134D23D1-138C-42EF-A68A-2B54443B7CF1}" type="pres">
      <dgm:prSet presAssocID="{D9BD4ABD-8C83-4BD6-A645-4BE7E956A3ED}" presName="CompostProcess" presStyleCnt="0">
        <dgm:presLayoutVars>
          <dgm:dir/>
          <dgm:resizeHandles val="exact"/>
        </dgm:presLayoutVars>
      </dgm:prSet>
      <dgm:spPr/>
    </dgm:pt>
    <dgm:pt modelId="{98090C15-E8A7-42E7-B55A-FBAA000D0ADD}" type="pres">
      <dgm:prSet presAssocID="{D9BD4ABD-8C83-4BD6-A645-4BE7E956A3ED}" presName="arrow" presStyleLbl="bgShp" presStyleIdx="0" presStyleCnt="1"/>
      <dgm:spPr/>
    </dgm:pt>
    <dgm:pt modelId="{FA0649C3-B528-4184-BDA6-92A0C7AC48ED}" type="pres">
      <dgm:prSet presAssocID="{D9BD4ABD-8C83-4BD6-A645-4BE7E956A3ED}" presName="linearProcess" presStyleCnt="0"/>
      <dgm:spPr/>
    </dgm:pt>
    <dgm:pt modelId="{BD4D4802-033C-4F12-AADA-1109FEAB77CD}" type="pres">
      <dgm:prSet presAssocID="{F69DAD04-28B0-47B5-9563-41B324B3B5A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69DA6-C493-4CB8-A76D-962A02BA5EF4}" type="pres">
      <dgm:prSet presAssocID="{1C7F2125-8364-4874-A946-71B9670D8DD6}" presName="sibTrans" presStyleCnt="0"/>
      <dgm:spPr/>
    </dgm:pt>
    <dgm:pt modelId="{F45347DC-BAF8-4450-93C2-05AF14350502}" type="pres">
      <dgm:prSet presAssocID="{784EAD0E-4AFE-48C8-B5D4-703E787342B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95270-0F47-4E21-9C41-696AB51CA222}" type="pres">
      <dgm:prSet presAssocID="{554F45F1-99BC-4A44-A818-B67FD33256F9}" presName="sibTrans" presStyleCnt="0"/>
      <dgm:spPr/>
    </dgm:pt>
    <dgm:pt modelId="{EE7957AE-CF9A-4A62-9273-A7ADBE69F545}" type="pres">
      <dgm:prSet presAssocID="{CC8848B8-2BA4-451F-89FA-5D5F78F2B5C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38B57-32B8-480C-AB72-C48F5B13DD11}" type="presOf" srcId="{D9BD4ABD-8C83-4BD6-A645-4BE7E956A3ED}" destId="{134D23D1-138C-42EF-A68A-2B54443B7CF1}" srcOrd="0" destOrd="0" presId="urn:microsoft.com/office/officeart/2005/8/layout/hProcess9"/>
    <dgm:cxn modelId="{D7A03B78-6238-4F13-8F69-35C41EC752FA}" type="presOf" srcId="{F69DAD04-28B0-47B5-9563-41B324B3B5A6}" destId="{BD4D4802-033C-4F12-AADA-1109FEAB77CD}" srcOrd="0" destOrd="0" presId="urn:microsoft.com/office/officeart/2005/8/layout/hProcess9"/>
    <dgm:cxn modelId="{3658A6AB-38EF-43B6-B967-5006A31003E8}" srcId="{D9BD4ABD-8C83-4BD6-A645-4BE7E956A3ED}" destId="{CC8848B8-2BA4-451F-89FA-5D5F78F2B5CA}" srcOrd="2" destOrd="0" parTransId="{5D1F215C-4EEF-4E6E-ABFD-872FF816B9BE}" sibTransId="{C288FA66-4AE4-4D35-A127-22C38957D563}"/>
    <dgm:cxn modelId="{D350F782-E17B-481C-A99F-479A0F29A707}" srcId="{D9BD4ABD-8C83-4BD6-A645-4BE7E956A3ED}" destId="{784EAD0E-4AFE-48C8-B5D4-703E787342B7}" srcOrd="1" destOrd="0" parTransId="{DEB58BF7-2198-489B-9E6E-DEE8CC71574D}" sibTransId="{554F45F1-99BC-4A44-A818-B67FD33256F9}"/>
    <dgm:cxn modelId="{02DC239F-585D-4184-94E5-B6B249F6ABA2}" type="presOf" srcId="{784EAD0E-4AFE-48C8-B5D4-703E787342B7}" destId="{F45347DC-BAF8-4450-93C2-05AF14350502}" srcOrd="0" destOrd="0" presId="urn:microsoft.com/office/officeart/2005/8/layout/hProcess9"/>
    <dgm:cxn modelId="{DEBAFD39-0646-4D59-924A-99A90322B1F7}" type="presOf" srcId="{CC8848B8-2BA4-451F-89FA-5D5F78F2B5CA}" destId="{EE7957AE-CF9A-4A62-9273-A7ADBE69F545}" srcOrd="0" destOrd="0" presId="urn:microsoft.com/office/officeart/2005/8/layout/hProcess9"/>
    <dgm:cxn modelId="{E03E9757-8F49-457A-9154-1EDFD739B902}" srcId="{D9BD4ABD-8C83-4BD6-A645-4BE7E956A3ED}" destId="{F69DAD04-28B0-47B5-9563-41B324B3B5A6}" srcOrd="0" destOrd="0" parTransId="{88824149-B80C-496F-9A57-11B0CB4A8952}" sibTransId="{1C7F2125-8364-4874-A946-71B9670D8DD6}"/>
    <dgm:cxn modelId="{BCE264B4-4C6C-4D8D-8AF0-F94344B413AA}" type="presParOf" srcId="{134D23D1-138C-42EF-A68A-2B54443B7CF1}" destId="{98090C15-E8A7-42E7-B55A-FBAA000D0ADD}" srcOrd="0" destOrd="0" presId="urn:microsoft.com/office/officeart/2005/8/layout/hProcess9"/>
    <dgm:cxn modelId="{FF048D2F-C48F-4A46-9461-D38D8F56FACD}" type="presParOf" srcId="{134D23D1-138C-42EF-A68A-2B54443B7CF1}" destId="{FA0649C3-B528-4184-BDA6-92A0C7AC48ED}" srcOrd="1" destOrd="0" presId="urn:microsoft.com/office/officeart/2005/8/layout/hProcess9"/>
    <dgm:cxn modelId="{BF079443-C214-48B0-B902-A4717466A16E}" type="presParOf" srcId="{FA0649C3-B528-4184-BDA6-92A0C7AC48ED}" destId="{BD4D4802-033C-4F12-AADA-1109FEAB77CD}" srcOrd="0" destOrd="0" presId="urn:microsoft.com/office/officeart/2005/8/layout/hProcess9"/>
    <dgm:cxn modelId="{FFE7AF58-18DD-4555-9211-2035D8299DCA}" type="presParOf" srcId="{FA0649C3-B528-4184-BDA6-92A0C7AC48ED}" destId="{FC969DA6-C493-4CB8-A76D-962A02BA5EF4}" srcOrd="1" destOrd="0" presId="urn:microsoft.com/office/officeart/2005/8/layout/hProcess9"/>
    <dgm:cxn modelId="{57E14429-9E72-4F4E-B81E-E924946A4089}" type="presParOf" srcId="{FA0649C3-B528-4184-BDA6-92A0C7AC48ED}" destId="{F45347DC-BAF8-4450-93C2-05AF14350502}" srcOrd="2" destOrd="0" presId="urn:microsoft.com/office/officeart/2005/8/layout/hProcess9"/>
    <dgm:cxn modelId="{74826C59-4481-4EBE-B785-754DD7A09302}" type="presParOf" srcId="{FA0649C3-B528-4184-BDA6-92A0C7AC48ED}" destId="{4F295270-0F47-4E21-9C41-696AB51CA222}" srcOrd="3" destOrd="0" presId="urn:microsoft.com/office/officeart/2005/8/layout/hProcess9"/>
    <dgm:cxn modelId="{A556A8DF-D04F-4779-A4E8-F513F99A924F}" type="presParOf" srcId="{FA0649C3-B528-4184-BDA6-92A0C7AC48ED}" destId="{EE7957AE-CF9A-4A62-9273-A7ADBE69F5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517C5-5E7D-4D2B-9553-704CEB37DBEB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D8A09DF8-EC70-4734-8A69-98D45B76771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 РЦКРОиР/</a:t>
          </a:r>
        </a:p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дому 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188BD-638C-4D5B-97F8-5AE354E04172}" type="parTrans" cxnId="{3A139F2C-7FBA-48AE-97C8-CC60D0DB5D2C}">
      <dgm:prSet/>
      <dgm:spPr/>
      <dgm:t>
        <a:bodyPr/>
        <a:lstStyle/>
        <a:p>
          <a:endParaRPr lang="ru-RU"/>
        </a:p>
      </dgm:t>
    </dgm:pt>
    <dgm:pt modelId="{E858D008-ED43-462F-AB4F-B4F9D56A2E1C}" type="sibTrans" cxnId="{3A139F2C-7FBA-48AE-97C8-CC60D0DB5D2C}">
      <dgm:prSet/>
      <dgm:spPr/>
      <dgm:t>
        <a:bodyPr/>
        <a:lstStyle/>
        <a:p>
          <a:endParaRPr lang="ru-RU"/>
        </a:p>
      </dgm:t>
    </dgm:pt>
    <dgm:pt modelId="{727E06C3-0346-4123-ABD6-DE665FBC3467}">
      <dgm:prSet phldrT="[Текст]"/>
      <dgm:spPr/>
      <dgm:t>
        <a:bodyPr/>
        <a:lstStyle/>
        <a:p>
          <a:r>
            <a:rPr lang="ru-RU" dirty="0" smtClean="0"/>
            <a:t>Определение в дом-интернат </a:t>
          </a:r>
          <a:endParaRPr lang="ru-RU" dirty="0"/>
        </a:p>
      </dgm:t>
    </dgm:pt>
    <dgm:pt modelId="{FF687D4A-AF05-45D1-8EA9-8E06262148FD}" type="parTrans" cxnId="{434424A3-4849-45EE-82F8-A7ED41E8D2A4}">
      <dgm:prSet/>
      <dgm:spPr/>
      <dgm:t>
        <a:bodyPr/>
        <a:lstStyle/>
        <a:p>
          <a:endParaRPr lang="ru-RU"/>
        </a:p>
      </dgm:t>
    </dgm:pt>
    <dgm:pt modelId="{3D564728-19E3-458F-A7EB-EDC3FB72E7E3}" type="sibTrans" cxnId="{434424A3-4849-45EE-82F8-A7ED41E8D2A4}">
      <dgm:prSet/>
      <dgm:spPr/>
      <dgm:t>
        <a:bodyPr/>
        <a:lstStyle/>
        <a:p>
          <a:endParaRPr lang="ru-RU"/>
        </a:p>
      </dgm:t>
    </dgm:pt>
    <dgm:pt modelId="{D5C711FE-0E22-4D8B-8CC7-F9DD498C6AF7}">
      <dgm:prSet phldrT="[Текст]"/>
      <dgm:spPr/>
      <dgm:t>
        <a:bodyPr/>
        <a:lstStyle/>
        <a:p>
          <a:r>
            <a:rPr lang="ru-RU" dirty="0" smtClean="0"/>
            <a:t>Зачисление в 1 класс</a:t>
          </a:r>
          <a:endParaRPr lang="ru-RU" dirty="0"/>
        </a:p>
      </dgm:t>
    </dgm:pt>
    <dgm:pt modelId="{EE993A59-7128-4DFE-AAE7-187C57C96742}" type="parTrans" cxnId="{1680346D-6433-4AF4-9F8B-0354BC57F550}">
      <dgm:prSet/>
      <dgm:spPr/>
      <dgm:t>
        <a:bodyPr/>
        <a:lstStyle/>
        <a:p>
          <a:endParaRPr lang="ru-RU"/>
        </a:p>
      </dgm:t>
    </dgm:pt>
    <dgm:pt modelId="{3A067943-CC66-477C-89F2-2B0EEE6D0660}" type="sibTrans" cxnId="{1680346D-6433-4AF4-9F8B-0354BC57F550}">
      <dgm:prSet/>
      <dgm:spPr/>
      <dgm:t>
        <a:bodyPr/>
        <a:lstStyle/>
        <a:p>
          <a:endParaRPr lang="ru-RU"/>
        </a:p>
      </dgm:t>
    </dgm:pt>
    <dgm:pt modelId="{7E75A8CF-6CFF-48EF-BD8F-7718B98AA32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 лет – обучающийся 4 класса (4 год обучения)</a:t>
          </a:r>
          <a:endParaRPr lang="ru-RU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6DA8E-5D32-4EE8-8A3E-959F366A4EC2}" type="parTrans" cxnId="{A9168AB5-EEC4-499B-8CAC-025399A91DDD}">
      <dgm:prSet/>
      <dgm:spPr/>
      <dgm:t>
        <a:bodyPr/>
        <a:lstStyle/>
        <a:p>
          <a:endParaRPr lang="ru-RU"/>
        </a:p>
      </dgm:t>
    </dgm:pt>
    <dgm:pt modelId="{6BAC4F76-E62C-4A2C-9D8B-EEF3A4BDD5EC}" type="sibTrans" cxnId="{A9168AB5-EEC4-499B-8CAC-025399A91DDD}">
      <dgm:prSet/>
      <dgm:spPr/>
      <dgm:t>
        <a:bodyPr/>
        <a:lstStyle/>
        <a:p>
          <a:endParaRPr lang="ru-RU"/>
        </a:p>
      </dgm:t>
    </dgm:pt>
    <dgm:pt modelId="{55AC763C-E49B-43A0-A1BB-D47DAFFAA24F}" type="pres">
      <dgm:prSet presAssocID="{FB1517C5-5E7D-4D2B-9553-704CEB37DBEB}" presName="CompostProcess" presStyleCnt="0">
        <dgm:presLayoutVars>
          <dgm:dir/>
          <dgm:resizeHandles val="exact"/>
        </dgm:presLayoutVars>
      </dgm:prSet>
      <dgm:spPr/>
    </dgm:pt>
    <dgm:pt modelId="{79F7D501-1FBB-4C1E-970A-7CFB34314142}" type="pres">
      <dgm:prSet presAssocID="{FB1517C5-5E7D-4D2B-9553-704CEB37DBEB}" presName="arrow" presStyleLbl="bgShp" presStyleIdx="0" presStyleCnt="1"/>
      <dgm:spPr/>
    </dgm:pt>
    <dgm:pt modelId="{22FD3CE2-C308-4B12-9E87-0A42A8B17C26}" type="pres">
      <dgm:prSet presAssocID="{FB1517C5-5E7D-4D2B-9553-704CEB37DBEB}" presName="linearProcess" presStyleCnt="0"/>
      <dgm:spPr/>
    </dgm:pt>
    <dgm:pt modelId="{4B7E4A33-8AB2-4977-8D72-A73C14F8049A}" type="pres">
      <dgm:prSet presAssocID="{D8A09DF8-EC70-4734-8A69-98D45B76771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33532-56B5-4C6F-B50E-333A30BFDD48}" type="pres">
      <dgm:prSet presAssocID="{E858D008-ED43-462F-AB4F-B4F9D56A2E1C}" presName="sibTrans" presStyleCnt="0"/>
      <dgm:spPr/>
    </dgm:pt>
    <dgm:pt modelId="{4A64675B-3A57-4238-B366-3DA4059E1CA4}" type="pres">
      <dgm:prSet presAssocID="{727E06C3-0346-4123-ABD6-DE665FBC346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BD63-8258-439A-B904-E9B2D05C5B75}" type="pres">
      <dgm:prSet presAssocID="{3D564728-19E3-458F-A7EB-EDC3FB72E7E3}" presName="sibTrans" presStyleCnt="0"/>
      <dgm:spPr/>
    </dgm:pt>
    <dgm:pt modelId="{1D2149B3-147A-4DC5-8F08-E675CFB7CDAA}" type="pres">
      <dgm:prSet presAssocID="{D5C711FE-0E22-4D8B-8CC7-F9DD498C6AF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1D833-62FB-4209-809A-B9E12C622064}" type="pres">
      <dgm:prSet presAssocID="{3A067943-CC66-477C-89F2-2B0EEE6D0660}" presName="sibTrans" presStyleCnt="0"/>
      <dgm:spPr/>
    </dgm:pt>
    <dgm:pt modelId="{7C657EB2-39BD-48DE-A4F5-05AAA1E6875E}" type="pres">
      <dgm:prSet presAssocID="{7E75A8CF-6CFF-48EF-BD8F-7718B98AA323}" presName="textNode" presStyleLbl="node1" presStyleIdx="3" presStyleCnt="4" custLinFactNeighborX="-41794" custLinFactNeighborY="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1B343-6D4A-4E0B-B65A-44A0D43E82CB}" type="presOf" srcId="{727E06C3-0346-4123-ABD6-DE665FBC3467}" destId="{4A64675B-3A57-4238-B366-3DA4059E1CA4}" srcOrd="0" destOrd="0" presId="urn:microsoft.com/office/officeart/2005/8/layout/hProcess9"/>
    <dgm:cxn modelId="{A57E1A19-4783-42D5-9BF1-5D8659BC0ACF}" type="presOf" srcId="{FB1517C5-5E7D-4D2B-9553-704CEB37DBEB}" destId="{55AC763C-E49B-43A0-A1BB-D47DAFFAA24F}" srcOrd="0" destOrd="0" presId="urn:microsoft.com/office/officeart/2005/8/layout/hProcess9"/>
    <dgm:cxn modelId="{A9168AB5-EEC4-499B-8CAC-025399A91DDD}" srcId="{FB1517C5-5E7D-4D2B-9553-704CEB37DBEB}" destId="{7E75A8CF-6CFF-48EF-BD8F-7718B98AA323}" srcOrd="3" destOrd="0" parTransId="{7BA6DA8E-5D32-4EE8-8A3E-959F366A4EC2}" sibTransId="{6BAC4F76-E62C-4A2C-9D8B-EEF3A4BDD5EC}"/>
    <dgm:cxn modelId="{3A139F2C-7FBA-48AE-97C8-CC60D0DB5D2C}" srcId="{FB1517C5-5E7D-4D2B-9553-704CEB37DBEB}" destId="{D8A09DF8-EC70-4734-8A69-98D45B76771F}" srcOrd="0" destOrd="0" parTransId="{820188BD-638C-4D5B-97F8-5AE354E04172}" sibTransId="{E858D008-ED43-462F-AB4F-B4F9D56A2E1C}"/>
    <dgm:cxn modelId="{506E3A5A-42AF-4C46-9EFA-7896B1BD50E7}" type="presOf" srcId="{D5C711FE-0E22-4D8B-8CC7-F9DD498C6AF7}" destId="{1D2149B3-147A-4DC5-8F08-E675CFB7CDAA}" srcOrd="0" destOrd="0" presId="urn:microsoft.com/office/officeart/2005/8/layout/hProcess9"/>
    <dgm:cxn modelId="{E0402FCA-81B8-4118-8219-1F7DF0B323AA}" type="presOf" srcId="{7E75A8CF-6CFF-48EF-BD8F-7718B98AA323}" destId="{7C657EB2-39BD-48DE-A4F5-05AAA1E6875E}" srcOrd="0" destOrd="0" presId="urn:microsoft.com/office/officeart/2005/8/layout/hProcess9"/>
    <dgm:cxn modelId="{1680346D-6433-4AF4-9F8B-0354BC57F550}" srcId="{FB1517C5-5E7D-4D2B-9553-704CEB37DBEB}" destId="{D5C711FE-0E22-4D8B-8CC7-F9DD498C6AF7}" srcOrd="2" destOrd="0" parTransId="{EE993A59-7128-4DFE-AAE7-187C57C96742}" sibTransId="{3A067943-CC66-477C-89F2-2B0EEE6D0660}"/>
    <dgm:cxn modelId="{434424A3-4849-45EE-82F8-A7ED41E8D2A4}" srcId="{FB1517C5-5E7D-4D2B-9553-704CEB37DBEB}" destId="{727E06C3-0346-4123-ABD6-DE665FBC3467}" srcOrd="1" destOrd="0" parTransId="{FF687D4A-AF05-45D1-8EA9-8E06262148FD}" sibTransId="{3D564728-19E3-458F-A7EB-EDC3FB72E7E3}"/>
    <dgm:cxn modelId="{9E4CA6AD-AE81-4DA3-8BC5-913FA2865DFA}" type="presOf" srcId="{D8A09DF8-EC70-4734-8A69-98D45B76771F}" destId="{4B7E4A33-8AB2-4977-8D72-A73C14F8049A}" srcOrd="0" destOrd="0" presId="urn:microsoft.com/office/officeart/2005/8/layout/hProcess9"/>
    <dgm:cxn modelId="{203FB5B9-DF00-494E-986D-6308C81437F0}" type="presParOf" srcId="{55AC763C-E49B-43A0-A1BB-D47DAFFAA24F}" destId="{79F7D501-1FBB-4C1E-970A-7CFB34314142}" srcOrd="0" destOrd="0" presId="urn:microsoft.com/office/officeart/2005/8/layout/hProcess9"/>
    <dgm:cxn modelId="{CCC33C92-7470-4B5F-90DE-8C9B89915392}" type="presParOf" srcId="{55AC763C-E49B-43A0-A1BB-D47DAFFAA24F}" destId="{22FD3CE2-C308-4B12-9E87-0A42A8B17C26}" srcOrd="1" destOrd="0" presId="urn:microsoft.com/office/officeart/2005/8/layout/hProcess9"/>
    <dgm:cxn modelId="{26B281B5-123C-4D69-862F-0BC9865F3AB8}" type="presParOf" srcId="{22FD3CE2-C308-4B12-9E87-0A42A8B17C26}" destId="{4B7E4A33-8AB2-4977-8D72-A73C14F8049A}" srcOrd="0" destOrd="0" presId="urn:microsoft.com/office/officeart/2005/8/layout/hProcess9"/>
    <dgm:cxn modelId="{31602FB0-1CC8-406F-B55F-E5FC8E1D4B69}" type="presParOf" srcId="{22FD3CE2-C308-4B12-9E87-0A42A8B17C26}" destId="{AE933532-56B5-4C6F-B50E-333A30BFDD48}" srcOrd="1" destOrd="0" presId="urn:microsoft.com/office/officeart/2005/8/layout/hProcess9"/>
    <dgm:cxn modelId="{B3254C79-C277-4B86-BC6E-8B08559EA32B}" type="presParOf" srcId="{22FD3CE2-C308-4B12-9E87-0A42A8B17C26}" destId="{4A64675B-3A57-4238-B366-3DA4059E1CA4}" srcOrd="2" destOrd="0" presId="urn:microsoft.com/office/officeart/2005/8/layout/hProcess9"/>
    <dgm:cxn modelId="{379979B5-3E0B-46B4-8E4D-F5AD8450F15C}" type="presParOf" srcId="{22FD3CE2-C308-4B12-9E87-0A42A8B17C26}" destId="{BD9ABD63-8258-439A-B904-E9B2D05C5B75}" srcOrd="3" destOrd="0" presId="urn:microsoft.com/office/officeart/2005/8/layout/hProcess9"/>
    <dgm:cxn modelId="{113E5807-C8CB-48A8-81B9-25B1ECED9178}" type="presParOf" srcId="{22FD3CE2-C308-4B12-9E87-0A42A8B17C26}" destId="{1D2149B3-147A-4DC5-8F08-E675CFB7CDAA}" srcOrd="4" destOrd="0" presId="urn:microsoft.com/office/officeart/2005/8/layout/hProcess9"/>
    <dgm:cxn modelId="{7A17B74F-DF94-4379-8E6E-811698DC4C9D}" type="presParOf" srcId="{22FD3CE2-C308-4B12-9E87-0A42A8B17C26}" destId="{F7D1D833-62FB-4209-809A-B9E12C622064}" srcOrd="5" destOrd="0" presId="urn:microsoft.com/office/officeart/2005/8/layout/hProcess9"/>
    <dgm:cxn modelId="{2273B3F2-F996-4146-9986-D6931190279B}" type="presParOf" srcId="{22FD3CE2-C308-4B12-9E87-0A42A8B17C26}" destId="{7C657EB2-39BD-48DE-A4F5-05AAA1E687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455B2-9121-492D-923F-EB558343B3D3}">
      <dsp:nvSpPr>
        <dsp:cNvPr id="0" name=""/>
        <dsp:cNvSpPr/>
      </dsp:nvSpPr>
      <dsp:spPr>
        <a:xfrm>
          <a:off x="72011" y="72010"/>
          <a:ext cx="1723108" cy="11872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5231E-AA0D-44FD-BDE2-BC38F07849CB}">
      <dsp:nvSpPr>
        <dsp:cNvPr id="0" name=""/>
        <dsp:cNvSpPr/>
      </dsp:nvSpPr>
      <dsp:spPr>
        <a:xfrm>
          <a:off x="3620" y="1765914"/>
          <a:ext cx="1723108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620" y="1765914"/>
        <a:ext cx="1723108" cy="639273"/>
      </dsp:txXfrm>
    </dsp:sp>
    <dsp:sp modelId="{FFA419B5-D90D-4BC9-9ED7-2807A4378A51}">
      <dsp:nvSpPr>
        <dsp:cNvPr id="0" name=""/>
        <dsp:cNvSpPr/>
      </dsp:nvSpPr>
      <dsp:spPr>
        <a:xfrm>
          <a:off x="1800205" y="72010"/>
          <a:ext cx="1723108" cy="1187221"/>
        </a:xfrm>
        <a:prstGeom prst="roundRect">
          <a:avLst/>
        </a:prstGeom>
        <a:gradFill rotWithShape="0">
          <a:gsLst>
            <a:gs pos="0">
              <a:schemeClr val="accent4">
                <a:hueOff val="-685719"/>
                <a:satOff val="-1897"/>
                <a:lumOff val="1177"/>
                <a:alphaOff val="0"/>
                <a:shade val="51000"/>
                <a:satMod val="130000"/>
              </a:schemeClr>
            </a:gs>
            <a:gs pos="80000">
              <a:schemeClr val="accent4">
                <a:hueOff val="-685719"/>
                <a:satOff val="-1897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-685719"/>
                <a:satOff val="-1897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50DE4-F23F-488A-B885-73F79081A555}">
      <dsp:nvSpPr>
        <dsp:cNvPr id="0" name=""/>
        <dsp:cNvSpPr/>
      </dsp:nvSpPr>
      <dsp:spPr>
        <a:xfrm>
          <a:off x="1899112" y="1765914"/>
          <a:ext cx="1723108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899112" y="1765914"/>
        <a:ext cx="1723108" cy="639273"/>
      </dsp:txXfrm>
    </dsp:sp>
    <dsp:sp modelId="{2FA263EE-E6B6-489A-96C7-C4FC9240AC3A}">
      <dsp:nvSpPr>
        <dsp:cNvPr id="0" name=""/>
        <dsp:cNvSpPr/>
      </dsp:nvSpPr>
      <dsp:spPr>
        <a:xfrm>
          <a:off x="3888426" y="1296142"/>
          <a:ext cx="1723108" cy="1187221"/>
        </a:xfrm>
        <a:prstGeom prst="roundRect">
          <a:avLst/>
        </a:prstGeom>
        <a:gradFill rotWithShape="0">
          <a:gsLst>
            <a:gs pos="0">
              <a:schemeClr val="accent4">
                <a:hueOff val="-1371437"/>
                <a:satOff val="-3793"/>
                <a:lumOff val="2353"/>
                <a:alphaOff val="0"/>
                <a:shade val="51000"/>
                <a:satMod val="130000"/>
              </a:schemeClr>
            </a:gs>
            <a:gs pos="80000">
              <a:schemeClr val="accent4">
                <a:hueOff val="-1371437"/>
                <a:satOff val="-3793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1371437"/>
                <a:satOff val="-3793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2806C-E965-40E8-9F1A-BE933088801E}">
      <dsp:nvSpPr>
        <dsp:cNvPr id="0" name=""/>
        <dsp:cNvSpPr/>
      </dsp:nvSpPr>
      <dsp:spPr>
        <a:xfrm>
          <a:off x="3794603" y="1765914"/>
          <a:ext cx="1723108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794603" y="1765914"/>
        <a:ext cx="1723108" cy="639273"/>
      </dsp:txXfrm>
    </dsp:sp>
    <dsp:sp modelId="{E54C585E-377B-4A29-85B9-EDA91852C215}">
      <dsp:nvSpPr>
        <dsp:cNvPr id="0" name=""/>
        <dsp:cNvSpPr/>
      </dsp:nvSpPr>
      <dsp:spPr>
        <a:xfrm>
          <a:off x="5693715" y="1296142"/>
          <a:ext cx="1723108" cy="1187221"/>
        </a:xfrm>
        <a:prstGeom prst="roundRect">
          <a:avLst/>
        </a:prstGeom>
        <a:gradFill rotWithShape="0">
          <a:gsLst>
            <a:gs pos="0">
              <a:schemeClr val="accent4">
                <a:hueOff val="-2057156"/>
                <a:satOff val="-5690"/>
                <a:lumOff val="3530"/>
                <a:alphaOff val="0"/>
                <a:shade val="51000"/>
                <a:satMod val="130000"/>
              </a:schemeClr>
            </a:gs>
            <a:gs pos="80000">
              <a:schemeClr val="accent4">
                <a:hueOff val="-2057156"/>
                <a:satOff val="-5690"/>
                <a:lumOff val="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57156"/>
                <a:satOff val="-5690"/>
                <a:lumOff val="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18B1B-37F7-4AD5-90AB-F64B5E73C8E0}">
      <dsp:nvSpPr>
        <dsp:cNvPr id="0" name=""/>
        <dsp:cNvSpPr/>
      </dsp:nvSpPr>
      <dsp:spPr>
        <a:xfrm>
          <a:off x="5690094" y="1765914"/>
          <a:ext cx="1723108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90094" y="1765914"/>
        <a:ext cx="1723108" cy="639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0C15-E8A7-42E7-B55A-FBAA000D0ADD}">
      <dsp:nvSpPr>
        <dsp:cNvPr id="0" name=""/>
        <dsp:cNvSpPr/>
      </dsp:nvSpPr>
      <dsp:spPr>
        <a:xfrm>
          <a:off x="617219" y="0"/>
          <a:ext cx="6995160" cy="3600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4D4802-033C-4F12-AADA-1109FEAB77CD}">
      <dsp:nvSpPr>
        <dsp:cNvPr id="0" name=""/>
        <dsp:cNvSpPr/>
      </dsp:nvSpPr>
      <dsp:spPr>
        <a:xfrm>
          <a:off x="278874" y="1080119"/>
          <a:ext cx="2468880" cy="1440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Разъяснение последствий отказа</a:t>
          </a:r>
          <a:endParaRPr lang="ru-RU" sz="2000" kern="1200" dirty="0"/>
        </a:p>
      </dsp:txBody>
      <dsp:txXfrm>
        <a:off x="349177" y="1150422"/>
        <a:ext cx="2328274" cy="1299554"/>
      </dsp:txXfrm>
    </dsp:sp>
    <dsp:sp modelId="{F45347DC-BAF8-4450-93C2-05AF14350502}">
      <dsp:nvSpPr>
        <dsp:cNvPr id="0" name=""/>
        <dsp:cNvSpPr/>
      </dsp:nvSpPr>
      <dsp:spPr>
        <a:xfrm>
          <a:off x="2880359" y="1080119"/>
          <a:ext cx="2468880" cy="1440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Оформление письменного отказа </a:t>
          </a:r>
          <a:endParaRPr lang="ru-RU" sz="2000" kern="1200" dirty="0"/>
        </a:p>
      </dsp:txBody>
      <dsp:txXfrm>
        <a:off x="2950662" y="1150422"/>
        <a:ext cx="2328274" cy="1299554"/>
      </dsp:txXfrm>
    </dsp:sp>
    <dsp:sp modelId="{EE7957AE-CF9A-4A62-9273-A7ADBE69F545}">
      <dsp:nvSpPr>
        <dsp:cNvPr id="0" name=""/>
        <dsp:cNvSpPr/>
      </dsp:nvSpPr>
      <dsp:spPr>
        <a:xfrm>
          <a:off x="5481845" y="1080119"/>
          <a:ext cx="2468880" cy="1440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Оформление письменного отказ всеми членами ПМПК   </a:t>
          </a:r>
          <a:endParaRPr lang="ru-RU" sz="2000" kern="1200" dirty="0"/>
        </a:p>
      </dsp:txBody>
      <dsp:txXfrm>
        <a:off x="5552148" y="1150422"/>
        <a:ext cx="2328274" cy="129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D501-1FBB-4C1E-970A-7CFB34314142}">
      <dsp:nvSpPr>
        <dsp:cNvPr id="0" name=""/>
        <dsp:cNvSpPr/>
      </dsp:nvSpPr>
      <dsp:spPr>
        <a:xfrm>
          <a:off x="617219" y="0"/>
          <a:ext cx="6995160" cy="36724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E4A33-8AB2-4977-8D72-A73C14F8049A}">
      <dsp:nvSpPr>
        <dsp:cNvPr id="0" name=""/>
        <dsp:cNvSpPr/>
      </dsp:nvSpPr>
      <dsp:spPr>
        <a:xfrm>
          <a:off x="4118" y="1101722"/>
          <a:ext cx="1981051" cy="14689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 РЦКРОиР/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дому 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827" y="1173431"/>
        <a:ext cx="1837633" cy="1325545"/>
      </dsp:txXfrm>
    </dsp:sp>
    <dsp:sp modelId="{4A64675B-3A57-4238-B366-3DA4059E1CA4}">
      <dsp:nvSpPr>
        <dsp:cNvPr id="0" name=""/>
        <dsp:cNvSpPr/>
      </dsp:nvSpPr>
      <dsp:spPr>
        <a:xfrm>
          <a:off x="2084222" y="1101722"/>
          <a:ext cx="1981051" cy="14689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в дом-интернат </a:t>
          </a:r>
          <a:endParaRPr lang="ru-RU" sz="2000" kern="1200" dirty="0"/>
        </a:p>
      </dsp:txBody>
      <dsp:txXfrm>
        <a:off x="2155931" y="1173431"/>
        <a:ext cx="1837633" cy="1325545"/>
      </dsp:txXfrm>
    </dsp:sp>
    <dsp:sp modelId="{1D2149B3-147A-4DC5-8F08-E675CFB7CDAA}">
      <dsp:nvSpPr>
        <dsp:cNvPr id="0" name=""/>
        <dsp:cNvSpPr/>
      </dsp:nvSpPr>
      <dsp:spPr>
        <a:xfrm>
          <a:off x="4164326" y="1101722"/>
          <a:ext cx="1981051" cy="14689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Зачисление в 1 класс</a:t>
          </a:r>
          <a:endParaRPr lang="ru-RU" sz="2000" kern="1200" dirty="0"/>
        </a:p>
      </dsp:txBody>
      <dsp:txXfrm>
        <a:off x="4236035" y="1173431"/>
        <a:ext cx="1837633" cy="1325545"/>
      </dsp:txXfrm>
    </dsp:sp>
    <dsp:sp modelId="{7C657EB2-39BD-48DE-A4F5-05AAA1E6875E}">
      <dsp:nvSpPr>
        <dsp:cNvPr id="0" name=""/>
        <dsp:cNvSpPr/>
      </dsp:nvSpPr>
      <dsp:spPr>
        <a:xfrm>
          <a:off x="6203031" y="1133334"/>
          <a:ext cx="1981051" cy="14689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 лет – обучающийся 4 класса (4 год обучения)</a:t>
          </a:r>
          <a:endParaRPr lang="ru-RU" sz="20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74740" y="1205043"/>
        <a:ext cx="1837633" cy="132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83ED-FF9E-4219-90D5-C115EB6829C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4B037-593D-47E5-BF12-E1CB04AF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0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0CF59-2844-453C-BD77-760C7A25AA1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6484-28AD-46B7-B31F-1E4C4E8E8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5325-1AD0-45C1-A7E7-EFAE8E5F8EFE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ADEF-8014-4E10-8773-ACC4F49BD6B3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F458-CAE4-4B0C-9607-EEDCED0C2A50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AB55-DE04-4D79-AB83-1CB2524CDD52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BB64-654E-4DD7-AA4A-8DBE1437A53E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1DE-4765-423D-ACE0-2A8053F3DB5C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C8C9-56DF-4AF1-84FF-FFE1C3B96E88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0F1-FB42-4C23-9978-B53FF1E2978D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05C8-99FE-4D95-9903-5F37AD5F8518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BA5-3538-4795-BBF6-36E1738C2DDB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9B54-6A58-476F-B4D0-47A8CE3B43BA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DD8E9A-1CFF-498A-B2BB-5CC73B11001D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096344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rgbClr val="660033"/>
                </a:solidFill>
              </a:rPr>
              <a:t>Основные требования к осуществлению диагностической деятельности в центре коррекционно-развивающего обучения и реабилитации. Нормативные документы, регламентирующие работу психолого-медико-педагогической комиссии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99107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Брилькова Галина Александровна</a:t>
            </a:r>
            <a:endParaRPr lang="ru-RU" sz="2400" dirty="0">
              <a:solidFill>
                <a:srgbClr val="000066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заместитель директора по УВР </a:t>
            </a:r>
            <a:endParaRPr lang="ru-RU" sz="2400" dirty="0">
              <a:solidFill>
                <a:srgbClr val="000066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ГУО «Гомельский областной центр коррекционно-развивающего обучения и реабилитации» 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6577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Изменение </a:t>
            </a:r>
            <a:r>
              <a:rPr lang="ru-RU" sz="3600" dirty="0" smtClean="0">
                <a:solidFill>
                  <a:srgbClr val="C00000"/>
                </a:solidFill>
              </a:rPr>
              <a:t>образовательного маршрута </a:t>
            </a:r>
            <a:r>
              <a:rPr lang="ru-RU" sz="3600" dirty="0">
                <a:solidFill>
                  <a:srgbClr val="C00000"/>
                </a:solidFill>
              </a:rPr>
              <a:t>в выпускных классах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noFill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36912"/>
            <a:ext cx="2952328" cy="306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2158" y="2924944"/>
            <a:ext cx="181113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Базовая школа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168103"/>
            <a:ext cx="1691523" cy="13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618950" y="3714383"/>
            <a:ext cx="953049" cy="453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99992" y="3294276"/>
            <a:ext cx="1872207" cy="115141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Экзамены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Аттестат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444208" y="3739399"/>
            <a:ext cx="792088" cy="40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236296" y="3294276"/>
            <a:ext cx="1368152" cy="10708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660033"/>
                </a:solidFill>
              </a:rPr>
              <a:t>F70</a:t>
            </a:r>
            <a:r>
              <a:rPr lang="ru-RU" sz="2400" b="1" u="sng" dirty="0" smtClean="0">
                <a:solidFill>
                  <a:srgbClr val="660033"/>
                </a:solidFill>
              </a:rPr>
              <a:t>?!</a:t>
            </a:r>
            <a:endParaRPr lang="en-US" sz="2400" b="1" u="sng" dirty="0" smtClean="0">
              <a:solidFill>
                <a:srgbClr val="6600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5564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ru-RU" dirty="0" smtClean="0"/>
              <a:t>Учащиеся группы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а) обучающиеся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средних и старших </a:t>
            </a:r>
            <a:r>
              <a:rPr lang="ru-RU" dirty="0" smtClean="0">
                <a:solidFill>
                  <a:srgbClr val="C00000"/>
                </a:solidFill>
              </a:rPr>
              <a:t>классов </a:t>
            </a:r>
            <a:r>
              <a:rPr lang="ru-RU" dirty="0"/>
              <a:t>в </a:t>
            </a:r>
            <a:r>
              <a:rPr lang="ru-RU" dirty="0">
                <a:solidFill>
                  <a:srgbClr val="002060"/>
                </a:solidFill>
              </a:rPr>
              <a:t>соответствии с учебными планами для детей с </a:t>
            </a:r>
            <a:r>
              <a:rPr lang="ru-RU" dirty="0" smtClean="0">
                <a:solidFill>
                  <a:srgbClr val="002060"/>
                </a:solidFill>
              </a:rPr>
              <a:t>психическими нарушениями </a:t>
            </a:r>
            <a:r>
              <a:rPr lang="ru-RU" dirty="0" smtClean="0">
                <a:solidFill>
                  <a:srgbClr val="C00000"/>
                </a:solidFill>
              </a:rPr>
              <a:t>(трудностями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обучении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002060"/>
                </a:solidFill>
              </a:rPr>
              <a:t>) обучающиеся в выпускных классах, аттестующихся на </a:t>
            </a:r>
            <a:r>
              <a:rPr lang="ru-RU" dirty="0">
                <a:solidFill>
                  <a:srgbClr val="C00000"/>
                </a:solidFill>
              </a:rPr>
              <a:t>1-2-3 балла </a:t>
            </a:r>
            <a:r>
              <a:rPr lang="ru-RU" dirty="0">
                <a:solidFill>
                  <a:srgbClr val="002060"/>
                </a:solidFill>
              </a:rPr>
              <a:t>по основным учебным </a:t>
            </a:r>
            <a:r>
              <a:rPr lang="ru-RU" dirty="0" smtClean="0">
                <a:solidFill>
                  <a:srgbClr val="002060"/>
                </a:solidFill>
              </a:rPr>
              <a:t>предметам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г) обучающиеся с ОПФР, которым была установлена ранее квалификация </a:t>
            </a:r>
            <a:r>
              <a:rPr lang="ru-RU" dirty="0" smtClean="0">
                <a:solidFill>
                  <a:srgbClr val="002060"/>
                </a:solidFill>
              </a:rPr>
              <a:t>«интеллектуальные нарушения» </a:t>
            </a:r>
            <a:r>
              <a:rPr lang="ru-RU" dirty="0">
                <a:solidFill>
                  <a:srgbClr val="002060"/>
                </a:solidFill>
              </a:rPr>
              <a:t>врачом, </a:t>
            </a:r>
            <a:r>
              <a:rPr lang="ru-RU" dirty="0">
                <a:solidFill>
                  <a:srgbClr val="C00000"/>
                </a:solidFill>
              </a:rPr>
              <a:t>не являющимся сотрудником психиатрической больницы, другой организации </a:t>
            </a:r>
            <a:r>
              <a:rPr lang="ru-RU" dirty="0" smtClean="0">
                <a:solidFill>
                  <a:srgbClr val="C00000"/>
                </a:solidFill>
              </a:rPr>
              <a:t>здравоохранения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74465"/>
      </p:ext>
    </p:extLst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Решение коллегии </a:t>
            </a:r>
            <a:r>
              <a:rPr lang="ru-RU" sz="3600" dirty="0"/>
              <a:t>управления </a:t>
            </a:r>
            <a:r>
              <a:rPr lang="ru-RU" sz="3600" dirty="0" smtClean="0"/>
              <a:t>образования </a:t>
            </a:r>
            <a:r>
              <a:rPr lang="ru-RU" sz="2400" dirty="0" smtClean="0"/>
              <a:t>(от 16.11.20216 года№41/1 )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</a:rPr>
              <a:t>3.5 «организовать плановое психолого-медико-педагогическое обследование всех обучающихся 8 класса по программам и учебным планам </a:t>
            </a:r>
            <a:r>
              <a:rPr lang="ru-RU" sz="2200" dirty="0" smtClean="0">
                <a:solidFill>
                  <a:srgbClr val="C00000"/>
                </a:solidFill>
              </a:rPr>
              <a:t>(</a:t>
            </a:r>
            <a:r>
              <a:rPr lang="ru-RU" sz="2200" dirty="0">
                <a:solidFill>
                  <a:srgbClr val="C00000"/>
                </a:solidFill>
              </a:rPr>
              <a:t>то есть </a:t>
            </a:r>
            <a:r>
              <a:rPr lang="ru-RU" sz="2200" dirty="0" err="1">
                <a:solidFill>
                  <a:srgbClr val="C00000"/>
                </a:solidFill>
              </a:rPr>
              <a:t>предвыпускного</a:t>
            </a:r>
            <a:r>
              <a:rPr lang="ru-RU" sz="2200" dirty="0">
                <a:solidFill>
                  <a:srgbClr val="C00000"/>
                </a:solidFill>
              </a:rPr>
              <a:t>) специального образования для лиц с интеллектуальной недостаточностью  (1 отделение вспомогательной школы) и лиц с нарушениями психического развития (трудности в обучении)».  В соответствии с п.20 Положения о ЦКРОиР. То есть с предоставлением всех вышеуказанных медицинских официальных документов. 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</a:rPr>
              <a:t>Срок исполнения – 2016/2017 учебный год. Далее – постоянно.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4904"/>
      </p:ext>
    </p:extLst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3" y="0"/>
            <a:ext cx="9036496" cy="1601416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Необоснованное </a:t>
            </a:r>
            <a:r>
              <a:rPr lang="ru-RU" sz="3200" dirty="0">
                <a:solidFill>
                  <a:srgbClr val="C00000"/>
                </a:solidFill>
              </a:rPr>
              <a:t>определение годов (классов) обучения    детей с </a:t>
            </a:r>
            <a:r>
              <a:rPr lang="ru-RU" sz="3200" dirty="0" smtClean="0">
                <a:solidFill>
                  <a:srgbClr val="C00000"/>
                </a:solidFill>
              </a:rPr>
              <a:t>ОПФР в домах-интернатах, </a:t>
            </a:r>
            <a:r>
              <a:rPr lang="ru-RU" sz="3200" dirty="0">
                <a:solidFill>
                  <a:srgbClr val="C00000"/>
                </a:solidFill>
              </a:rPr>
              <a:t>ранее </a:t>
            </a:r>
            <a:r>
              <a:rPr lang="ru-RU" sz="3200" dirty="0" smtClean="0">
                <a:solidFill>
                  <a:srgbClr val="C00000"/>
                </a:solidFill>
              </a:rPr>
              <a:t>обучающихся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85113"/>
              </p:ext>
            </p:extLst>
          </p:nvPr>
        </p:nvGraphicFramePr>
        <p:xfrm>
          <a:off x="539552" y="1412777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39226"/>
      </p:ext>
    </p:extLst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3" t="4563" r="4180" b="67933"/>
          <a:stretch/>
        </p:blipFill>
        <p:spPr bwMode="auto">
          <a:xfrm>
            <a:off x="467544" y="2794231"/>
            <a:ext cx="826476" cy="989735"/>
          </a:xfrm>
          <a:prstGeom prst="ellipse">
            <a:avLst/>
          </a:prstGeom>
          <a:ln w="28575">
            <a:solidFill>
              <a:srgbClr val="FF66FF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8519" y="1658239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8" t="3894" r="6735" b="69589"/>
          <a:stretch/>
        </p:blipFill>
        <p:spPr bwMode="auto">
          <a:xfrm>
            <a:off x="1763688" y="2469467"/>
            <a:ext cx="1008112" cy="1314499"/>
          </a:xfrm>
          <a:prstGeom prst="ellipse">
            <a:avLst/>
          </a:prstGeom>
          <a:ln w="28575">
            <a:solidFill>
              <a:srgbClr val="660066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9" t="9352" r="6696" b="65972"/>
          <a:stretch/>
        </p:blipFill>
        <p:spPr bwMode="auto">
          <a:xfrm>
            <a:off x="3347864" y="2132856"/>
            <a:ext cx="1296144" cy="1788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05" r="15906" b="16412"/>
          <a:stretch/>
        </p:blipFill>
        <p:spPr bwMode="auto">
          <a:xfrm>
            <a:off x="5220072" y="1772816"/>
            <a:ext cx="1663703" cy="2605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692960" y="2275088"/>
            <a:ext cx="1368152" cy="2304256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F 70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>
            <a:stCxn id="11" idx="0"/>
          </p:cNvCxnSpPr>
          <p:nvPr/>
        </p:nvCxnSpPr>
        <p:spPr>
          <a:xfrm flipV="1">
            <a:off x="736766" y="3783966"/>
            <a:ext cx="72008" cy="16612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альтернативный процесс 10"/>
          <p:cNvSpPr/>
          <p:nvPr/>
        </p:nvSpPr>
        <p:spPr>
          <a:xfrm>
            <a:off x="179512" y="5445224"/>
            <a:ext cx="1114508" cy="50405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Семья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>
            <a:off x="1294020" y="3429000"/>
            <a:ext cx="914400" cy="354966"/>
          </a:xfrm>
          <a:prstGeom prst="bentConnector3">
            <a:avLst>
              <a:gd name="adj1" fmla="val 43458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619672" y="3861048"/>
            <a:ext cx="115212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1 приемная семья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771800" y="3429000"/>
            <a:ext cx="360040" cy="18722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Прямая со стрелкой 10239"/>
          <p:cNvCxnSpPr/>
          <p:nvPr/>
        </p:nvCxnSpPr>
        <p:spPr>
          <a:xfrm flipV="1">
            <a:off x="3131840" y="3957781"/>
            <a:ext cx="720080" cy="134342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Блок-схема: альтернативный процесс 10249"/>
          <p:cNvSpPr/>
          <p:nvPr/>
        </p:nvSpPr>
        <p:spPr>
          <a:xfrm>
            <a:off x="2555776" y="5301208"/>
            <a:ext cx="1562472" cy="9006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приемная семья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252" name="Прямая соединительная линия 10251"/>
          <p:cNvCxnSpPr/>
          <p:nvPr/>
        </p:nvCxnSpPr>
        <p:spPr>
          <a:xfrm>
            <a:off x="4118248" y="3879570"/>
            <a:ext cx="741784" cy="156565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6" name="Прямая со стрелкой 10255"/>
          <p:cNvCxnSpPr/>
          <p:nvPr/>
        </p:nvCxnSpPr>
        <p:spPr>
          <a:xfrm flipV="1">
            <a:off x="4860032" y="4149080"/>
            <a:ext cx="720080" cy="129614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3" name="Блок-схема: альтернативный процесс 10262"/>
          <p:cNvSpPr/>
          <p:nvPr/>
        </p:nvSpPr>
        <p:spPr>
          <a:xfrm>
            <a:off x="4355976" y="5445225"/>
            <a:ext cx="1922512" cy="1080119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Переезд в другой район,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ПТО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265" name="Прямая соединительная линия 10264"/>
          <p:cNvCxnSpPr/>
          <p:nvPr/>
        </p:nvCxnSpPr>
        <p:spPr>
          <a:xfrm>
            <a:off x="6372200" y="4377824"/>
            <a:ext cx="864096" cy="1067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Блок-схема: альтернативный процесс 10267"/>
          <p:cNvSpPr/>
          <p:nvPr/>
        </p:nvSpPr>
        <p:spPr>
          <a:xfrm>
            <a:off x="6660232" y="5445224"/>
            <a:ext cx="2160240" cy="1008112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Психиатрическая больница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270" name="Прямая со стрелкой 10269"/>
          <p:cNvCxnSpPr/>
          <p:nvPr/>
        </p:nvCxnSpPr>
        <p:spPr>
          <a:xfrm flipV="1">
            <a:off x="7260912" y="4579344"/>
            <a:ext cx="551448" cy="7938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5" name="Прямая со стрелкой 10274"/>
          <p:cNvCxnSpPr/>
          <p:nvPr/>
        </p:nvCxnSpPr>
        <p:spPr>
          <a:xfrm flipV="1">
            <a:off x="8280412" y="1268760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9" name="TextBox 10278"/>
          <p:cNvSpPr txBox="1"/>
          <p:nvPr/>
        </p:nvSpPr>
        <p:spPr>
          <a:xfrm>
            <a:off x="7874801" y="762963"/>
            <a:ext cx="936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</a:t>
            </a:r>
            <a:r>
              <a:rPr lang="ru-RU" sz="6600" b="1" dirty="0" smtClean="0"/>
              <a:t>?</a:t>
            </a:r>
          </a:p>
          <a:p>
            <a:endParaRPr lang="ru-RU" sz="6600" b="1" dirty="0">
              <a:solidFill>
                <a:srgbClr val="660033"/>
              </a:solidFill>
            </a:endParaRPr>
          </a:p>
        </p:txBody>
      </p:sp>
      <p:sp>
        <p:nvSpPr>
          <p:cNvPr id="10280" name="Номер слайда 102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диагностические заключения в отношении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детей-сирот,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воспитывающиеся в приемных, опекунских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семьях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86236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600200"/>
          </a:xfrm>
        </p:spPr>
        <p:txBody>
          <a:bodyPr/>
          <a:lstStyle/>
          <a:p>
            <a:r>
              <a:rPr lang="ru-RU" sz="3600" dirty="0" smtClean="0"/>
              <a:t>Главные требования </a:t>
            </a:r>
            <a:r>
              <a:rPr lang="ru-RU" sz="3600" dirty="0"/>
              <a:t>к осуществлению диагностической деятельности </a:t>
            </a:r>
            <a:r>
              <a:rPr lang="ru-RU" sz="3600" dirty="0" smtClean="0"/>
              <a:t>ЦКРОиР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579296" cy="41373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 подготовка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ПМПК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</a:t>
            </a:r>
            <a:r>
              <a:rPr lang="ru-RU" dirty="0">
                <a:solidFill>
                  <a:srgbClr val="002060"/>
                </a:solidFill>
              </a:rPr>
              <a:t>для комфортной процедуры его </a:t>
            </a:r>
            <a:r>
              <a:rPr lang="ru-RU" dirty="0" smtClean="0">
                <a:solidFill>
                  <a:srgbClr val="002060"/>
                </a:solidFill>
              </a:rPr>
              <a:t>проведения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последствий </a:t>
            </a:r>
            <a:r>
              <a:rPr lang="ru-RU" dirty="0">
                <a:solidFill>
                  <a:srgbClr val="002060"/>
                </a:solidFill>
              </a:rPr>
              <a:t>выбранного образовательного маршрута и перспективы дальнейшего развития ребенка;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тщательное </a:t>
            </a:r>
            <a:r>
              <a:rPr lang="ru-RU" dirty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формальных и рутинных требований к проведению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ПМПК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47111"/>
      </p:ext>
    </p:extLst>
  </p:cSld>
  <p:clrMapOvr>
    <a:masterClrMapping/>
  </p:clrMapOvr>
  <p:transition spd="slow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096344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rgbClr val="660033"/>
                </a:solidFill>
              </a:rPr>
              <a:t>Основные требования к осуществлению диагностической деятельности в центре коррекционно-развивающего обучения и реабилитации. Нормативные документы, регламентирующие работу психолого-медико-педагогической комиссии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99107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Брилькова Галина Александровна</a:t>
            </a:r>
            <a:endParaRPr lang="ru-RU" sz="2400" dirty="0">
              <a:solidFill>
                <a:srgbClr val="000066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заместитель директора по УВР </a:t>
            </a:r>
            <a:endParaRPr lang="ru-RU" sz="2400" dirty="0">
              <a:solidFill>
                <a:srgbClr val="000066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i="1" dirty="0">
                <a:solidFill>
                  <a:srgbClr val="000066"/>
                </a:solidFill>
              </a:rPr>
              <a:t>ГУО «Гомельский областной центр коррекционно-развивающего обучения и реабилитации» 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4688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 </a:t>
            </a:r>
            <a:r>
              <a:rPr lang="ru-RU" dirty="0"/>
              <a:t>Республики Беларусь об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статья 265, п. 2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«…в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центре коррекционно-развивающего обучения и реабилитации  создается психолого-медико-педагогическая комиссия (далее - комиссия) для проведения психолого-медико-педагогического обследования детей с особенностями психофизического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развития…»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№…. «О создании ПМПК…»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0147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9614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Психолого-медико-педагогическое обследование осуществляется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i="1" dirty="0" smtClean="0"/>
              <a:t>по инициативе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628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законного </a:t>
            </a:r>
            <a:r>
              <a:rPr lang="ru-RU" dirty="0">
                <a:solidFill>
                  <a:srgbClr val="C00000"/>
                </a:solidFill>
              </a:rPr>
              <a:t>представителя </a:t>
            </a:r>
            <a:r>
              <a:rPr lang="ru-RU" dirty="0"/>
              <a:t>(самостоятельно);</a:t>
            </a:r>
          </a:p>
          <a:p>
            <a:r>
              <a:rPr lang="ru-RU" dirty="0" smtClean="0"/>
              <a:t>учреждений </a:t>
            </a:r>
            <a:r>
              <a:rPr lang="ru-RU" dirty="0"/>
              <a:t>социального обслуживания,  </a:t>
            </a:r>
            <a:endParaRPr lang="ru-RU" dirty="0" smtClean="0"/>
          </a:p>
          <a:p>
            <a:r>
              <a:rPr lang="ru-RU" dirty="0" smtClean="0"/>
              <a:t>учреждений образования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организаций </a:t>
            </a:r>
            <a:r>
              <a:rPr lang="ru-RU" dirty="0"/>
              <a:t>здравоохранения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согласия и в присутствии законного представителя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7342613"/>
              </p:ext>
            </p:extLst>
          </p:nvPr>
        </p:nvGraphicFramePr>
        <p:xfrm>
          <a:off x="755576" y="3789040"/>
          <a:ext cx="7416824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407707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011067"/>
            <a:ext cx="152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</a:t>
            </a:r>
          </a:p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515354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</a:t>
            </a:r>
          </a:p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здравоохранения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159998"/>
            <a:ext cx="1541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5733256"/>
            <a:ext cx="17784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РЦКРОиР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2091" y="3877032"/>
            <a:ext cx="19802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ЦКРОиР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03648" y="488338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292896" y="4941168"/>
            <a:ext cx="889248" cy="781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796136" y="4657398"/>
            <a:ext cx="360040" cy="52421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88224" y="4714936"/>
            <a:ext cx="504056" cy="49034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587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23528"/>
          </a:xfrm>
        </p:spPr>
        <p:txBody>
          <a:bodyPr/>
          <a:lstStyle/>
          <a:p>
            <a:r>
              <a:rPr lang="ru-RU" dirty="0" smtClean="0"/>
              <a:t>Документы на ПМПК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35586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выписка из истории развития ребенка 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медицинская справка (врача-психиатра)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педагогическая характеристика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продуктивных видов деятельности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заключениями специалистов. ЛОР, офтальмолога, невролога, другие)</a:t>
                      </a:r>
                    </a:p>
                    <a:p>
                      <a:r>
                        <a:rPr lang="ru-RU" dirty="0" smtClean="0"/>
                        <a:t>Являются</a:t>
                      </a:r>
                      <a:r>
                        <a:rPr lang="ru-RU" baseline="0" dirty="0" smtClean="0"/>
                        <a:t> актуальными ив течение года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врача-психиатра о наличии (отсутствии)  интеллектуальных нарушений. нарушений. Заключение должно быть представлено только на бланке </a:t>
                      </a:r>
                      <a:r>
                        <a:rPr lang="ru-RU" u="sng" dirty="0" smtClean="0"/>
                        <a:t>учреждения здравоохранения</a:t>
                      </a:r>
                      <a:endParaRPr lang="ru-RU" u="sng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данные о ребенке, анализ развития познавательной сферы, индивидуальная помощь и другое),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и класс (год) обучения ребенка. 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Рисунки, контрольные ,</a:t>
                      </a:r>
                      <a:r>
                        <a:rPr lang="ru-RU" baseline="0" dirty="0" smtClean="0"/>
                        <a:t> результаты мониторинга.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7631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051520"/>
          </a:xfrm>
        </p:spPr>
        <p:txBody>
          <a:bodyPr/>
          <a:lstStyle/>
          <a:p>
            <a:r>
              <a:rPr lang="ru-RU" dirty="0" smtClean="0"/>
              <a:t>Диагностический кабинет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200" i="1" dirty="0" smtClean="0">
                <a:solidFill>
                  <a:schemeClr val="tx1"/>
                </a:solidFill>
              </a:rPr>
              <a:t>иное специальное учреждение </a:t>
            </a:r>
            <a:r>
              <a:rPr lang="ru-RU" sz="2200" i="1" dirty="0">
                <a:solidFill>
                  <a:schemeClr val="tx1"/>
                </a:solidFill>
              </a:rPr>
              <a:t>образования;</a:t>
            </a:r>
          </a:p>
          <a:p>
            <a:r>
              <a:rPr lang="ru-RU" sz="2200" i="1" dirty="0" smtClean="0">
                <a:solidFill>
                  <a:schemeClr val="tx1"/>
                </a:solidFill>
              </a:rPr>
              <a:t>учреждение </a:t>
            </a:r>
            <a:r>
              <a:rPr lang="ru-RU" sz="2200" i="1" dirty="0">
                <a:solidFill>
                  <a:schemeClr val="tx1"/>
                </a:solidFill>
              </a:rPr>
              <a:t>образования общего типа;</a:t>
            </a:r>
          </a:p>
          <a:p>
            <a:r>
              <a:rPr lang="ru-RU" sz="2200" i="1" dirty="0" smtClean="0">
                <a:solidFill>
                  <a:schemeClr val="tx1"/>
                </a:solidFill>
              </a:rPr>
              <a:t>учреждения </a:t>
            </a:r>
            <a:r>
              <a:rPr lang="ru-RU" sz="2200" i="1" dirty="0">
                <a:solidFill>
                  <a:schemeClr val="tx1"/>
                </a:solidFill>
              </a:rPr>
              <a:t>социального обслуживания (при наличии запроса учреждения социального обслуживания);</a:t>
            </a:r>
          </a:p>
          <a:p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>
                <a:solidFill>
                  <a:schemeClr val="tx1"/>
                </a:solidFill>
              </a:rPr>
              <a:t>на дому, в случаях, если ребенок по состоянию здоровья не может явиться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55976" y="1247105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331640" y="1268760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1247105"/>
            <a:ext cx="792088" cy="1148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96048" y="2420888"/>
            <a:ext cx="10836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приема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19872" y="2615257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 диагностической работы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2395735"/>
            <a:ext cx="1252736" cy="1133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зона членов ПМПК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8570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5016" cy="1440160"/>
          </a:xfrm>
        </p:spPr>
        <p:txBody>
          <a:bodyPr/>
          <a:lstStyle/>
          <a:p>
            <a:r>
              <a:rPr lang="ru-RU" sz="4400" dirty="0" smtClean="0"/>
              <a:t>Согласие/несогласие законных представителей</a:t>
            </a:r>
            <a:endParaRPr lang="ru-RU" sz="4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24330"/>
              </p:ext>
            </p:extLst>
          </p:nvPr>
        </p:nvGraphicFramePr>
        <p:xfrm>
          <a:off x="395536" y="1484784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 </a:t>
            </a:r>
            <a:r>
              <a:rPr lang="ru-RU" i="1" dirty="0">
                <a:solidFill>
                  <a:schemeClr val="accent2"/>
                </a:solidFill>
              </a:rPr>
              <a:t>Гл.4 и п. 23. Положения о </a:t>
            </a:r>
            <a:r>
              <a:rPr lang="ru-RU" i="1" dirty="0" smtClean="0">
                <a:solidFill>
                  <a:schemeClr val="accent2"/>
                </a:solidFill>
              </a:rPr>
              <a:t>ЦКРОиР</a:t>
            </a:r>
          </a:p>
          <a:p>
            <a:r>
              <a:rPr lang="ru-RU" dirty="0">
                <a:solidFill>
                  <a:schemeClr val="accent2"/>
                </a:solidFill>
              </a:rPr>
              <a:t>с</a:t>
            </a:r>
            <a:r>
              <a:rPr lang="ru-RU" dirty="0" smtClean="0">
                <a:solidFill>
                  <a:schemeClr val="accent2"/>
                </a:solidFill>
              </a:rPr>
              <a:t> целью </a:t>
            </a:r>
            <a:r>
              <a:rPr lang="ru-RU" dirty="0">
                <a:solidFill>
                  <a:schemeClr val="accent2"/>
                </a:solidFill>
              </a:rPr>
              <a:t>выявления нуждающихся в коррекционно-педагогической </a:t>
            </a:r>
            <a:r>
              <a:rPr lang="ru-RU" dirty="0" smtClean="0">
                <a:solidFill>
                  <a:schemeClr val="accent2"/>
                </a:solidFill>
              </a:rPr>
              <a:t>помощи </a:t>
            </a:r>
            <a:r>
              <a:rPr lang="ru-RU" dirty="0" smtClean="0">
                <a:solidFill>
                  <a:srgbClr val="C00000"/>
                </a:solidFill>
              </a:rPr>
              <a:t>с согласия законных представителей </a:t>
            </a:r>
            <a:r>
              <a:rPr lang="ru-RU" dirty="0" smtClean="0">
                <a:solidFill>
                  <a:schemeClr val="accent2"/>
                </a:solidFill>
              </a:rPr>
              <a:t>…</a:t>
            </a:r>
            <a:r>
              <a:rPr lang="ru-RU" i="1" dirty="0">
                <a:solidFill>
                  <a:schemeClr val="accent2"/>
                </a:solidFill>
              </a:rPr>
              <a:t> допускается предварительное обследование обучающихся в учреждениях дошкольного и общего среднего образования</a:t>
            </a:r>
            <a:endParaRPr lang="ru-RU" i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6173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304256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педагогических коллективов учреждений образования,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реализующих образовательную программу специального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на уровне дошкольного образования, образовательную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программу специального образования на уровне дошкольного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для лиц с интеллектуальной недостаточностью,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2014/2015 учебном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«…при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подборе и использовании методического инструментария необходимо учитывать, что при  проведении обследования специалист не просто следует стандартной процедуре, заложенной в инструкциях к методикам, но и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особенностей поведения испытуемого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варьировать некоторые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переменные….»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67943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38" y="0"/>
            <a:ext cx="8928992" cy="167342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ru-RU" sz="4000" dirty="0" smtClean="0"/>
              <a:t>Нормативно-правовые документы, </a:t>
            </a:r>
            <a:r>
              <a:rPr lang="ru-RU" sz="4000" dirty="0"/>
              <a:t>регламентирующие деятельность </a:t>
            </a:r>
            <a:r>
              <a:rPr lang="ru-RU" sz="4000" dirty="0" smtClean="0"/>
              <a:t>ПМПК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Кодекс </a:t>
            </a:r>
            <a:r>
              <a:rPr lang="ru-RU" dirty="0" smtClean="0">
                <a:solidFill>
                  <a:srgbClr val="C00000"/>
                </a:solidFill>
              </a:rPr>
              <a:t>РБ об образовании,</a:t>
            </a:r>
          </a:p>
          <a:p>
            <a:r>
              <a:rPr lang="ru-RU" dirty="0">
                <a:solidFill>
                  <a:srgbClr val="C00000"/>
                </a:solidFill>
              </a:rPr>
              <a:t>Положение о ЦКРОиР </a:t>
            </a:r>
          </a:p>
          <a:p>
            <a:r>
              <a:rPr lang="ru-RU" dirty="0">
                <a:solidFill>
                  <a:srgbClr val="C00000"/>
                </a:solidFill>
              </a:rPr>
              <a:t>ИМП к началу учебного года,</a:t>
            </a:r>
          </a:p>
          <a:p>
            <a:r>
              <a:rPr lang="ru-RU" dirty="0">
                <a:solidFill>
                  <a:srgbClr val="C00000"/>
                </a:solidFill>
              </a:rPr>
              <a:t>Учебные планы специального образования,</a:t>
            </a:r>
          </a:p>
          <a:p>
            <a:r>
              <a:rPr lang="ru-RU" dirty="0">
                <a:solidFill>
                  <a:srgbClr val="C00000"/>
                </a:solidFill>
              </a:rPr>
              <a:t>Постановления и инструкции других ведомств, </a:t>
            </a:r>
            <a:r>
              <a:rPr lang="ru-RU" dirty="0" smtClean="0">
                <a:solidFill>
                  <a:srgbClr val="C00000"/>
                </a:solidFill>
              </a:rPr>
              <a:t>определяющие </a:t>
            </a:r>
            <a:r>
              <a:rPr lang="ru-RU" dirty="0">
                <a:solidFill>
                  <a:srgbClr val="C00000"/>
                </a:solidFill>
              </a:rPr>
              <a:t>некоторые вопросы </a:t>
            </a:r>
            <a:r>
              <a:rPr lang="ru-RU" dirty="0" smtClean="0">
                <a:solidFill>
                  <a:srgbClr val="C00000"/>
                </a:solidFill>
              </a:rPr>
              <a:t>функционирования учреждений образования  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03592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6002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Изменение образовательного маршрута </a:t>
            </a:r>
            <a:r>
              <a:rPr lang="ru-RU" sz="3200" dirty="0">
                <a:solidFill>
                  <a:srgbClr val="C00000"/>
                </a:solidFill>
              </a:rPr>
              <a:t>в выпускных классах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654424" cy="26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660" y="2420791"/>
            <a:ext cx="273630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Обучение по программе </a:t>
            </a:r>
            <a:r>
              <a:rPr lang="en-US" dirty="0" smtClean="0"/>
              <a:t>I</a:t>
            </a:r>
            <a:r>
              <a:rPr lang="ru-RU" dirty="0" smtClean="0"/>
              <a:t> отделения вспомогательной школы 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23928" y="2555032"/>
            <a:ext cx="2160240" cy="216024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Химия 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Физика 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Информатика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Иностранный язык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………</a:t>
            </a:r>
            <a:endParaRPr lang="ru-RU" dirty="0">
              <a:solidFill>
                <a:srgbClr val="00006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2040" y="2996952"/>
            <a:ext cx="144016" cy="173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932040" y="2996952"/>
            <a:ext cx="216024" cy="173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32040" y="3284984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единительная линия 5124"/>
          <p:cNvCxnSpPr/>
          <p:nvPr/>
        </p:nvCxnSpPr>
        <p:spPr>
          <a:xfrm flipH="1">
            <a:off x="4932040" y="3284984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Прямая соединительная линия 5128"/>
          <p:cNvCxnSpPr/>
          <p:nvPr/>
        </p:nvCxnSpPr>
        <p:spPr>
          <a:xfrm>
            <a:off x="4932040" y="3573016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Прямая соединительная линия 5132"/>
          <p:cNvCxnSpPr/>
          <p:nvPr/>
        </p:nvCxnSpPr>
        <p:spPr>
          <a:xfrm flipH="1">
            <a:off x="4932040" y="3573016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единительная линия 5135"/>
          <p:cNvCxnSpPr/>
          <p:nvPr/>
        </p:nvCxnSpPr>
        <p:spPr>
          <a:xfrm>
            <a:off x="5004048" y="3717032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1" name="Прямая соединительная линия 5140"/>
          <p:cNvCxnSpPr/>
          <p:nvPr/>
        </p:nvCxnSpPr>
        <p:spPr>
          <a:xfrm flipH="1">
            <a:off x="4932040" y="3717032"/>
            <a:ext cx="28803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Прямая со стрелкой 5144"/>
          <p:cNvCxnSpPr/>
          <p:nvPr/>
        </p:nvCxnSpPr>
        <p:spPr>
          <a:xfrm>
            <a:off x="3419872" y="328498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Блок-схема: альтернативный процесс 5147"/>
          <p:cNvSpPr/>
          <p:nvPr/>
        </p:nvSpPr>
        <p:spPr>
          <a:xfrm>
            <a:off x="6767344" y="1724115"/>
            <a:ext cx="1512168" cy="115212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УССО</a:t>
            </a:r>
          </a:p>
          <a:p>
            <a:pPr algn="ctr"/>
            <a:r>
              <a:rPr lang="ru-RU" dirty="0" smtClean="0"/>
              <a:t>УПТО</a:t>
            </a:r>
          </a:p>
          <a:p>
            <a:pPr algn="ctr"/>
            <a:r>
              <a:rPr lang="en-US" sz="1700" dirty="0" smtClean="0"/>
              <a:t>III</a:t>
            </a:r>
            <a:r>
              <a:rPr lang="ru-RU" sz="1700" dirty="0" smtClean="0"/>
              <a:t> ступень</a:t>
            </a:r>
            <a:endParaRPr lang="ru-RU" sz="1700" dirty="0"/>
          </a:p>
        </p:txBody>
      </p:sp>
      <p:pic>
        <p:nvPicPr>
          <p:cNvPr id="514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108">
            <a:off x="5978029" y="2375896"/>
            <a:ext cx="1067616" cy="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51" name="Прямая соединительная линия 5150"/>
          <p:cNvCxnSpPr>
            <a:endCxn id="5149" idx="2"/>
          </p:cNvCxnSpPr>
          <p:nvPr/>
        </p:nvCxnSpPr>
        <p:spPr>
          <a:xfrm>
            <a:off x="6228184" y="2420888"/>
            <a:ext cx="320230" cy="224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5" name="Прямая соединительная линия 5154"/>
          <p:cNvCxnSpPr>
            <a:stCxn id="5149" idx="0"/>
          </p:cNvCxnSpPr>
          <p:nvPr/>
        </p:nvCxnSpPr>
        <p:spPr>
          <a:xfrm flipH="1">
            <a:off x="6347048" y="2380862"/>
            <a:ext cx="128212" cy="264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Блок-схема: альтернативный процесс 5159"/>
          <p:cNvSpPr/>
          <p:nvPr/>
        </p:nvSpPr>
        <p:spPr>
          <a:xfrm>
            <a:off x="6732240" y="3356992"/>
            <a:ext cx="1656184" cy="133272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Специальная</a:t>
            </a:r>
            <a:r>
              <a:rPr lang="ru-RU" dirty="0" smtClean="0"/>
              <a:t> группа УПТО</a:t>
            </a:r>
            <a:endParaRPr lang="ru-RU" dirty="0"/>
          </a:p>
        </p:txBody>
      </p:sp>
      <p:cxnSp>
        <p:nvCxnSpPr>
          <p:cNvPr id="5162" name="Прямая со стрелкой 5161"/>
          <p:cNvCxnSpPr/>
          <p:nvPr/>
        </p:nvCxnSpPr>
        <p:spPr>
          <a:xfrm>
            <a:off x="6084168" y="3789040"/>
            <a:ext cx="64807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6" name="Прямая соединительная линия 5165"/>
          <p:cNvCxnSpPr/>
          <p:nvPr/>
        </p:nvCxnSpPr>
        <p:spPr>
          <a:xfrm>
            <a:off x="6347048" y="3717032"/>
            <a:ext cx="128212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16817" y="3717030"/>
            <a:ext cx="158443" cy="2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0" name="Блок-схема: альтернативный процесс 5169"/>
          <p:cNvSpPr/>
          <p:nvPr/>
        </p:nvSpPr>
        <p:spPr>
          <a:xfrm>
            <a:off x="6760790" y="5157192"/>
            <a:ext cx="1656184" cy="792088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</a:t>
            </a:r>
            <a:r>
              <a:rPr lang="ru-RU" sz="1700" dirty="0" smtClean="0">
                <a:solidFill>
                  <a:schemeClr val="tx1"/>
                </a:solidFill>
              </a:rPr>
              <a:t>заключения</a:t>
            </a:r>
            <a:r>
              <a:rPr lang="ru-RU" dirty="0" smtClean="0">
                <a:solidFill>
                  <a:schemeClr val="tx1"/>
                </a:solidFill>
              </a:rPr>
              <a:t> ВКК (</a:t>
            </a:r>
            <a:r>
              <a:rPr lang="en-US" dirty="0" smtClean="0">
                <a:solidFill>
                  <a:srgbClr val="C00000"/>
                </a:solidFill>
              </a:rPr>
              <a:t>F 70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172" name="Прямая соединительная линия 5171"/>
          <p:cNvCxnSpPr/>
          <p:nvPr/>
        </p:nvCxnSpPr>
        <p:spPr>
          <a:xfrm>
            <a:off x="7560332" y="4715272"/>
            <a:ext cx="0" cy="44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6" name="Прямая соединительная линия 5175"/>
          <p:cNvCxnSpPr/>
          <p:nvPr/>
        </p:nvCxnSpPr>
        <p:spPr>
          <a:xfrm>
            <a:off x="7380312" y="4797152"/>
            <a:ext cx="36004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9" name="Прямая соединительная линия 5178"/>
          <p:cNvCxnSpPr/>
          <p:nvPr/>
        </p:nvCxnSpPr>
        <p:spPr>
          <a:xfrm flipH="1">
            <a:off x="7380312" y="4797152"/>
            <a:ext cx="36004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1" name="Номер слайда 51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8936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452</TotalTime>
  <Words>744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Основные требования к осуществлению диагностической деятельности в центре коррекционно-развивающего обучения и реабилитации. Нормативные документы, регламентирующие работу психолого-медико-педагогической комиссии </vt:lpstr>
      <vt:lpstr>Кодекс  Республики Беларусь об образовании </vt:lpstr>
      <vt:lpstr>     Психолого-медико-педагогическое обследование осуществляется по инициативе </vt:lpstr>
      <vt:lpstr>Документы на ПМПК</vt:lpstr>
      <vt:lpstr>Диагностический кабинет</vt:lpstr>
      <vt:lpstr>Согласие/несогласие законных представителей</vt:lpstr>
      <vt:lpstr>«О работе педагогических коллективов учреждений образования, реализующих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недостаточностью, в 2014/2015 учебном году</vt:lpstr>
      <vt:lpstr>Нормативно-правовые документы, регламентирующие деятельность ПМПК</vt:lpstr>
      <vt:lpstr>Изменение образовательного маршрута в выпускных классах</vt:lpstr>
      <vt:lpstr>Изменение образовательного маршрута в выпускных классах</vt:lpstr>
      <vt:lpstr>Учащиеся группы риска</vt:lpstr>
      <vt:lpstr>Решение коллегии управления образования (от 16.11.20216 года№41/1 )</vt:lpstr>
      <vt:lpstr>Необоснованное определение годов (классов) обучения    детей с ОПФР в домах-интернатах, ранее обучающихся</vt:lpstr>
      <vt:lpstr>     </vt:lpstr>
      <vt:lpstr>Главные требования к осуществлению диагностической деятельности ЦКРОиР</vt:lpstr>
      <vt:lpstr>Основные требования к осуществлению диагностической деятельности в центре коррекционно-развивающего обучения и реабилитации. Нормативные документы, регламентирующие работу психолого-медико-педагогической комиссии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предупреждении изменений образовательных маршрутов (диагнозов) обучающихся с особенностями психофизического развития в выпускных классах учреждений образования</dc:title>
  <dc:creator>юзер3</dc:creator>
  <cp:lastModifiedBy>юзер3</cp:lastModifiedBy>
  <cp:revision>42</cp:revision>
  <cp:lastPrinted>2017-01-30T15:06:36Z</cp:lastPrinted>
  <dcterms:created xsi:type="dcterms:W3CDTF">2016-08-23T13:27:26Z</dcterms:created>
  <dcterms:modified xsi:type="dcterms:W3CDTF">2017-01-31T06:54:25Z</dcterms:modified>
</cp:coreProperties>
</file>