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57" r:id="rId5"/>
    <p:sldId id="264" r:id="rId6"/>
    <p:sldId id="258" r:id="rId7"/>
    <p:sldId id="259" r:id="rId8"/>
    <p:sldId id="262" r:id="rId9"/>
    <p:sldId id="263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98861-CCEF-48CC-B706-71032F012157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36848-764A-4A47-A823-47F64C2F9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43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151A-216E-42F6-B163-66DD49346F25}" type="datetime1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CCFA-6D66-450D-BEDC-38BB78EB7A5D}" type="datetime1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AD48-40C8-439A-83B3-0B6DD6ADDAF4}" type="datetime1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AA54-62D9-4CA1-A7A7-765D313F40A9}" type="datetime1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3C9B-773F-4EAC-A5E7-03618C471675}" type="datetime1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6F6D-9185-4918-8DF6-BB6F30C4B4C2}" type="datetime1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AD8B-7692-4103-9B8C-953C7ECAD2A0}" type="datetime1">
              <a:rPr lang="ru-RU" smtClean="0"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4361-4D90-4211-90A1-47E0030F7D38}" type="datetime1">
              <a:rPr lang="ru-RU" smtClean="0"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70A5-836B-43B1-AF46-D9574C7ACD0D}" type="datetime1">
              <a:rPr lang="ru-RU" smtClean="0"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EDDD-9DF4-400D-9DA8-1B1D041C76E2}" type="datetime1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3510-DC2E-4D5C-8E60-5DC9D9F33CB9}" type="datetime1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7999">
              <a:schemeClr val="bg2">
                <a:lumMod val="90000"/>
              </a:schemeClr>
            </a:gs>
            <a:gs pos="36000">
              <a:schemeClr val="accent5">
                <a:lumMod val="40000"/>
                <a:lumOff val="60000"/>
              </a:schemeClr>
            </a:gs>
            <a:gs pos="57000">
              <a:schemeClr val="accent3">
                <a:lumMod val="40000"/>
                <a:lumOff val="60000"/>
              </a:schemeClr>
            </a:gs>
            <a:gs pos="80000">
              <a:srgbClr val="FBD49C"/>
            </a:gs>
            <a:gs pos="100000">
              <a:schemeClr val="bg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86416-19BE-4B60-B8C8-4BC765892DD0}" type="datetime1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2016223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Современные подходы к реализации коррекционных занятий с детьми с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интеллектуальной недостаточностью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941168"/>
            <a:ext cx="4608512" cy="155902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Брилькова Галина Александровна, заместитель директора по учебно-воспитательной работе 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ГУО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«Гомельский областной центр коррекционно-развивающего обучения и реабилитации»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9" r="20984"/>
          <a:stretch/>
        </p:blipFill>
        <p:spPr bwMode="auto">
          <a:xfrm>
            <a:off x="6293506" y="1988840"/>
            <a:ext cx="2357191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2201871" cy="314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676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Традиционные способы в коррекционной педагогике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8574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создание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занимательных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ситуаций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использование красочных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наглядных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пособий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поощрение достижений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обеспечение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практического применения формируемых знаний 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умений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2554287" cy="227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605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7809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Структура занятия</a:t>
            </a:r>
            <a:endParaRPr lang="ru-RU" sz="36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7"/>
            <a:ext cx="8856984" cy="352839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1.	Вводная часть,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2.	Основная часть</a:t>
            </a:r>
          </a:p>
          <a:p>
            <a:pPr marL="0" indent="0">
              <a:buNone/>
            </a:pPr>
            <a:r>
              <a:rPr lang="ru-RU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2.1	подготовительный </a:t>
            </a:r>
            <a:r>
              <a:rPr lang="ru-RU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этап</a:t>
            </a:r>
            <a:endParaRPr lang="ru-RU" sz="3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ru-RU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2.2	 формирующий </a:t>
            </a:r>
            <a:r>
              <a:rPr lang="ru-RU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этап</a:t>
            </a:r>
            <a:endParaRPr lang="ru-RU" sz="3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ru-RU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2.3	этап самостоятельной работы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3.	Заключительная часть (рефлексия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9120"/>
            <a:ext cx="2447925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6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Факторы успешности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взаимосвязь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учебной деятельности и коррекционной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работы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реализация четких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временных рамок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планировании тем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календарного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плана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при одновременном использовании различных разделов действующей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программы по РПД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диагностическая опора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планирования коррекционной работы,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повышение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эффективности через усиление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интенсивности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занятий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соблюдение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специфических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(известных и традиционных) условий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образовательного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процесса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для детей с интеллектуальной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недостаточностью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02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22899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Л.С.Выготский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3" r="29459"/>
          <a:stretch/>
        </p:blipFill>
        <p:spPr bwMode="auto">
          <a:xfrm>
            <a:off x="179512" y="188640"/>
            <a:ext cx="1886733" cy="25202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36912"/>
            <a:ext cx="8892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Candara" panose="020E0502030303020204" pitchFamily="34" charset="0"/>
              </a:rPr>
              <a:t>Л.С</a:t>
            </a:r>
            <a:r>
              <a:rPr lang="ru-RU" sz="2000" i="1" dirty="0">
                <a:latin typeface="Candara" panose="020E0502030303020204" pitchFamily="34" charset="0"/>
              </a:rPr>
              <a:t>. Выготский пишет: «И вся психологическая ортопедия </a:t>
            </a:r>
            <a:r>
              <a:rPr lang="ru-RU" sz="2000" i="1" dirty="0" smtClean="0">
                <a:latin typeface="Candara" panose="020E0502030303020204" pitchFamily="34" charset="0"/>
              </a:rPr>
              <a:t>(коррекционной педагогики)… </a:t>
            </a:r>
            <a:r>
              <a:rPr lang="ru-RU" sz="2000" i="1" dirty="0">
                <a:latin typeface="Candara" panose="020E0502030303020204" pitchFamily="34" charset="0"/>
              </a:rPr>
              <a:t>составлены из </a:t>
            </a:r>
            <a:r>
              <a:rPr lang="ru-RU" sz="2000" i="1" dirty="0" smtClean="0">
                <a:latin typeface="Candara" panose="020E0502030303020204" pitchFamily="34" charset="0"/>
              </a:rPr>
              <a:t>… </a:t>
            </a:r>
            <a:r>
              <a:rPr lang="ru-RU" sz="2000" i="1" dirty="0">
                <a:latin typeface="Candara" panose="020E0502030303020204" pitchFamily="34" charset="0"/>
              </a:rPr>
              <a:t>бессмыслицы…Не сделает ли это скорее из нормального ребенка умственно </a:t>
            </a:r>
            <a:r>
              <a:rPr lang="ru-RU" sz="2000" i="1" dirty="0" smtClean="0">
                <a:latin typeface="Candara" panose="020E0502030303020204" pitchFamily="34" charset="0"/>
              </a:rPr>
              <a:t>отсталого?  </a:t>
            </a:r>
            <a:r>
              <a:rPr lang="ru-RU" sz="2000" i="1" dirty="0">
                <a:latin typeface="Candara" panose="020E0502030303020204" pitchFamily="34" charset="0"/>
              </a:rPr>
              <a:t>чем разовьет в отсталом не </a:t>
            </a:r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захваченные зубцами жизни механизмы </a:t>
            </a:r>
            <a:r>
              <a:rPr lang="ru-RU" sz="2000" i="1" dirty="0">
                <a:latin typeface="Candara" panose="020E0502030303020204" pitchFamily="34" charset="0"/>
              </a:rPr>
              <a:t>поведения, психики, </a:t>
            </a:r>
            <a:r>
              <a:rPr lang="ru-RU" sz="2000" i="1" dirty="0" err="1">
                <a:latin typeface="Candara" panose="020E0502030303020204" pitchFamily="34" charset="0"/>
              </a:rPr>
              <a:t>личности</a:t>
            </a:r>
            <a:r>
              <a:rPr lang="ru-RU" sz="2000" i="1" dirty="0" err="1" smtClean="0">
                <a:latin typeface="Candara" panose="020E0502030303020204" pitchFamily="34" charset="0"/>
              </a:rPr>
              <a:t>?..,мы</a:t>
            </a:r>
            <a:r>
              <a:rPr lang="ru-RU" sz="2000" i="1" dirty="0" smtClean="0">
                <a:latin typeface="Candara" panose="020E0502030303020204" pitchFamily="34" charset="0"/>
              </a:rPr>
              <a:t>  этим ничего </a:t>
            </a:r>
            <a:r>
              <a:rPr lang="ru-RU" sz="2000" i="1" dirty="0">
                <a:latin typeface="Candara" panose="020E0502030303020204" pitchFamily="34" charset="0"/>
              </a:rPr>
              <a:t>не воспитаем в отсталом ребенке, но еще глубже вгоним его в отсталость» [6, с. 59]. </a:t>
            </a:r>
            <a:endParaRPr lang="ru-RU" sz="2000" i="1" dirty="0" smtClean="0">
              <a:latin typeface="Candara" panose="020E0502030303020204" pitchFamily="34" charset="0"/>
            </a:endParaRPr>
          </a:p>
          <a:p>
            <a:pPr algn="just"/>
            <a:r>
              <a:rPr lang="ru-RU" sz="2000" i="1" dirty="0" smtClean="0">
                <a:latin typeface="Candara" panose="020E0502030303020204" pitchFamily="34" charset="0"/>
              </a:rPr>
              <a:t>Л.С</a:t>
            </a:r>
            <a:r>
              <a:rPr lang="ru-RU" sz="2000" i="1" dirty="0">
                <a:latin typeface="Candara" panose="020E0502030303020204" pitchFamily="34" charset="0"/>
              </a:rPr>
              <a:t>. Выготский не отрицает возможности использования различных упражнений, </a:t>
            </a:r>
            <a:r>
              <a:rPr lang="ru-RU" sz="2000" i="1" dirty="0" err="1">
                <a:latin typeface="Candara" panose="020E0502030303020204" pitchFamily="34" charset="0"/>
              </a:rPr>
              <a:t>задействующих</a:t>
            </a:r>
            <a:r>
              <a:rPr lang="ru-RU" sz="2000" i="1" dirty="0">
                <a:latin typeface="Candara" panose="020E0502030303020204" pitchFamily="34" charset="0"/>
              </a:rPr>
              <a:t> внимание, познавательные психические процессы, психомоторику, требующих мобилизации воли, но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указывает, что они должны включаться в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свойственные ребенку виды деятельности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04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2016223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Современные подходы к реализации коррекционных занятий с детьми с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интеллектуальной недостаточностью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941168"/>
            <a:ext cx="4608512" cy="155902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Брилькова Галина Александровна, заместитель директора по учебно-воспитательной работе 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ГУО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«Гомельский областной центр коррекционно-развивающего обучения и реабилитации»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861048"/>
            <a:ext cx="3176587" cy="238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32856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63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90872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Источники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планирования,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организации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 проведения коррекционных занятий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4726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«Содержание и методика развития познавательной деятельности младших школьников с легкой интеллектуальной недостаточностью», 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2009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Гладкая В.В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Зыгманова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И.В.,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Мамонько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О.В. и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др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Программа коррекционных занятий «Развитие познавательной деятельности учащихся с интеллектуальной недостаточностью. I–V классы»,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2010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Гладкая В.В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Зыгманова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И.В.,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Мамонько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О.В. и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др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-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«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Планирование коррекционных занятий по развитию познавательной деятельности в I–V классах первого отделения вспомогательной школы»,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2014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,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Шинкаренко В.А.,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Федоренко Т.А.,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«Рекомендации по календарному планированию коррекционных занятий по развитию познавательной деятельности с учащимися с легкой интеллектуальной недостаточностью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», 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2014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Шинкаренко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В.А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«Теоретические основы коррекционных занятий по развитию познавательной деятельности с учащимися с легкой интеллектуальной недостаточностью»,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2016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Шинкаренко В.А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  <a:endParaRPr lang="ru-RU" sz="1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Инструктивно-методическое письмо «О работе педагогических коллективов учреждений образования, реализующих образовательную программу специального образования на уровне общего среднего образования, образовательную программу специального образования на уровне общего среднего образования для лиц с интеллектуальной недостаточностью, в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2017/2018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учебном году»</a:t>
            </a:r>
          </a:p>
          <a:p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1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544616" cy="70609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ln>
            <a:solidFill>
              <a:schemeClr val="tx1"/>
            </a:solidFill>
            <a:prstDash val="dashDot"/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36912"/>
            <a:ext cx="8496944" cy="33123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ndara" panose="020E0502030303020204" pitchFamily="34" charset="0"/>
              </a:rPr>
              <a:t>внимание  непроизвольное</a:t>
            </a:r>
            <a:endParaRPr lang="ru-RU" sz="2400" dirty="0">
              <a:latin typeface="Candara" panose="020E05020303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ndara" panose="020E0502030303020204" pitchFamily="34" charset="0"/>
              </a:rPr>
              <a:t>память кратковременная</a:t>
            </a:r>
            <a:endParaRPr lang="ru-RU" sz="2400" dirty="0">
              <a:latin typeface="Candara" panose="020E05020303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ndara" panose="020E0502030303020204" pitchFamily="34" charset="0"/>
              </a:rPr>
              <a:t>познавательная </a:t>
            </a:r>
            <a:r>
              <a:rPr lang="ru-RU" sz="2400" dirty="0">
                <a:latin typeface="Candara" panose="020E0502030303020204" pitchFamily="34" charset="0"/>
              </a:rPr>
              <a:t>активность </a:t>
            </a:r>
            <a:r>
              <a:rPr lang="ru-RU" sz="2400" dirty="0" smtClean="0">
                <a:latin typeface="Candara" panose="020E0502030303020204" pitchFamily="34" charset="0"/>
              </a:rPr>
              <a:t>снижена</a:t>
            </a:r>
            <a:endParaRPr lang="ru-RU" sz="2400" dirty="0">
              <a:latin typeface="Candara" panose="020E05020303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ndara" panose="020E0502030303020204" pitchFamily="34" charset="0"/>
              </a:rPr>
              <a:t>нарушены </a:t>
            </a:r>
            <a:r>
              <a:rPr lang="ru-RU" sz="2400" dirty="0">
                <a:latin typeface="Candara" panose="020E0502030303020204" pitchFamily="34" charset="0"/>
              </a:rPr>
              <a:t>все виды мыслительной </a:t>
            </a:r>
            <a:r>
              <a:rPr lang="ru-RU" sz="2400" dirty="0" smtClean="0">
                <a:latin typeface="Candara" panose="020E0502030303020204" pitchFamily="34" charset="0"/>
              </a:rPr>
              <a:t>деятельности</a:t>
            </a:r>
            <a:endParaRPr lang="ru-RU" sz="2400" dirty="0">
              <a:latin typeface="Candara" panose="020E05020303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ndara" panose="020E0502030303020204" pitchFamily="34" charset="0"/>
              </a:rPr>
              <a:t>все </a:t>
            </a:r>
            <a:r>
              <a:rPr lang="ru-RU" sz="2400" dirty="0">
                <a:latin typeface="Candara" panose="020E0502030303020204" pitchFamily="34" charset="0"/>
              </a:rPr>
              <a:t>мыслительные операции развиваются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замедленно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позднее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 неполноценное </a:t>
            </a:r>
            <a:r>
              <a:rPr lang="ru-RU" sz="2400" dirty="0">
                <a:latin typeface="Candara" panose="020E0502030303020204" pitchFamily="34" charset="0"/>
              </a:rPr>
              <a:t>формирование всех видов деятельности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51" y="-171399"/>
            <a:ext cx="271737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755576" y="1772816"/>
            <a:ext cx="2232248" cy="864096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987824" y="1146448"/>
            <a:ext cx="3888432" cy="1130423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снижение способности к переносу прошлого опыта</a:t>
            </a: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24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9" t="15742" r="40577" b="3723"/>
          <a:stretch/>
        </p:blipFill>
        <p:spPr bwMode="auto">
          <a:xfrm>
            <a:off x="5115768" y="1916832"/>
            <a:ext cx="3664992" cy="44866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804248" y="5782057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3"/>
          <a:srcRect l="36378" t="25618" r="37046" b="5127"/>
          <a:stretch/>
        </p:blipFill>
        <p:spPr bwMode="auto">
          <a:xfrm>
            <a:off x="251520" y="1916832"/>
            <a:ext cx="3312368" cy="44183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Выгнутая вправо стрелка 3"/>
          <p:cNvSpPr/>
          <p:nvPr/>
        </p:nvSpPr>
        <p:spPr>
          <a:xfrm rot="16200000">
            <a:off x="3887925" y="2384883"/>
            <a:ext cx="1008113" cy="1944216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5400000">
            <a:off x="3859525" y="4041069"/>
            <a:ext cx="1008112" cy="1944217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43" y="44624"/>
            <a:ext cx="3420475" cy="1610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11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Почему?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Формирование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мотивирующих предпосылок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 учебной деятельности на коррекционных занятиях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Использование многократного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повторения 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закрепления (коррекционные занятия – учебные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предметы – коррекционные занятия – учебные предметы)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Использование учебного материала в коррекционной работе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формирует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интерес  к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учебной деятельности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510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86409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ЗАДАЧИ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48574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ослабление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нарушений развития восприятия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влияющих на процесс создания четких, полноценных образов окружающей действительности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ослабление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нарушений развития мышления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влияющих на переработку и понимание информации, а также на процесс обобщения и применения знаний,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ослабление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нарушений развития памяти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влияющих на процесс накопления впечатлений об окружающем мире,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ослабление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нарушений развития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речи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влияющих на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процесс переработки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сохранения  информации, обмена ею с другими людьми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941168"/>
            <a:ext cx="3546723" cy="1670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366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162"/>
            <a:ext cx="8229600" cy="70609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РАЗДЕЛЫ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82" y="692696"/>
            <a:ext cx="9036496" cy="492941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Развитие слухового восприятия и мышления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Развитие зрительного восприятия и мышления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Развитие пространственной ориентировки и мышления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Развитие мелкой моторики рук, артикуляционной моторики, кинестетического восприятия и мышления,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Развитие устной речи и мышления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Развитие языкового анализа и синтеза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Развитие памяти и мышления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649146"/>
            <a:ext cx="8064895" cy="7321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т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ема занятий решает задачи </a:t>
            </a: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нескольких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разделов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283968" y="5373216"/>
            <a:ext cx="0" cy="504056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512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7809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арианты планирования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953433"/>
              </p:ext>
            </p:extLst>
          </p:nvPr>
        </p:nvGraphicFramePr>
        <p:xfrm>
          <a:off x="467544" y="1124744"/>
          <a:ext cx="7272808" cy="147218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059180"/>
                <a:gridCol w="5349532"/>
                <a:gridCol w="864096"/>
              </a:tblGrid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темы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Разделы и темы занятий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i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устной речи и мышления </a:t>
                      </a:r>
                      <a:endParaRPr lang="ru-RU" sz="15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I.1. 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Осень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I.2. 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Мой класс, моя школа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I.3. 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Растения 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015175"/>
              </p:ext>
            </p:extLst>
          </p:nvPr>
        </p:nvGraphicFramePr>
        <p:xfrm>
          <a:off x="467544" y="2852936"/>
          <a:ext cx="7272808" cy="1261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5400600"/>
                <a:gridCol w="864096"/>
              </a:tblGrid>
              <a:tr h="18224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en-US" sz="1200" b="1" i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200" b="1" i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восприятия, пространственной ориентировки, моторики, языкового анализа и синтеза, памяти и мышления </a:t>
                      </a:r>
                      <a:endParaRPr lang="ru-RU" sz="12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24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материале учебных программ </a:t>
                      </a:r>
                      <a:r>
                        <a:rPr lang="ru-RU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20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русскому (белорусскому) языку и математике </a:t>
                      </a:r>
                      <a:endParaRPr lang="ru-RU" sz="1200" i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II.1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Обведение, раскрашивание, складывание из отдельных элементов букв и цифр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II.2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Нахождение и обведение букв и цифр; узнавание и дорисовка букв и цифр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366096"/>
              </p:ext>
            </p:extLst>
          </p:nvPr>
        </p:nvGraphicFramePr>
        <p:xfrm>
          <a:off x="467544" y="4509120"/>
          <a:ext cx="7272808" cy="736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4"/>
                <a:gridCol w="5472608"/>
                <a:gridCol w="864096"/>
              </a:tblGrid>
              <a:tr h="22574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материале учебной программы по математике </a:t>
                      </a:r>
                      <a:endParaRPr lang="ru-RU" sz="1500" i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II.4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Практические действия с предметными множествами и изображениями предметов в пределах 3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90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70609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специфика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реализации коррекционных занятий (Гладкая В.В./Шинкаренко В.А.)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51454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Планирование 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четких временных рамках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(планируется кол-во занятий по определенным темам)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Определение задач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на диагностической основе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владение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умениями учебной деятельности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-важнейший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показатель развития у них познавательной деятельности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Эффективность образовательного процесса определяется интенсивностью за счет коррекционной работы в </a:t>
            </a: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группах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(не индивидуально)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andara" panose="020E0502030303020204" pitchFamily="34" charset="0"/>
              </a:rPr>
              <a:t>«Положение </a:t>
            </a:r>
            <a:r>
              <a:rPr lang="ru-RU" sz="2400" dirty="0">
                <a:latin typeface="Candara" panose="020E0502030303020204" pitchFamily="34" charset="0"/>
              </a:rPr>
              <a:t>о вспомогательной школе (вспомогательной </a:t>
            </a:r>
            <a:r>
              <a:rPr lang="ru-RU" sz="2400" dirty="0" smtClean="0">
                <a:latin typeface="Candara" panose="020E0502030303020204" pitchFamily="34" charset="0"/>
              </a:rPr>
              <a:t>школе-интернате</a:t>
            </a:r>
            <a:r>
              <a:rPr lang="ru-RU" sz="2400" dirty="0">
                <a:latin typeface="Candara" panose="020E0502030303020204" pitchFamily="34" charset="0"/>
              </a:rPr>
              <a:t>)», п. </a:t>
            </a:r>
            <a:r>
              <a:rPr lang="ru-RU" sz="2400" dirty="0" smtClean="0">
                <a:latin typeface="Candara" panose="020E0502030303020204" pitchFamily="34" charset="0"/>
              </a:rPr>
              <a:t>42</a:t>
            </a:r>
            <a:endParaRPr lang="ru-RU" sz="2400" dirty="0">
              <a:latin typeface="Candara" panose="020E0502030303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75642"/>
            <a:ext cx="1930257" cy="175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43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801</Words>
  <Application>Microsoft Office PowerPoint</Application>
  <PresentationFormat>Экран (4:3)</PresentationFormat>
  <Paragraphs>111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Современные подходы к реализации коррекционных занятий с детьми с интеллектуальной недостаточностью</vt:lpstr>
      <vt:lpstr>Источники планирования, организации и проведения коррекционных занятий</vt:lpstr>
      <vt:lpstr>Презентация PowerPoint</vt:lpstr>
      <vt:lpstr>Презентация PowerPoint</vt:lpstr>
      <vt:lpstr>Почему?</vt:lpstr>
      <vt:lpstr>ЗАДАЧИ</vt:lpstr>
      <vt:lpstr>РАЗДЕЛЫ</vt:lpstr>
      <vt:lpstr>варианты планирования</vt:lpstr>
      <vt:lpstr>специфика реализации коррекционных занятий (Гладкая В.В./Шинкаренко В.А.)</vt:lpstr>
      <vt:lpstr>Традиционные способы в коррекционной педагогике</vt:lpstr>
      <vt:lpstr>Структура занятия</vt:lpstr>
      <vt:lpstr>Факторы успешности</vt:lpstr>
      <vt:lpstr>Л.С.Выготский</vt:lpstr>
      <vt:lpstr>Современные подходы к реализации коррекционных занятий с детьми с интеллектуальной недостаточностью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Замдир</dc:creator>
  <cp:lastModifiedBy>юзер3</cp:lastModifiedBy>
  <cp:revision>22</cp:revision>
  <dcterms:created xsi:type="dcterms:W3CDTF">2018-03-14T12:32:06Z</dcterms:created>
  <dcterms:modified xsi:type="dcterms:W3CDTF">2018-03-15T05:40:44Z</dcterms:modified>
</cp:coreProperties>
</file>