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71" r:id="rId14"/>
    <p:sldId id="272" r:id="rId15"/>
    <p:sldId id="273" r:id="rId16"/>
    <p:sldId id="269" r:id="rId17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8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43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89A09C-6941-4F83-880D-0C3FD84F9AF1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6B73A5-D4DE-4BBB-B4A3-33CDCABDAC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4614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72827E-5662-4C6C-A559-B27B3116B59F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DAF64B-5060-43D2-83C0-25CB260E32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6708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DB9B4-0F1E-4720-BF11-55A55B29321D}" type="datetime1">
              <a:rPr lang="ru-RU" smtClean="0"/>
              <a:t>30.01.2020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7CD22-1EB2-41AA-915D-27CB045B4B41}" type="datetime1">
              <a:rPr lang="ru-RU" smtClean="0"/>
              <a:t>30.01.2020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1E3DD-7D47-42B2-BE72-5EC8B701FD20}" type="datetime1">
              <a:rPr lang="ru-RU" smtClean="0"/>
              <a:t>30.01.2020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16473-C50B-47E7-BC7B-C19C10DC1C5F}" type="datetime1">
              <a:rPr lang="ru-RU" smtClean="0"/>
              <a:t>30.01.2020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242E0-EFC0-4898-8235-013F97868A70}" type="datetime1">
              <a:rPr lang="ru-RU" smtClean="0"/>
              <a:t>30.01.2020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3D6EA-8EE5-4016-B623-384BD17FBD5A}" type="datetime1">
              <a:rPr lang="ru-RU" smtClean="0"/>
              <a:t>30.01.2020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A803A-4381-426B-AE27-C625F5D2BAC3}" type="datetime1">
              <a:rPr lang="ru-RU" smtClean="0"/>
              <a:t>30.01.2020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11C4D-37FC-4EA0-995B-7E3517E4111E}" type="datetime1">
              <a:rPr lang="ru-RU" smtClean="0"/>
              <a:t>30.01.2020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CD0CF-9AE1-4EC7-98BA-E10EE1A28A8B}" type="datetime1">
              <a:rPr lang="ru-RU" smtClean="0"/>
              <a:t>30.01.2020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11844-7B41-4030-BD33-CC55CA155617}" type="datetime1">
              <a:rPr lang="ru-RU" smtClean="0"/>
              <a:t>30.01.2020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5D155-0DC8-472C-B57F-F9F6DA54223D}" type="datetime1">
              <a:rPr lang="ru-RU" smtClean="0"/>
              <a:t>30.01.2020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DF239D6-207B-4447-BA9F-2AE1C062ACB1}" type="datetime1">
              <a:rPr lang="ru-RU" smtClean="0"/>
              <a:t>30.01.2020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hf hd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620688"/>
            <a:ext cx="9145016" cy="3816424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7220000"/>
              </a:lightRig>
            </a:scene3d>
            <a:sp3d extrusionH="57150" prstMaterial="softEdge">
              <a:bevelT w="38100" h="38100"/>
            </a:sp3d>
          </a:bodyPr>
          <a:lstStyle/>
          <a:p>
            <a: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Реализация содержательного компонента обучения воспитанников с ОПФР в специальных группах, группах интегрированного обучения и воспитания, на дому </a:t>
            </a:r>
            <a:r>
              <a:rPr lang="ru-RU" dirty="0">
                <a:solidFill>
                  <a:srgbClr val="800000"/>
                </a:solidFill>
              </a:rPr>
              <a:t/>
            </a:r>
            <a:br>
              <a:rPr lang="ru-RU" dirty="0">
                <a:solidFill>
                  <a:srgbClr val="800000"/>
                </a:solidFill>
              </a:rPr>
            </a:br>
            <a:r>
              <a:rPr lang="ru-RU" dirty="0">
                <a:solidFill>
                  <a:srgbClr val="800000"/>
                </a:solidFill>
              </a:rPr>
              <a:t/>
            </a:r>
            <a:br>
              <a:rPr lang="ru-RU" dirty="0">
                <a:solidFill>
                  <a:srgbClr val="800000"/>
                </a:solidFill>
              </a:rPr>
            </a:br>
            <a:endParaRPr lang="ru-RU" dirty="0">
              <a:solidFill>
                <a:srgbClr val="8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91880" y="4293096"/>
            <a:ext cx="5608712" cy="1752600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ru-RU" sz="1800" i="1" dirty="0" smtClean="0">
                <a:solidFill>
                  <a:srgbClr val="000000"/>
                </a:solidFill>
              </a:rPr>
              <a:t>Брилькова Галина Александровна</a:t>
            </a:r>
          </a:p>
          <a:p>
            <a:pPr algn="just">
              <a:spcBef>
                <a:spcPts val="0"/>
              </a:spcBef>
            </a:pPr>
            <a:r>
              <a:rPr lang="ru-RU" sz="1800" i="1" dirty="0">
                <a:solidFill>
                  <a:srgbClr val="000000"/>
                </a:solidFill>
              </a:rPr>
              <a:t>з</a:t>
            </a:r>
            <a:r>
              <a:rPr lang="ru-RU" sz="1800" i="1" dirty="0" smtClean="0">
                <a:solidFill>
                  <a:srgbClr val="000000"/>
                </a:solidFill>
              </a:rPr>
              <a:t>аместитель директора по основной деятельности ГУО «Гомельский областной центр коррекционно-развивающего обучения и реабилитации»</a:t>
            </a:r>
            <a:endParaRPr lang="ru-RU" sz="1800" i="1" dirty="0">
              <a:solidFill>
                <a:srgbClr val="000000"/>
              </a:solidFill>
            </a:endParaRPr>
          </a:p>
        </p:txBody>
      </p:sp>
      <p:pic>
        <p:nvPicPr>
          <p:cNvPr id="1027" name="Picture 3" descr="E:\ФОТО\Для коллегии\IMG_11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213581"/>
            <a:ext cx="3491880" cy="26191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3266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75040" cy="1143000"/>
          </a:xfrm>
        </p:spPr>
        <p:txBody>
          <a:bodyPr>
            <a:scene3d>
              <a:camera prst="orthographicFront"/>
              <a:lightRig rig="soft" dir="t">
                <a:rot lat="0" lon="0" rev="16800000"/>
              </a:lightRig>
            </a:scene3d>
            <a:sp3d extrusionH="57150" prstMaterial="softEdge">
              <a:bevelT w="38100" h="38100"/>
            </a:sp3d>
          </a:bodyPr>
          <a:lstStyle/>
          <a:p>
            <a:r>
              <a:rPr lang="ru-RU" dirty="0" smtClean="0">
                <a:solidFill>
                  <a:srgbClr val="800000"/>
                </a:solidFill>
                <a:effectLst/>
              </a:rPr>
              <a:t>Учебная программа</a:t>
            </a:r>
            <a:endParaRPr lang="ru-RU" dirty="0">
              <a:solidFill>
                <a:srgbClr val="800000"/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Формы организации музыкальной деятельности</a:t>
            </a:r>
            <a:r>
              <a:rPr lang="ru-RU" dirty="0">
                <a:solidFill>
                  <a:srgbClr val="000000"/>
                </a:solidFill>
                <a:latin typeface="Arial Narrow" pitchFamily="34" charset="0"/>
              </a:rPr>
              <a:t>:</a:t>
            </a:r>
          </a:p>
          <a:p>
            <a:pPr marL="137160" indent="0">
              <a:buNone/>
            </a:pPr>
            <a:r>
              <a:rPr lang="ru-RU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- </a:t>
            </a:r>
            <a:r>
              <a:rPr lang="ru-RU" sz="2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первая младшая группа – </a:t>
            </a:r>
            <a:r>
              <a:rPr lang="ru-RU" sz="2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один </a:t>
            </a:r>
            <a:r>
              <a:rPr lang="ru-RU" sz="2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раз в год </a:t>
            </a:r>
            <a:r>
              <a:rPr lang="ru-RU" sz="2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по тематике «Новый </a:t>
            </a:r>
            <a:r>
              <a:rPr lang="ru-RU" sz="2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год»; развлечения – один раз в две недели;</a:t>
            </a:r>
          </a:p>
          <a:p>
            <a:pPr marL="137160" indent="0">
              <a:buNone/>
            </a:pPr>
            <a:r>
              <a:rPr lang="ru-RU" sz="2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- вторая младшая группа </a:t>
            </a:r>
            <a:r>
              <a:rPr lang="ru-RU" sz="2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два </a:t>
            </a:r>
            <a:r>
              <a:rPr lang="ru-RU" sz="2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раза в год </a:t>
            </a:r>
            <a:r>
              <a:rPr lang="ru-RU" sz="2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по тематике «</a:t>
            </a:r>
            <a:r>
              <a:rPr lang="ru-RU" sz="2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Новый год</a:t>
            </a:r>
            <a:r>
              <a:rPr lang="ru-RU" sz="2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», «Мамин день»; развлечения – один раз в две недели (два раза в месяц);</a:t>
            </a:r>
          </a:p>
          <a:p>
            <a:pPr marL="137160" indent="0">
              <a:buNone/>
            </a:pPr>
            <a:r>
              <a:rPr lang="ru-RU" sz="2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- средняя группа </a:t>
            </a:r>
            <a:r>
              <a:rPr lang="ru-RU" sz="2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два </a:t>
            </a:r>
            <a:r>
              <a:rPr lang="ru-RU" sz="2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раза в год </a:t>
            </a:r>
            <a:r>
              <a:rPr lang="ru-RU" sz="2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по тематике «Новый год</a:t>
            </a:r>
            <a:r>
              <a:rPr lang="ru-RU" sz="2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», «</a:t>
            </a:r>
            <a:r>
              <a:rPr lang="ru-RU" sz="2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Мамин день»; развлечения разных видов – один раз в две недели (два раза в месяц);</a:t>
            </a:r>
          </a:p>
          <a:p>
            <a:pPr marL="137160" indent="0">
              <a:buNone/>
            </a:pPr>
            <a:r>
              <a:rPr lang="ru-RU" sz="2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- старшая группа </a:t>
            </a:r>
            <a:r>
              <a:rPr lang="ru-RU" sz="2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три </a:t>
            </a:r>
            <a:r>
              <a:rPr lang="ru-RU" sz="2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раза в год </a:t>
            </a:r>
            <a:r>
              <a:rPr lang="ru-RU" sz="2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по </a:t>
            </a:r>
            <a:r>
              <a:rPr lang="ru-RU" sz="2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тематике </a:t>
            </a:r>
            <a:r>
              <a:rPr lang="ru-RU" sz="2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«Новый год</a:t>
            </a:r>
            <a:r>
              <a:rPr lang="ru-RU" sz="2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», «</a:t>
            </a:r>
            <a:r>
              <a:rPr lang="ru-RU" sz="2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Мамин день», «Выпуск в школу»; развлечения – один раз в две недели (два раза в месяц).</a:t>
            </a: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467" y="12674"/>
            <a:ext cx="1594445" cy="15944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0000"/>
                </a:solidFill>
              </a:rPr>
              <a:t>11</a:t>
            </a:r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5857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501008"/>
          </a:xfrm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extrusionH="57150" prstMaterial="softEdge">
              <a:bevelT w="38100" h="38100"/>
            </a:sp3d>
          </a:bodyPr>
          <a:lstStyle/>
          <a:p>
            <a:r>
              <a:rPr lang="ru-RU" sz="1800" dirty="0">
                <a:solidFill>
                  <a:schemeClr val="accent2">
                    <a:lumMod val="75000"/>
                  </a:schemeClr>
                </a:solidFill>
              </a:rPr>
              <a:t>«ОБ ОРГАНИЗАЦИИ В 2019/2020 УЧЕБНОМ ГОДУ</a:t>
            </a:r>
            <a:br>
              <a:rPr lang="ru-RU" sz="18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800" dirty="0">
                <a:solidFill>
                  <a:schemeClr val="accent2">
                    <a:lumMod val="75000"/>
                  </a:schemeClr>
                </a:solidFill>
              </a:rPr>
              <a:t>ОБРАЗОВАТЕЛЬНОГО ПРОЦЕССА В УЧРЕЖДЕНИЯХ ОБРАЗОВАНИЯ, РЕАЛИЗУЮЩИХ </a:t>
            </a:r>
            <a:r>
              <a:rPr lang="ru-RU" sz="1800" u="sng" dirty="0">
                <a:solidFill>
                  <a:schemeClr val="accent2">
                    <a:lumMod val="75000"/>
                  </a:schemeClr>
                </a:solidFill>
              </a:rPr>
              <a:t>ОБРАЗОВАТЕЛЬНУЮ ПРОГРАММУ ДОШКОЛЬНОГО ОБРАЗОВАНИЯ</a:t>
            </a:r>
            <a:r>
              <a:rPr lang="ru-RU" sz="1800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1800" u="sng" dirty="0">
                <a:solidFill>
                  <a:schemeClr val="accent2">
                    <a:lumMod val="75000"/>
                  </a:schemeClr>
                </a:solidFill>
              </a:rPr>
              <a:t>ОБРАЗОВАТЕЛЬНУЮ ПРОГРАММУ СПЕЦИАЛЬНОГО ОБРАЗОВАНИЯ НА УРОВНЕ ДОШКОЛЬНОГО ОБРАЗОВАНИЯ</a:t>
            </a:r>
            <a:r>
              <a:rPr lang="ru-RU" sz="1800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1800" u="sng" dirty="0">
                <a:solidFill>
                  <a:schemeClr val="accent2">
                    <a:lumMod val="75000"/>
                  </a:schemeClr>
                </a:solidFill>
              </a:rPr>
              <a:t>ОБРАЗОВАТЕЛЬНУЮ ПРОГРАММУ СПЕЦИАЛЬНОГО ОБРАЗОВАНИЯ НА УРОВНЕ ДОШКОЛЬНОГО ОБРАЗОВАНИЯ ДЛЯ ЛИЦ С ИНТЕЛЛЕКТУАЛЬНОЙ НЕДОСТАТОЧНОСТЬЮ</a:t>
            </a:r>
            <a:r>
              <a:rPr lang="ru-RU" sz="1800" dirty="0">
                <a:solidFill>
                  <a:srgbClr val="800000"/>
                </a:solidFill>
              </a:rPr>
              <a:t>»</a:t>
            </a:r>
            <a:r>
              <a:rPr lang="ru-RU" dirty="0">
                <a:solidFill>
                  <a:srgbClr val="800000"/>
                </a:solidFill>
              </a:rPr>
              <a:t/>
            </a:r>
            <a:br>
              <a:rPr lang="ru-RU" dirty="0">
                <a:solidFill>
                  <a:srgbClr val="800000"/>
                </a:solidFill>
              </a:rPr>
            </a:br>
            <a:r>
              <a:rPr lang="ru-RU" dirty="0">
                <a:solidFill>
                  <a:srgbClr val="800000"/>
                </a:solidFill>
              </a:rPr>
              <a:t/>
            </a:r>
            <a:br>
              <a:rPr lang="ru-RU" dirty="0">
                <a:solidFill>
                  <a:srgbClr val="800000"/>
                </a:solidFill>
              </a:rPr>
            </a:br>
            <a:endParaRPr lang="ru-RU" dirty="0">
              <a:solidFill>
                <a:srgbClr val="8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348880"/>
            <a:ext cx="9144000" cy="4320480"/>
          </a:xfrm>
        </p:spPr>
        <p:txBody>
          <a:bodyPr>
            <a:normAutofit fontScale="92500" lnSpcReduction="10000"/>
          </a:bodyPr>
          <a:lstStyle/>
          <a:p>
            <a:r>
              <a:rPr lang="ru-RU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прием </a:t>
            </a:r>
            <a:r>
              <a:rPr lang="ru-RU" sz="1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лица в учреждение дошкольного образования осуществляется </a:t>
            </a:r>
            <a:r>
              <a:rPr lang="ru-RU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течение календарного года</a:t>
            </a:r>
            <a:r>
              <a: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(ст. 270 Кодекса РБ об образовании)</a:t>
            </a:r>
          </a:p>
          <a:p>
            <a:r>
              <a:rPr lang="ru-RU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занятия </a:t>
            </a:r>
            <a:r>
              <a:rPr lang="ru-RU" sz="1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образовательной области «Физическая культура» («Адаптивная физическая культура</a:t>
            </a:r>
            <a:r>
              <a:rPr lang="ru-RU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») проводятся </a:t>
            </a:r>
            <a:r>
              <a:rPr lang="ru-RU" sz="1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руководителем физического воспитания, </a:t>
            </a:r>
            <a:r>
              <a:rPr lang="ru-RU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инструктором по лечебной </a:t>
            </a: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физкультуре</a:t>
            </a:r>
          </a:p>
          <a:p>
            <a:r>
              <a:rPr lang="ru-RU" sz="1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разграничение видов деятельности по физическому воспитанию </a:t>
            </a:r>
            <a:r>
              <a:rPr lang="ru-RU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инструктора </a:t>
            </a:r>
            <a:r>
              <a:rPr lang="ru-RU" sz="1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физкультуры (ЛФК) и </a:t>
            </a:r>
            <a:r>
              <a:rPr lang="ru-RU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воспитателя</a:t>
            </a:r>
          </a:p>
          <a:p>
            <a:r>
              <a:rPr lang="ru-RU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обучение </a:t>
            </a:r>
            <a:r>
              <a:rPr lang="ru-RU" sz="1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воспитание детей дошкольного возраста организуется в условиях близкородственного (белорусско-русского) </a:t>
            </a:r>
            <a:r>
              <a:rPr lang="ru-RU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билингвизма </a:t>
            </a:r>
            <a:r>
              <a:rPr lang="ru-RU" sz="1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направлено, в том числе, </a:t>
            </a:r>
            <a:r>
              <a:rPr lang="ru-RU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1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усвоение ими двух государственных </a:t>
            </a:r>
            <a:r>
              <a:rPr lang="ru-RU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языков </a:t>
            </a:r>
            <a:r>
              <a:rPr lang="ru-RU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(учебные планы) </a:t>
            </a:r>
          </a:p>
          <a:p>
            <a:r>
              <a:rPr lang="ru-RU" sz="1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детей с нарушениями слуха, речи и интеллектуальной недостаточностью  </a:t>
            </a:r>
            <a:r>
              <a:rPr lang="ru-RU" sz="18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билингвизм не </a:t>
            </a:r>
            <a:r>
              <a:rPr lang="ru-RU" sz="18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применяется </a:t>
            </a:r>
            <a:r>
              <a:rPr lang="ru-RU" sz="1800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(отражено в учебных планах)</a:t>
            </a:r>
          </a:p>
          <a:p>
            <a:r>
              <a:rPr lang="ru-RU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работе </a:t>
            </a:r>
            <a:r>
              <a:rPr lang="ru-RU" sz="1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детьми дошкольного возраста </a:t>
            </a:r>
            <a:r>
              <a:rPr lang="ru-RU" sz="1800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нарушениями психического развития (трудностями в обучении), с нарушениями функций опорно-двигательного аппарата </a:t>
            </a:r>
            <a:r>
              <a:rPr lang="ru-RU" sz="1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наряду с соответствующими программами для специальных дошкольных учреждений рекомендуется использовать </a:t>
            </a:r>
            <a:r>
              <a:rPr lang="ru-RU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учебную программу дошкольного образования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0000"/>
                </a:solidFill>
              </a:rPr>
              <a:t>13</a:t>
            </a:r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9092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2376264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extrusionH="57150" prstMaterial="softEdge">
              <a:bevelT w="38100" h="38100"/>
            </a:sp3d>
          </a:bodyPr>
          <a:lstStyle/>
          <a:p>
            <a:r>
              <a:rPr lang="ru-RU" sz="2000" dirty="0">
                <a:solidFill>
                  <a:srgbClr val="800000"/>
                </a:solidFill>
              </a:rPr>
              <a:t>«ОБ ОРГАНИЗАЦИИ В 2019/2020 УЧЕБНОМ ГОДУ</a:t>
            </a:r>
            <a:br>
              <a:rPr lang="ru-RU" sz="2000" dirty="0">
                <a:solidFill>
                  <a:srgbClr val="800000"/>
                </a:solidFill>
              </a:rPr>
            </a:br>
            <a:r>
              <a:rPr lang="ru-RU" sz="2000" dirty="0">
                <a:solidFill>
                  <a:srgbClr val="800000"/>
                </a:solidFill>
              </a:rPr>
              <a:t>ОБРАЗОВАТЕЛЬНОГО ПРОЦЕССА В УЧРЕЖДЕНИЯХ ОБРАЗОВАНИЯ, </a:t>
            </a:r>
            <a:r>
              <a:rPr lang="ru-RU" sz="2000" u="sng" dirty="0">
                <a:solidFill>
                  <a:srgbClr val="800000"/>
                </a:solidFill>
              </a:rPr>
              <a:t>РЕАЛИЗУЮЩИХ ОБРАЗОВАТЕЛЬНУЮ ПРОГРАММУ ДОШКОЛЬНОГО ОБРАЗОВАНИЯ, ОБРАЗОВАТЕЛЬНУЮ ПРОГРАММУ СПЕЦИАЛЬНОГО ОБРАЗОВАНИЯ НА УРОВНЕ ДОШКОЛЬНОГО ОБРАЗОВАНИЯ, ОБРАЗОВАТЕЛЬНУЮ ПРОГРАММУ СПЕЦИАЛЬНОГО ОБРАЗОВАНИЯ НА УРОВНЕ ДОШКОЛЬНОГО ОБРАЗОВАНИЯ ДЛЯ ЛИЦ С ИНТЕЛЛЕКТУАЛЬНОЙ НЕДОСТАТОЧНОСТЬЮ»</a:t>
            </a:r>
            <a:br>
              <a:rPr lang="ru-RU" sz="2000" u="sng" dirty="0">
                <a:solidFill>
                  <a:srgbClr val="800000"/>
                </a:solidFill>
              </a:rPr>
            </a:br>
            <a:r>
              <a:rPr lang="ru-RU" u="sng" dirty="0"/>
              <a:t/>
            </a:r>
            <a:br>
              <a:rPr lang="ru-RU" u="sng" dirty="0"/>
            </a:br>
            <a:endParaRPr lang="ru-RU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916832"/>
            <a:ext cx="9144000" cy="4104456"/>
          </a:xfrm>
        </p:spPr>
        <p:txBody>
          <a:bodyPr>
            <a:noAutofit/>
          </a:bodyPr>
          <a:lstStyle/>
          <a:p>
            <a:pPr marL="88900" indent="47625" algn="just">
              <a:spcBef>
                <a:spcPts val="0"/>
              </a:spcBef>
            </a:pPr>
            <a:r>
              <a:rPr lang="ru-RU" sz="2000" b="1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направления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коррекционных занятий </a:t>
            </a: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в</a:t>
            </a:r>
            <a:r>
              <a:rPr lang="ru-R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работе с детьми с ОПФР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при сочетании нескольких нарушений</a:t>
            </a:r>
            <a:r>
              <a:rPr lang="ru-R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определяются в соответствии с заключением центра коррекционно-развивающего обучения и реабилитации </a:t>
            </a:r>
            <a:endParaRPr lang="ru-RU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marL="88900" indent="47625" algn="just">
              <a:spcBef>
                <a:spcPts val="0"/>
              </a:spcBef>
            </a:pPr>
            <a:r>
              <a:rPr 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для детей </a:t>
            </a:r>
            <a:r>
              <a:rPr lang="ru-R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с нарушениями </a:t>
            </a:r>
            <a:r>
              <a:rPr lang="ru-RU" sz="2400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психического развития</a:t>
            </a:r>
            <a:r>
              <a:rPr lang="ru-R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(трудностями в обучении), </a:t>
            </a:r>
            <a:r>
              <a:rPr 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с </a:t>
            </a:r>
            <a:r>
              <a:rPr lang="ru-RU" sz="2400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интеллектуальной недостаточностью</a:t>
            </a:r>
            <a:r>
              <a:rPr lang="ru-R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, учитель-дефектолог </a:t>
            </a:r>
            <a:r>
              <a:rPr 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имеет </a:t>
            </a:r>
            <a:r>
              <a:rPr lang="ru-R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право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в рамках учебных часов, выделенных на проведение коррекционных занятий</a:t>
            </a: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, </a:t>
            </a:r>
            <a:r>
              <a:rPr lang="ru-R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проводить занятия </a:t>
            </a:r>
            <a:r>
              <a:rPr lang="ru-RU" sz="2400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по коррекции </a:t>
            </a:r>
            <a:r>
              <a:rPr lang="ru-RU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нарушений речи</a:t>
            </a:r>
            <a:r>
              <a:rPr lang="ru-R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с воспитанниками, для которых это </a:t>
            </a:r>
            <a:r>
              <a:rPr 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необходимо</a:t>
            </a:r>
          </a:p>
          <a:p>
            <a:pPr marL="88900" indent="47625" algn="just">
              <a:spcBef>
                <a:spcPts val="0"/>
              </a:spcBef>
            </a:pPr>
            <a:r>
              <a:rPr 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для </a:t>
            </a:r>
            <a:r>
              <a:rPr lang="ru-R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детей с нарушениями психического развития (трудностями в обучении), с интеллектуальной недостаточностью</a:t>
            </a:r>
            <a:r>
              <a:rPr 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, имеющих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аутизм</a:t>
            </a: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–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«Формирование навыков коммуникации и взаимодействия», «Формирование социального поведения»</a:t>
            </a:r>
          </a:p>
          <a:p>
            <a:endParaRPr lang="ru-RU" sz="2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0000"/>
                </a:solidFill>
              </a:rPr>
              <a:t>14</a:t>
            </a:r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1176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800000"/>
                </a:solidFill>
                <a:latin typeface="Arial Narrow" pitchFamily="34" charset="0"/>
              </a:rPr>
              <a:t>Обучение на дому</a:t>
            </a:r>
            <a:endParaRPr lang="ru-RU" sz="4000" dirty="0">
              <a:solidFill>
                <a:srgbClr val="800000"/>
              </a:solidFill>
              <a:latin typeface="Arial Narrow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836712"/>
            <a:ext cx="8640960" cy="5616624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Кодекс Республики Беларусь об </a:t>
            </a:r>
            <a:r>
              <a:rPr lang="ru-RU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образовании</a:t>
            </a:r>
          </a:p>
          <a:p>
            <a:r>
              <a:rPr lang="ru-RU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Положение о специальном дошкольном учреждении (постановление МО РБ от19.07.2011 №90 , глава 3, п. 21)</a:t>
            </a:r>
            <a:endParaRPr lang="ru-RU" sz="20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r>
              <a:rPr lang="ru-RU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Инструкция о порядке организации получения профессионально-технического образования, дополнительного образования взрослых и специального образования </a:t>
            </a:r>
            <a:r>
              <a:rPr lang="ru-RU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на дому </a:t>
            </a:r>
            <a:r>
              <a:rPr lang="ru-RU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(постановление МО РБ 25.07.2011 №135)</a:t>
            </a:r>
          </a:p>
          <a:p>
            <a:r>
              <a:rPr lang="ru-RU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Перечень показаний для получения общего среднего, профессионально-технического, специального и дополнительного образования взрослых </a:t>
            </a:r>
            <a:r>
              <a:rPr lang="ru-RU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на дому </a:t>
            </a:r>
            <a:r>
              <a:rPr lang="ru-RU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(постановление МЗ РБ от 26.05.2011 №44)</a:t>
            </a:r>
          </a:p>
          <a:p>
            <a:r>
              <a:rPr lang="ru-RU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«Аб вучэбных </a:t>
            </a:r>
            <a:r>
              <a:rPr lang="ru-RU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планах спецыяльнай </a:t>
            </a:r>
            <a:r>
              <a:rPr lang="ru-RU" sz="20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адукацыі</a:t>
            </a:r>
            <a:r>
              <a:rPr lang="ru-RU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на </a:t>
            </a:r>
            <a:r>
              <a:rPr lang="ru-RU" sz="2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ўзроўні</a:t>
            </a:r>
            <a:r>
              <a:rPr lang="ru-RU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дашкольнай</a:t>
            </a:r>
            <a:r>
              <a:rPr lang="ru-RU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адукацыі</a:t>
            </a:r>
            <a:r>
              <a:rPr lang="ru-RU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» </a:t>
            </a:r>
            <a:r>
              <a:rPr lang="ru-RU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(постановление </a:t>
            </a:r>
            <a:r>
              <a:rPr lang="ru-RU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МО РБ </a:t>
            </a:r>
            <a:r>
              <a:rPr lang="ru-RU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04.09.2019 №150)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3667584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14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27" r="21165" b="20604"/>
          <a:stretch/>
        </p:blipFill>
        <p:spPr bwMode="auto">
          <a:xfrm>
            <a:off x="-18744" y="260648"/>
            <a:ext cx="7208668" cy="344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вал 5"/>
          <p:cNvSpPr/>
          <p:nvPr/>
        </p:nvSpPr>
        <p:spPr>
          <a:xfrm>
            <a:off x="6804248" y="1130911"/>
            <a:ext cx="173097" cy="15018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998" y="2548008"/>
            <a:ext cx="201185" cy="170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008" y="1686536"/>
            <a:ext cx="158337" cy="134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430" y="1982916"/>
            <a:ext cx="201613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169" y="2420888"/>
            <a:ext cx="201613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2432" y="1451189"/>
            <a:ext cx="201613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2432" y="1573224"/>
            <a:ext cx="201613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989" y="1270013"/>
            <a:ext cx="201613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95536" y="3573016"/>
            <a:ext cx="2786608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851920" y="548680"/>
            <a:ext cx="50405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51520" y="692696"/>
            <a:ext cx="273630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2" t="55351" r="20380" b="35394"/>
          <a:stretch/>
        </p:blipFill>
        <p:spPr bwMode="auto">
          <a:xfrm>
            <a:off x="-18744" y="5741172"/>
            <a:ext cx="8784976" cy="591896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2" name="TextBox 11"/>
          <p:cNvSpPr txBox="1"/>
          <p:nvPr/>
        </p:nvSpPr>
        <p:spPr>
          <a:xfrm>
            <a:off x="7263462" y="973059"/>
            <a:ext cx="1885453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Arial Narrow" pitchFamily="34" charset="0"/>
              </a:rPr>
              <a:t>Для воспитанников</a:t>
            </a:r>
          </a:p>
          <a:p>
            <a:r>
              <a:rPr lang="ru-RU" dirty="0" smtClean="0">
                <a:solidFill>
                  <a:srgbClr val="000000"/>
                </a:solidFill>
                <a:latin typeface="Arial Narrow" pitchFamily="34" charset="0"/>
              </a:rPr>
              <a:t> с тяжелыми </a:t>
            </a:r>
          </a:p>
          <a:p>
            <a:r>
              <a:rPr lang="ru-RU" dirty="0" smtClean="0">
                <a:solidFill>
                  <a:srgbClr val="000000"/>
                </a:solidFill>
                <a:latin typeface="Arial Narrow" pitchFamily="34" charset="0"/>
              </a:rPr>
              <a:t>множественными </a:t>
            </a:r>
          </a:p>
          <a:p>
            <a:r>
              <a:rPr lang="ru-RU" dirty="0" smtClean="0">
                <a:solidFill>
                  <a:srgbClr val="000000"/>
                </a:solidFill>
                <a:latin typeface="Arial Narrow" pitchFamily="34" charset="0"/>
              </a:rPr>
              <a:t>нарушениями</a:t>
            </a:r>
            <a:endParaRPr lang="ru-RU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13" name="Выгнутая вправо стрелка 12"/>
          <p:cNvSpPr/>
          <p:nvPr/>
        </p:nvSpPr>
        <p:spPr>
          <a:xfrm rot="2920208">
            <a:off x="7518958" y="2269579"/>
            <a:ext cx="731520" cy="1216152"/>
          </a:xfrm>
          <a:prstGeom prst="curvedLef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5576" y="4469707"/>
            <a:ext cx="5876993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</a:rPr>
              <a:t>2,5 и 3,5 часа для всех остальных воспитанников с ОПФР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3863912" y="4963933"/>
            <a:ext cx="288032" cy="762384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652120" y="5930576"/>
            <a:ext cx="228600" cy="2130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030" y="5924201"/>
            <a:ext cx="255587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2984974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>
                <a:solidFill>
                  <a:srgbClr val="800000"/>
                </a:solidFill>
                <a:latin typeface="Arial Narrow" pitchFamily="34" charset="0"/>
              </a:rPr>
              <a:t>Обучение на дому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96752"/>
            <a:ext cx="8928992" cy="5184576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Получение </a:t>
            </a:r>
            <a:r>
              <a:rPr 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специального образования на дому организуется государственным учреждением образования по месту жительства (месту пребывания) лица с особенностями психофизического развития или государственным учреждением образования,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где он обучался до возникновения медицинских показаний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для получения специального образования на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дому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Получение </a:t>
            </a:r>
            <a:r>
              <a:rPr 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специального образования на дому организуется по соответствующим учебным планам и программам специального </a:t>
            </a:r>
            <a:r>
              <a:rPr lang="ru-RU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образования</a:t>
            </a:r>
            <a:endParaRPr lang="ru-RU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Расписание </a:t>
            </a:r>
            <a:r>
              <a:rPr 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учебных занятий составляется на основании соответствующих учебных планов,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согласовывается с законными представителями</a:t>
            </a:r>
            <a:r>
              <a:rPr 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несовершеннолетнего лица с особенностями психофизического развития и утверждается руководителем учреждения </a:t>
            </a:r>
            <a:r>
              <a:rPr lang="ru-RU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образования</a:t>
            </a:r>
            <a:endParaRPr lang="ru-RU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Учебные занятия (занятия) при получении специального образования на дому проводятся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не менее трех раз в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неделю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998183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620688"/>
            <a:ext cx="9145016" cy="3816424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7220000"/>
              </a:lightRig>
            </a:scene3d>
            <a:sp3d extrusionH="57150" prstMaterial="softEdge">
              <a:bevelT w="38100" h="38100"/>
            </a:sp3d>
          </a:bodyPr>
          <a:lstStyle/>
          <a:p>
            <a: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Реализация содержательного компонента обучения воспитанников с ОПФР в специальных группах, группах интегрированного обучения и воспитания, на дому </a:t>
            </a:r>
            <a:r>
              <a:rPr lang="ru-RU" dirty="0">
                <a:solidFill>
                  <a:srgbClr val="C00000"/>
                </a:solidFill>
              </a:rPr>
              <a:t/>
            </a:r>
            <a:br>
              <a:rPr lang="ru-RU" dirty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91880" y="4293096"/>
            <a:ext cx="5608712" cy="1752600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ru-RU" sz="1800" i="1" dirty="0" smtClean="0">
                <a:solidFill>
                  <a:srgbClr val="000000"/>
                </a:solidFill>
              </a:rPr>
              <a:t>Брилькова Галина Александровна</a:t>
            </a:r>
          </a:p>
          <a:p>
            <a:pPr algn="just">
              <a:spcBef>
                <a:spcPts val="0"/>
              </a:spcBef>
            </a:pPr>
            <a:r>
              <a:rPr lang="ru-RU" sz="1800" i="1" dirty="0">
                <a:solidFill>
                  <a:srgbClr val="000000"/>
                </a:solidFill>
              </a:rPr>
              <a:t>з</a:t>
            </a:r>
            <a:r>
              <a:rPr lang="ru-RU" sz="1800" i="1" dirty="0" smtClean="0">
                <a:solidFill>
                  <a:srgbClr val="000000"/>
                </a:solidFill>
              </a:rPr>
              <a:t>аместитель директора по основной деятельности ГУО «Гомельский областной центр коррекционно-развивающего обучения и реабилитации»</a:t>
            </a:r>
            <a:endParaRPr lang="ru-RU" sz="1800" i="1" dirty="0">
              <a:solidFill>
                <a:srgbClr val="000000"/>
              </a:solidFill>
            </a:endParaRPr>
          </a:p>
        </p:txBody>
      </p:sp>
      <p:pic>
        <p:nvPicPr>
          <p:cNvPr id="1027" name="Picture 3" descr="E:\ФОТО\Для коллегии\IMG_11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213581"/>
            <a:ext cx="3491880" cy="26191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0000"/>
                </a:solidFill>
              </a:rPr>
              <a:t>15</a:t>
            </a:r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2714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88640"/>
            <a:ext cx="6912768" cy="792088"/>
          </a:xfrm>
        </p:spPr>
        <p:txBody>
          <a:bodyPr>
            <a:scene3d>
              <a:camera prst="orthographicFront"/>
              <a:lightRig rig="soft" dir="t">
                <a:rot lat="0" lon="0" rev="16800000"/>
              </a:lightRig>
            </a:scene3d>
            <a:sp3d extrusionH="57150" prstMaterial="softEdge">
              <a:bevelT w="38100" h="38100"/>
            </a:sp3d>
          </a:bodyPr>
          <a:lstStyle/>
          <a:p>
            <a:r>
              <a:rPr lang="ru-RU" dirty="0" smtClean="0">
                <a:solidFill>
                  <a:srgbClr val="800000"/>
                </a:solidFill>
              </a:rPr>
              <a:t>Обновленное содержание </a:t>
            </a:r>
            <a:endParaRPr lang="ru-RU" dirty="0">
              <a:solidFill>
                <a:srgbClr val="8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556792"/>
            <a:ext cx="8784976" cy="324036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2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Образовательные стандарты дошкольного образования (15.08.2019)</a:t>
            </a:r>
          </a:p>
          <a:p>
            <a:r>
              <a:rPr lang="ru-RU" sz="2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Учебная программа дошкольного образования для учреждений дошкольного </a:t>
            </a:r>
            <a:r>
              <a:rPr lang="ru-RU" sz="2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образования (</a:t>
            </a:r>
            <a:r>
              <a:rPr lang="ru-RU" sz="2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15.08.2019)</a:t>
            </a:r>
          </a:p>
          <a:p>
            <a:r>
              <a:rPr lang="ru-RU" sz="2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Типовой учебный </a:t>
            </a:r>
            <a:r>
              <a:rPr lang="ru-RU" sz="2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план </a:t>
            </a:r>
            <a:r>
              <a:rPr lang="ru-RU" sz="2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дошкольного образования (</a:t>
            </a:r>
            <a:r>
              <a:rPr lang="en-US" sz="2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15.08.2019 </a:t>
            </a:r>
            <a:r>
              <a:rPr lang="en-US" sz="2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№ </a:t>
            </a:r>
            <a:r>
              <a:rPr lang="en-US" sz="2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139)</a:t>
            </a:r>
            <a:endParaRPr lang="ru-RU" sz="22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r>
              <a:rPr lang="ru-RU" sz="2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Учебные планы специального образования на уровне дошкольного образования (04.09.2019)</a:t>
            </a:r>
            <a:endParaRPr lang="ru-RU" sz="22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0000"/>
                </a:solidFill>
              </a:rPr>
              <a:t>3</a:t>
            </a:r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5435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04664"/>
            <a:ext cx="8784976" cy="1008112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800000"/>
                </a:solidFill>
              </a:rPr>
              <a:t>Образовательные стандарты дошкольного образования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556792"/>
            <a:ext cx="9001000" cy="1656184"/>
          </a:xfrm>
        </p:spPr>
        <p:txBody>
          <a:bodyPr>
            <a:normAutofit fontScale="85000" lnSpcReduction="2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137160" indent="0">
              <a:buNone/>
            </a:pPr>
            <a:r>
              <a:rPr lang="ru-RU" sz="2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«…Образовательные стандарты дошкольного образования определяют требования к содержанию учебно-программной документации образовательной программы дошкольного образования, срокам получения образования, организации образовательного процесса, уровню подготовки воспитанников...» </a:t>
            </a:r>
            <a:endParaRPr lang="ru-RU" sz="2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37160" indent="0">
              <a:buNone/>
            </a:pPr>
            <a:r>
              <a:rPr lang="ru-RU" sz="2200" i="1" dirty="0" smtClean="0">
                <a:solidFill>
                  <a:srgbClr val="002060"/>
                </a:solidFill>
              </a:rPr>
              <a:t>Статья </a:t>
            </a:r>
            <a:r>
              <a:rPr lang="ru-RU" sz="2200" i="1" dirty="0">
                <a:solidFill>
                  <a:srgbClr val="002060"/>
                </a:solidFill>
              </a:rPr>
              <a:t>143. Образовательные стандарты дошкольного образования </a:t>
            </a:r>
            <a:r>
              <a:rPr lang="ru-RU" sz="2200" i="1" dirty="0" smtClean="0">
                <a:solidFill>
                  <a:srgbClr val="002060"/>
                </a:solidFill>
              </a:rPr>
              <a:t>(Кодекс </a:t>
            </a:r>
            <a:r>
              <a:rPr lang="ru-RU" sz="2200" i="1" dirty="0">
                <a:solidFill>
                  <a:srgbClr val="002060"/>
                </a:solidFill>
              </a:rPr>
              <a:t>Республики Беларусь об </a:t>
            </a:r>
            <a:r>
              <a:rPr lang="ru-RU" sz="2200" i="1" dirty="0" smtClean="0">
                <a:solidFill>
                  <a:srgbClr val="002060"/>
                </a:solidFill>
              </a:rPr>
              <a:t>образовании)</a:t>
            </a:r>
          </a:p>
          <a:p>
            <a:pPr marL="137160" indent="0">
              <a:buNone/>
            </a:pPr>
            <a:endParaRPr lang="ru-RU" sz="2000" dirty="0" smtClean="0">
              <a:solidFill>
                <a:srgbClr val="002060"/>
              </a:solidFill>
            </a:endParaRPr>
          </a:p>
          <a:p>
            <a:pPr marL="137160" indent="0">
              <a:buNone/>
            </a:pPr>
            <a:endParaRPr lang="ru-RU" sz="1600" dirty="0">
              <a:solidFill>
                <a:srgbClr val="002060"/>
              </a:solidFill>
            </a:endParaRPr>
          </a:p>
          <a:p>
            <a:pPr marL="137160" indent="0">
              <a:buNone/>
            </a:pP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16" y="3962218"/>
            <a:ext cx="851290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22910" indent="-285750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Учебные </a:t>
            </a:r>
            <a:r>
              <a:rPr lang="ru-R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планы (типовой, учебный план учреждения </a:t>
            </a:r>
            <a:r>
              <a:rPr 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образования,</a:t>
            </a:r>
          </a:p>
          <a:p>
            <a:pPr marL="137160"/>
            <a:r>
              <a:rPr 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экспериментальный, индивидуальный);</a:t>
            </a:r>
            <a:endParaRPr lang="ru-RU" sz="24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marL="422910" indent="-285750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Учебная программа </a:t>
            </a:r>
            <a:r>
              <a:rPr lang="ru-R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дошкольного образования (2019</a:t>
            </a:r>
            <a:r>
              <a:rPr 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)</a:t>
            </a:r>
            <a:endParaRPr lang="ru-RU" sz="24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endParaRPr lang="ru-RU" sz="2400" dirty="0">
              <a:latin typeface="Arial Narrow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0000"/>
                </a:solidFill>
              </a:rPr>
              <a:t>4</a:t>
            </a:r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3311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0571"/>
            <a:ext cx="8435280" cy="629878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58" t="14128" r="33552" b="34734"/>
          <a:stretch/>
        </p:blipFill>
        <p:spPr bwMode="auto">
          <a:xfrm>
            <a:off x="251520" y="10571"/>
            <a:ext cx="3688091" cy="3265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345428" y="2348880"/>
            <a:ext cx="93610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61" r="20502" b="30057"/>
          <a:stretch/>
        </p:blipFill>
        <p:spPr bwMode="auto">
          <a:xfrm>
            <a:off x="251520" y="3789040"/>
            <a:ext cx="6125215" cy="24782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3779912" y="5301208"/>
            <a:ext cx="252028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467544" y="5157192"/>
            <a:ext cx="842392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67132" y="1414643"/>
            <a:ext cx="9144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" t="11242" r="20056" b="11242"/>
          <a:stretch/>
        </p:blipFill>
        <p:spPr bwMode="auto">
          <a:xfrm>
            <a:off x="4355976" y="222118"/>
            <a:ext cx="4680520" cy="3278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6156176" y="1196752"/>
            <a:ext cx="2808312" cy="2178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0000"/>
                </a:solidFill>
              </a:rPr>
              <a:t>5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4403" y="4772000"/>
            <a:ext cx="2520280" cy="1691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7223484" y="3770550"/>
            <a:ext cx="1728192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Для </a:t>
            </a:r>
            <a:r>
              <a:rPr lang="ru-RU" sz="16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дзяцей</a:t>
            </a:r>
            <a:r>
              <a:rPr lang="ru-RU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с </a:t>
            </a:r>
            <a:r>
              <a:rPr lang="ru-RU" sz="16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парушэннем</a:t>
            </a:r>
            <a:r>
              <a:rPr lang="ru-RU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16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слыху</a:t>
            </a:r>
            <a:r>
              <a:rPr lang="ru-RU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, с </a:t>
            </a:r>
            <a:r>
              <a:rPr lang="ru-RU" sz="16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цяжк</a:t>
            </a:r>
            <a:r>
              <a:rPr lang="en-US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i</a:t>
            </a:r>
            <a:r>
              <a:rPr lang="ru-RU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м</a:t>
            </a:r>
            <a:r>
              <a:rPr lang="en-US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i </a:t>
            </a:r>
            <a:r>
              <a:rPr lang="ru-RU" sz="16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парушэнням</a:t>
            </a:r>
            <a:r>
              <a:rPr lang="en-US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i</a:t>
            </a:r>
            <a:r>
              <a:rPr lang="ru-RU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16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маулення</a:t>
            </a:r>
            <a:r>
              <a:rPr lang="en-US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endParaRPr lang="ru-RU" sz="1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flipH="1">
            <a:off x="6376735" y="4149080"/>
            <a:ext cx="846749" cy="70750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35559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96" y="1600200"/>
            <a:ext cx="9001000" cy="470916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dirty="0">
                <a:solidFill>
                  <a:srgbClr val="800000"/>
                </a:solidFill>
              </a:rPr>
              <a:t>12.1. </a:t>
            </a:r>
            <a:r>
              <a:rPr lang="ru-RU" b="1" u="sng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Специально организованная деятельность </a:t>
            </a:r>
            <a:r>
              <a:rPr lang="ru-RU" dirty="0" smtClean="0">
                <a:solidFill>
                  <a:srgbClr val="800000"/>
                </a:solidFill>
                <a:latin typeface="Arial Narrow" pitchFamily="34" charset="0"/>
              </a:rPr>
              <a:t>–</a:t>
            </a:r>
            <a:r>
              <a:rPr lang="ru-RU" dirty="0" smtClean="0">
                <a:solidFill>
                  <a:srgbClr val="000000"/>
                </a:solidFill>
                <a:latin typeface="Arial Narrow" pitchFamily="34" charset="0"/>
              </a:rPr>
              <a:t>регламентированные учебным </a:t>
            </a:r>
            <a:r>
              <a:rPr lang="ru-RU" dirty="0">
                <a:solidFill>
                  <a:srgbClr val="000000"/>
                </a:solidFill>
                <a:latin typeface="Arial Narrow" pitchFamily="34" charset="0"/>
              </a:rPr>
              <a:t>планом </a:t>
            </a:r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игра</a:t>
            </a:r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, </a:t>
            </a:r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занятие</a:t>
            </a:r>
            <a:endParaRPr lang="ru-RU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marL="137160" indent="0">
              <a:buNone/>
            </a:pPr>
            <a:r>
              <a:rPr lang="ru-RU" sz="2200" i="1" dirty="0" smtClean="0">
                <a:solidFill>
                  <a:srgbClr val="000000"/>
                </a:solidFill>
                <a:latin typeface="Arial Narrow" pitchFamily="34" charset="0"/>
              </a:rPr>
              <a:t>      В </a:t>
            </a:r>
            <a:r>
              <a:rPr lang="ru-RU" sz="2200" i="1" dirty="0">
                <a:solidFill>
                  <a:srgbClr val="000000"/>
                </a:solidFill>
                <a:latin typeface="Arial Narrow" pitchFamily="34" charset="0"/>
              </a:rPr>
              <a:t>распорядке дня специально организованная деятельность выступает в </a:t>
            </a:r>
            <a:r>
              <a:rPr lang="ru-RU" sz="2200" i="1" dirty="0" smtClean="0">
                <a:solidFill>
                  <a:srgbClr val="000000"/>
                </a:solidFill>
                <a:latin typeface="Arial Narrow" pitchFamily="34" charset="0"/>
              </a:rPr>
              <a:t>качестве сопутствующей </a:t>
            </a:r>
            <a:r>
              <a:rPr lang="ru-RU" sz="2200" i="1" dirty="0">
                <a:solidFill>
                  <a:srgbClr val="000000"/>
                </a:solidFill>
                <a:latin typeface="Arial Narrow" pitchFamily="34" charset="0"/>
              </a:rPr>
              <a:t>иным видам </a:t>
            </a:r>
            <a:r>
              <a:rPr lang="ru-RU" sz="2200" i="1" dirty="0" smtClean="0">
                <a:solidFill>
                  <a:srgbClr val="000000"/>
                </a:solidFill>
                <a:latin typeface="Arial Narrow" pitchFamily="34" charset="0"/>
              </a:rPr>
              <a:t>деятельности</a:t>
            </a:r>
          </a:p>
          <a:p>
            <a:pPr marL="137160" indent="0">
              <a:buNone/>
            </a:pPr>
            <a:endParaRPr lang="ru-RU" sz="2200" dirty="0">
              <a:solidFill>
                <a:srgbClr val="000000"/>
              </a:solidFill>
              <a:latin typeface="Arial Narrow" pitchFamily="34" charset="0"/>
            </a:endParaRPr>
          </a:p>
          <a:p>
            <a:pPr>
              <a:spcBef>
                <a:spcPts val="0"/>
              </a:spcBef>
            </a:pPr>
            <a:r>
              <a:rPr lang="ru-RU" dirty="0">
                <a:solidFill>
                  <a:srgbClr val="800000"/>
                </a:solidFill>
                <a:latin typeface="Arial Narrow" pitchFamily="34" charset="0"/>
              </a:rPr>
              <a:t>12.2. </a:t>
            </a:r>
            <a:r>
              <a:rPr lang="ru-RU" b="1" u="sng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Нерегламентированная </a:t>
            </a:r>
            <a:r>
              <a:rPr lang="ru-RU" b="1" u="sng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деятельность</a:t>
            </a:r>
            <a:endParaRPr lang="ru-RU" b="1" u="sng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marL="137160" indent="0">
              <a:spcBef>
                <a:spcPts val="0"/>
              </a:spcBef>
              <a:buNone/>
            </a:pPr>
            <a:r>
              <a:rPr lang="ru-RU" dirty="0">
                <a:solidFill>
                  <a:srgbClr val="800000"/>
                </a:solidFill>
                <a:latin typeface="Arial Narrow" pitchFamily="34" charset="0"/>
              </a:rPr>
              <a:t> </a:t>
            </a:r>
            <a:r>
              <a:rPr lang="ru-RU" dirty="0" smtClean="0">
                <a:solidFill>
                  <a:srgbClr val="800000"/>
                </a:solidFill>
                <a:latin typeface="Arial Narrow" pitchFamily="34" charset="0"/>
              </a:rPr>
              <a:t>    </a:t>
            </a:r>
            <a:r>
              <a:rPr lang="ru-RU" dirty="0" smtClean="0">
                <a:solidFill>
                  <a:srgbClr val="000000"/>
                </a:solidFill>
                <a:latin typeface="Arial Narrow" pitchFamily="34" charset="0"/>
              </a:rPr>
              <a:t>- самостоятельная </a:t>
            </a:r>
            <a:r>
              <a:rPr lang="ru-RU" dirty="0">
                <a:solidFill>
                  <a:srgbClr val="000000"/>
                </a:solidFill>
                <a:latin typeface="Arial Narrow" pitchFamily="34" charset="0"/>
              </a:rPr>
              <a:t>деятельность воспитанников в условиях созданной </a:t>
            </a:r>
            <a:r>
              <a:rPr lang="ru-RU" dirty="0" smtClean="0">
                <a:solidFill>
                  <a:srgbClr val="000000"/>
                </a:solidFill>
                <a:latin typeface="Arial Narrow" pitchFamily="34" charset="0"/>
              </a:rPr>
              <a:t>предметно-развивающей </a:t>
            </a:r>
            <a:r>
              <a:rPr lang="ru-RU" dirty="0">
                <a:solidFill>
                  <a:srgbClr val="000000"/>
                </a:solidFill>
                <a:latin typeface="Arial Narrow" pitchFamily="34" charset="0"/>
              </a:rPr>
              <a:t>среды, </a:t>
            </a:r>
            <a:endParaRPr lang="ru-RU" dirty="0" smtClean="0">
              <a:solidFill>
                <a:srgbClr val="000000"/>
              </a:solidFill>
              <a:latin typeface="Arial Narrow" pitchFamily="34" charset="0"/>
            </a:endParaRPr>
          </a:p>
          <a:p>
            <a:pPr marL="137160" indent="0">
              <a:spcBef>
                <a:spcPts val="0"/>
              </a:spcBef>
              <a:buNone/>
            </a:pPr>
            <a:r>
              <a:rPr lang="ru-RU" dirty="0" smtClean="0">
                <a:solidFill>
                  <a:srgbClr val="000000"/>
                </a:solidFill>
                <a:latin typeface="Arial Narrow" pitchFamily="34" charset="0"/>
              </a:rPr>
              <a:t>    - деятельность</a:t>
            </a:r>
            <a:r>
              <a:rPr lang="ru-RU" dirty="0">
                <a:solidFill>
                  <a:srgbClr val="000000"/>
                </a:solidFill>
                <a:latin typeface="Arial Narrow" pitchFamily="34" charset="0"/>
              </a:rPr>
              <a:t>, </a:t>
            </a:r>
            <a:r>
              <a:rPr lang="ru-RU" dirty="0" smtClean="0">
                <a:solidFill>
                  <a:srgbClr val="000000"/>
                </a:solidFill>
                <a:latin typeface="Arial Narrow" pitchFamily="34" charset="0"/>
              </a:rPr>
              <a:t>организованная </a:t>
            </a:r>
            <a:r>
              <a:rPr lang="ru-RU" dirty="0">
                <a:solidFill>
                  <a:srgbClr val="000000"/>
                </a:solidFill>
                <a:latin typeface="Arial Narrow" pitchFamily="34" charset="0"/>
              </a:rPr>
              <a:t>педагогическим работником </a:t>
            </a:r>
          </a:p>
          <a:p>
            <a:pPr>
              <a:spcBef>
                <a:spcPts val="0"/>
              </a:spcBef>
            </a:pPr>
            <a:endParaRPr lang="ru-RU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0000"/>
                </a:solidFill>
              </a:rPr>
              <a:t>6</a:t>
            </a:r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9569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extrusionH="57150" prstMaterial="softEdge">
              <a:bevelT w="38100" h="38100"/>
            </a:sp3d>
          </a:bodyPr>
          <a:lstStyle/>
          <a:p>
            <a:r>
              <a:rPr lang="ru-RU" dirty="0" smtClean="0">
                <a:solidFill>
                  <a:srgbClr val="800000"/>
                </a:solidFill>
              </a:rPr>
              <a:t>Предметно-пространственная среда</a:t>
            </a:r>
            <a:endParaRPr lang="ru-RU" dirty="0">
              <a:solidFill>
                <a:srgbClr val="8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62900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безопасная</a:t>
            </a:r>
            <a:endParaRPr lang="ru-RU" sz="20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r>
              <a:rPr lang="ru-RU" sz="20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экологичная</a:t>
            </a:r>
            <a:endParaRPr lang="ru-RU" sz="20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r>
              <a:rPr lang="ru-RU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эргономичная</a:t>
            </a:r>
          </a:p>
          <a:p>
            <a: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полифункциональная</a:t>
            </a:r>
          </a:p>
          <a:p>
            <a: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гибкая </a:t>
            </a:r>
            <a:r>
              <a: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и </a:t>
            </a:r>
            <a: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вариативная</a:t>
            </a:r>
            <a:endParaRPr lang="ru-RU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r>
              <a: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т</a:t>
            </a:r>
            <a: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рансформируемая</a:t>
            </a:r>
          </a:p>
          <a:p>
            <a: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содержательно-насыщенная</a:t>
            </a:r>
          </a:p>
          <a:p>
            <a:r>
              <a:rPr lang="ru-RU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д</a:t>
            </a:r>
            <a:r>
              <a:rPr lang="ru-RU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оступная</a:t>
            </a:r>
          </a:p>
          <a:p>
            <a:r>
              <a:rPr lang="ru-RU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психологически комфортной</a:t>
            </a:r>
            <a:endParaRPr lang="ru-RU" sz="20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endParaRPr lang="ru-RU" dirty="0">
              <a:latin typeface="Arial Narrow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655" y="1268760"/>
            <a:ext cx="2409825" cy="1895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46" t="26332" r="61218" b="47015"/>
          <a:stretch/>
        </p:blipFill>
        <p:spPr bwMode="auto">
          <a:xfrm>
            <a:off x="4139952" y="2132856"/>
            <a:ext cx="2015254" cy="1596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290" y="4653136"/>
            <a:ext cx="2658731" cy="1993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0000"/>
                </a:solidFill>
              </a:rPr>
              <a:t>7</a:t>
            </a:r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3364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2276872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extrusionH="57150" prstMaterial="softEdge">
              <a:bevelT w="38100" h="38100"/>
            </a:sp3d>
          </a:bodyPr>
          <a:lstStyle/>
          <a:p>
            <a:r>
              <a:rPr lang="ru-RU" sz="2700" dirty="0">
                <a:solidFill>
                  <a:srgbClr val="800000"/>
                </a:solidFill>
              </a:rPr>
              <a:t>ТРЕБОВАНИЯ К УРОВНЮ ПОДГОТОВКИ ВОСПИТАННИКОВ</a:t>
            </a:r>
            <a:br>
              <a:rPr lang="ru-RU" sz="2700" dirty="0">
                <a:solidFill>
                  <a:srgbClr val="800000"/>
                </a:solidFill>
              </a:rPr>
            </a:br>
            <a:r>
              <a:rPr lang="ru-RU" sz="2700" dirty="0">
                <a:solidFill>
                  <a:srgbClr val="800000"/>
                </a:solidFill>
              </a:rPr>
              <a:t>(ПЛАНИРУЕМЫЕ РЕЗУЛЬТАТЫ ОСВОЕНИЯ ВОСПИТАННИКАМИ </a:t>
            </a:r>
            <a:r>
              <a:rPr lang="ru-RU" sz="2700" dirty="0" smtClean="0">
                <a:solidFill>
                  <a:srgbClr val="800000"/>
                </a:solidFill>
              </a:rPr>
              <a:t/>
            </a:r>
            <a:br>
              <a:rPr lang="ru-RU" sz="2700" dirty="0" smtClean="0">
                <a:solidFill>
                  <a:srgbClr val="800000"/>
                </a:solidFill>
              </a:rPr>
            </a:br>
            <a:r>
              <a:rPr lang="ru-RU" sz="2700" dirty="0" smtClean="0">
                <a:solidFill>
                  <a:srgbClr val="800000"/>
                </a:solidFill>
              </a:rPr>
              <a:t>5–7 ЛЕТ СОДЕРЖАНИЯ </a:t>
            </a:r>
            <a:r>
              <a:rPr lang="ru-RU" sz="2700" dirty="0">
                <a:solidFill>
                  <a:srgbClr val="800000"/>
                </a:solidFill>
              </a:rPr>
              <a:t>УЧЕБНОЙ ПРОГРАММЫ ДОШКОЛЬНОГО ОБРАЗОВАНИЯ</a:t>
            </a:r>
            <a:r>
              <a:rPr lang="ru-RU" sz="2700" dirty="0" smtClean="0">
                <a:solidFill>
                  <a:srgbClr val="800000"/>
                </a:solidFill>
              </a:rPr>
              <a:t>)</a:t>
            </a:r>
            <a:r>
              <a:rPr lang="ru-RU" dirty="0">
                <a:solidFill>
                  <a:srgbClr val="000000"/>
                </a:solidFill>
              </a:rPr>
              <a:t/>
            </a:r>
            <a:br>
              <a:rPr lang="ru-RU" dirty="0">
                <a:solidFill>
                  <a:srgbClr val="000000"/>
                </a:solidFill>
              </a:rPr>
            </a:b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916832"/>
            <a:ext cx="9036496" cy="4824536"/>
          </a:xfrm>
        </p:spPr>
        <p:txBody>
          <a:bodyPr>
            <a:normAutofit lnSpcReduction="10000"/>
          </a:bodyPr>
          <a:lstStyle/>
          <a:p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Физическое </a:t>
            </a:r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</a:t>
            </a:r>
            <a:endParaRPr lang="ru-RU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Социально-нравственное и личностное </a:t>
            </a:r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sz="1900" dirty="0" smtClean="0">
                <a:solidFill>
                  <a:srgbClr val="000000"/>
                </a:solidFill>
              </a:rPr>
              <a:t>(«</a:t>
            </a:r>
            <a:r>
              <a:rPr lang="ru-RU" sz="1900" dirty="0">
                <a:solidFill>
                  <a:srgbClr val="000000"/>
                </a:solidFill>
              </a:rPr>
              <a:t>Ребенок и общество</a:t>
            </a:r>
            <a:r>
              <a:rPr lang="ru-RU" sz="1900" dirty="0" smtClean="0">
                <a:solidFill>
                  <a:srgbClr val="000000"/>
                </a:solidFill>
              </a:rPr>
              <a:t>»)</a:t>
            </a:r>
            <a:endParaRPr lang="ru-RU" sz="1900" dirty="0">
              <a:solidFill>
                <a:srgbClr val="000000"/>
              </a:solidFill>
            </a:endParaRPr>
          </a:p>
          <a:p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Познавательное </a:t>
            </a:r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</a:t>
            </a:r>
            <a:r>
              <a:rPr lang="ru-RU" sz="1900" dirty="0" smtClean="0">
                <a:solidFill>
                  <a:srgbClr val="000000"/>
                </a:solidFill>
              </a:rPr>
              <a:t>(познавательная активность, развитие </a:t>
            </a:r>
            <a:r>
              <a:rPr lang="ru-RU" sz="1900" dirty="0">
                <a:solidFill>
                  <a:srgbClr val="000000"/>
                </a:solidFill>
              </a:rPr>
              <a:t>сенсорных процессов (ощущение и восприятие</a:t>
            </a:r>
            <a:r>
              <a:rPr lang="ru-RU" sz="1900" dirty="0" smtClean="0">
                <a:solidFill>
                  <a:srgbClr val="000000"/>
                </a:solidFill>
              </a:rPr>
              <a:t>), памяти </a:t>
            </a:r>
            <a:r>
              <a:rPr lang="ru-RU" sz="1900" dirty="0">
                <a:solidFill>
                  <a:srgbClr val="000000"/>
                </a:solidFill>
              </a:rPr>
              <a:t>и </a:t>
            </a:r>
            <a:r>
              <a:rPr lang="ru-RU" sz="1900" dirty="0" smtClean="0">
                <a:solidFill>
                  <a:srgbClr val="000000"/>
                </a:solidFill>
              </a:rPr>
              <a:t>внимания, мышления, воображения, образовательные области </a:t>
            </a:r>
            <a:r>
              <a:rPr lang="ru-RU" sz="1900" dirty="0">
                <a:solidFill>
                  <a:srgbClr val="000000"/>
                </a:solidFill>
              </a:rPr>
              <a:t>«Элементарные </a:t>
            </a:r>
            <a:r>
              <a:rPr lang="ru-RU" sz="1900" dirty="0" smtClean="0">
                <a:solidFill>
                  <a:srgbClr val="000000"/>
                </a:solidFill>
              </a:rPr>
              <a:t>математические представления», </a:t>
            </a:r>
            <a:r>
              <a:rPr lang="ru-RU" sz="1900" dirty="0">
                <a:solidFill>
                  <a:srgbClr val="000000"/>
                </a:solidFill>
              </a:rPr>
              <a:t>«Ребенок и природа»</a:t>
            </a:r>
          </a:p>
          <a:p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Речевое развитие</a:t>
            </a:r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</a:t>
            </a:r>
            <a:r>
              <a:rPr lang="ru-RU" sz="1800" dirty="0" smtClean="0">
                <a:solidFill>
                  <a:srgbClr val="000000"/>
                </a:solidFill>
              </a:rPr>
              <a:t>(образовательные области  «Развитие </a:t>
            </a:r>
            <a:r>
              <a:rPr lang="ru-RU" sz="1800" dirty="0">
                <a:solidFill>
                  <a:srgbClr val="000000"/>
                </a:solidFill>
              </a:rPr>
              <a:t>речи и культура речевого </a:t>
            </a:r>
            <a:r>
              <a:rPr lang="ru-RU" sz="1800" dirty="0" smtClean="0">
                <a:solidFill>
                  <a:srgbClr val="000000"/>
                </a:solidFill>
              </a:rPr>
              <a:t>общения», «</a:t>
            </a:r>
            <a:r>
              <a:rPr lang="ru-RU" sz="1800" dirty="0" err="1">
                <a:solidFill>
                  <a:srgbClr val="000000"/>
                </a:solidFill>
              </a:rPr>
              <a:t>Развіццё</a:t>
            </a:r>
            <a:r>
              <a:rPr lang="ru-RU" sz="1800" dirty="0">
                <a:solidFill>
                  <a:srgbClr val="000000"/>
                </a:solidFill>
              </a:rPr>
              <a:t> </a:t>
            </a:r>
            <a:r>
              <a:rPr lang="ru-RU" sz="1800" dirty="0" err="1">
                <a:solidFill>
                  <a:srgbClr val="000000"/>
                </a:solidFill>
              </a:rPr>
              <a:t>маўлення</a:t>
            </a:r>
            <a:r>
              <a:rPr lang="ru-RU" sz="1800" dirty="0">
                <a:solidFill>
                  <a:srgbClr val="000000"/>
                </a:solidFill>
              </a:rPr>
              <a:t> і культура </a:t>
            </a:r>
            <a:r>
              <a:rPr lang="ru-RU" sz="1800" dirty="0" err="1">
                <a:solidFill>
                  <a:srgbClr val="000000"/>
                </a:solidFill>
              </a:rPr>
              <a:t>маўленчых</a:t>
            </a:r>
            <a:r>
              <a:rPr lang="ru-RU" sz="1800" dirty="0">
                <a:solidFill>
                  <a:srgbClr val="000000"/>
                </a:solidFill>
              </a:rPr>
              <a:t> </a:t>
            </a:r>
            <a:r>
              <a:rPr lang="ru-RU" sz="1800" dirty="0" err="1">
                <a:solidFill>
                  <a:srgbClr val="000000"/>
                </a:solidFill>
              </a:rPr>
              <a:t>зносін</a:t>
            </a:r>
            <a:r>
              <a:rPr lang="ru-RU" sz="1800" dirty="0" smtClean="0">
                <a:solidFill>
                  <a:srgbClr val="000000"/>
                </a:solidFill>
              </a:rPr>
              <a:t>», </a:t>
            </a:r>
            <a:r>
              <a:rPr lang="ru-RU" sz="1800" dirty="0">
                <a:solidFill>
                  <a:srgbClr val="000000"/>
                </a:solidFill>
              </a:rPr>
              <a:t>«Подготовка к обучению грамоте</a:t>
            </a:r>
            <a:r>
              <a:rPr lang="ru-RU" sz="1800" dirty="0" smtClean="0">
                <a:solidFill>
                  <a:srgbClr val="000000"/>
                </a:solidFill>
              </a:rPr>
              <a:t>»</a:t>
            </a:r>
          </a:p>
          <a:p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Эстетическое </a:t>
            </a:r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</a:t>
            </a:r>
            <a:r>
              <a:rPr lang="ru-RU" sz="1800" dirty="0" smtClean="0">
                <a:solidFill>
                  <a:srgbClr val="000000"/>
                </a:solidFill>
              </a:rPr>
              <a:t>(образовательные области </a:t>
            </a:r>
            <a:r>
              <a:rPr lang="ru-RU" sz="1800" dirty="0">
                <a:solidFill>
                  <a:srgbClr val="000000"/>
                </a:solidFill>
              </a:rPr>
              <a:t>«Изобразительное искусство», «Музыкальное искусство», «Художественная литература</a:t>
            </a:r>
            <a:r>
              <a:rPr lang="ru-RU" sz="1800" dirty="0" smtClean="0">
                <a:solidFill>
                  <a:srgbClr val="000000"/>
                </a:solidFill>
              </a:rPr>
              <a:t>»)</a:t>
            </a:r>
            <a:endParaRPr lang="ru-RU" sz="1800" dirty="0">
              <a:solidFill>
                <a:srgbClr val="000000"/>
              </a:solidFill>
            </a:endParaRPr>
          </a:p>
          <a:p>
            <a:pPr marL="137160" indent="0">
              <a:buNone/>
            </a:pPr>
            <a:r>
              <a:rPr lang="ru-RU" sz="1800" dirty="0" smtClean="0">
                <a:solidFill>
                  <a:srgbClr val="000000"/>
                </a:solidFill>
              </a:rPr>
              <a:t> </a:t>
            </a:r>
            <a:endParaRPr lang="ru-RU" sz="1800" dirty="0">
              <a:solidFill>
                <a:srgbClr val="000000"/>
              </a:solidFill>
            </a:endParaRPr>
          </a:p>
          <a:p>
            <a:endParaRPr lang="ru-RU" sz="1800" dirty="0">
              <a:solidFill>
                <a:srgbClr val="000000"/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0000"/>
                </a:solidFill>
              </a:rPr>
              <a:t>8</a:t>
            </a:r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4069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252520" cy="2434282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002060"/>
                </a:solidFill>
              </a:rPr>
              <a:t>«…</a:t>
            </a:r>
            <a:r>
              <a:rPr lang="ru-RU" sz="2400" u="sng" dirty="0">
                <a:solidFill>
                  <a:srgbClr val="002060"/>
                </a:solidFill>
              </a:rPr>
              <a:t>Учебная программа</a:t>
            </a:r>
            <a:r>
              <a:rPr lang="ru-RU" sz="2400" dirty="0">
                <a:solidFill>
                  <a:srgbClr val="002060"/>
                </a:solidFill>
              </a:rPr>
              <a:t> дошкольного образования (далее – учебная программа) является техническим нормативным правовым актом и определяет цели и задачи изучения образовательных областей, их содержание, время, отведенное на изучение тем, виды деятельности, рекомендуемые формы и методы обучения и </a:t>
            </a:r>
            <a:r>
              <a:rPr lang="ru-RU" sz="2400" dirty="0" smtClean="0">
                <a:solidFill>
                  <a:srgbClr val="002060"/>
                </a:solidFill>
              </a:rPr>
              <a:t>воспитания…» </a:t>
            </a:r>
            <a:r>
              <a:rPr lang="ru-RU" sz="2000" b="0" i="1" dirty="0" smtClean="0">
                <a:solidFill>
                  <a:srgbClr val="000000"/>
                </a:solidFill>
                <a:effectLst/>
              </a:rPr>
              <a:t>(из пояснительной записки)</a:t>
            </a:r>
            <a:endParaRPr lang="ru-RU" sz="2000" b="0" i="1" dirty="0">
              <a:solidFill>
                <a:srgbClr val="000000"/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708920"/>
            <a:ext cx="9036496" cy="3816424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принцип амплификации развития </a:t>
            </a:r>
            <a:endParaRPr lang="ru-RU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онтогенетический принцип</a:t>
            </a:r>
          </a:p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принцип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учета ведущей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деятельности</a:t>
            </a:r>
          </a:p>
          <a:p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принцип </a:t>
            </a:r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целостности и </a:t>
            </a:r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системности</a:t>
            </a:r>
          </a:p>
          <a:p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принцип </a:t>
            </a:r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активности, инициативности и </a:t>
            </a:r>
            <a:r>
              <a:rPr lang="ru-RU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субъектности</a:t>
            </a:r>
            <a:endParaRPr lang="ru-RU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принцип интеграции </a:t>
            </a:r>
          </a:p>
          <a:p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принцип </a:t>
            </a:r>
            <a:r>
              <a:rPr lang="ru-RU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культуросообразности</a:t>
            </a:r>
            <a:endParaRPr lang="ru-RU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принцип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преемственности</a:t>
            </a:r>
          </a:p>
          <a:p>
            <a:pPr marL="137160" indent="0" algn="ctr">
              <a:buNone/>
            </a:pPr>
            <a:endParaRPr lang="ru-RU" i="1" dirty="0" smtClean="0">
              <a:solidFill>
                <a:schemeClr val="bg1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37160" indent="0" algn="ctr">
              <a:buNone/>
            </a:pP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 </a:t>
            </a:r>
            <a:r>
              <a:rPr lang="ru-RU" i="1" dirty="0" smtClean="0">
                <a:solidFill>
                  <a:schemeClr val="bg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Содержание </a:t>
            </a:r>
            <a:r>
              <a:rPr lang="ru-RU" i="1" dirty="0">
                <a:solidFill>
                  <a:schemeClr val="bg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образовательных областях представлено по годам жизни ребенка</a:t>
            </a:r>
            <a:endParaRPr lang="ru-RU" i="1" dirty="0" smtClean="0">
              <a:solidFill>
                <a:schemeClr val="bg1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 smtClean="0">
              <a:solidFill>
                <a:srgbClr val="000000"/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0000"/>
                </a:solidFill>
              </a:rPr>
              <a:t>9</a:t>
            </a:r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0145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7236296" cy="1143000"/>
          </a:xfrm>
        </p:spPr>
        <p:txBody>
          <a:bodyPr>
            <a:scene3d>
              <a:camera prst="orthographicFront"/>
              <a:lightRig rig="soft" dir="t">
                <a:rot lat="0" lon="0" rev="16800000"/>
              </a:lightRig>
            </a:scene3d>
            <a:sp3d extrusionH="57150" prstMaterial="softEdge">
              <a:bevelT w="38100" h="38100"/>
            </a:sp3d>
          </a:bodyPr>
          <a:lstStyle/>
          <a:p>
            <a:r>
              <a:rPr lang="ru-RU" dirty="0" smtClean="0">
                <a:solidFill>
                  <a:srgbClr val="800000"/>
                </a:solidFill>
              </a:rPr>
              <a:t>Учебная программа</a:t>
            </a:r>
            <a:endParaRPr lang="ru-RU" dirty="0">
              <a:solidFill>
                <a:srgbClr val="8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68760"/>
            <a:ext cx="8964488" cy="50406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Формы организации физкультурно-оздоровительной </a:t>
            </a:r>
            <a:endParaRPr lang="ru-RU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деятельности:</a:t>
            </a:r>
            <a:endParaRPr lang="ru-RU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37160" indent="0">
              <a:buNone/>
            </a:pPr>
            <a:r>
              <a:rPr 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организованная физкультурно-оздоровительная деятельность;</a:t>
            </a:r>
            <a:endParaRPr lang="ru-RU" sz="24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marL="137160" indent="0">
              <a:buNone/>
            </a:pPr>
            <a:r>
              <a:rPr 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- утренняя гимнастика (</a:t>
            </a:r>
            <a:r>
              <a:rPr lang="ru-R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ежедневно, начиная с группы второго раннего возраста</a:t>
            </a:r>
            <a:r>
              <a:rPr 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)</a:t>
            </a:r>
            <a:endParaRPr lang="ru-RU" sz="24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marL="137160" indent="0">
              <a:buNone/>
            </a:pPr>
            <a:r>
              <a:rPr 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физкультурные занятия</a:t>
            </a:r>
            <a:r>
              <a:rPr lang="ru-R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;</a:t>
            </a:r>
            <a:endParaRPr lang="ru-RU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marL="137160" indent="0">
              <a:buNone/>
            </a:pPr>
            <a:r>
              <a:rPr 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- индивидуально-дифференцированные </a:t>
            </a:r>
            <a:r>
              <a:rPr lang="ru-R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занятия с </a:t>
            </a:r>
            <a:r>
              <a:rPr 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детьми</a:t>
            </a:r>
            <a:r>
              <a:rPr lang="ru-R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;</a:t>
            </a:r>
          </a:p>
          <a:p>
            <a:pPr marL="137160" indent="0">
              <a:buNone/>
            </a:pPr>
            <a:r>
              <a:rPr 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- подвижные </a:t>
            </a:r>
            <a:r>
              <a:rPr lang="ru-R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игры и физические упражнения на первой и второй </a:t>
            </a:r>
            <a:r>
              <a:rPr 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прогулках; </a:t>
            </a:r>
          </a:p>
          <a:p>
            <a:pPr marL="137160" indent="0">
              <a:buNone/>
            </a:pPr>
            <a:r>
              <a:rPr 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- физкультурный </a:t>
            </a:r>
            <a:r>
              <a:rPr lang="ru-R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досуг </a:t>
            </a:r>
            <a:r>
              <a:rPr 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- один-два </a:t>
            </a:r>
            <a:r>
              <a:rPr lang="ru-R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раза в месяц во второй младшей группе, два раза в месяц в средней и старшей </a:t>
            </a:r>
            <a:r>
              <a:rPr 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группах;</a:t>
            </a:r>
            <a:endParaRPr lang="ru-RU" sz="24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marL="137160" indent="0">
              <a:buNone/>
            </a:pPr>
            <a:r>
              <a:rPr 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- физкультурный </a:t>
            </a:r>
            <a:r>
              <a:rPr lang="ru-R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праздник – четыре раза в год в средней и старшей </a:t>
            </a:r>
            <a:r>
              <a:rPr 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группах;</a:t>
            </a:r>
            <a:endParaRPr lang="ru-RU" sz="24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marL="137160" indent="0">
              <a:buNone/>
            </a:pPr>
            <a:r>
              <a:rPr 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- день </a:t>
            </a:r>
            <a:r>
              <a:rPr lang="ru-R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здоровья – четыре раза в год в средней и старшей группах;</a:t>
            </a:r>
          </a:p>
          <a:p>
            <a:pPr marL="137160" indent="0">
              <a:buNone/>
            </a:pPr>
            <a:r>
              <a:rPr 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- самостоятельная двигательная деятельность - утром, после завтрака, </a:t>
            </a:r>
            <a:r>
              <a:rPr lang="ru-R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на </a:t>
            </a:r>
            <a:r>
              <a:rPr 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первой прогулке</a:t>
            </a:r>
            <a:r>
              <a:rPr lang="ru-R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, после сна, на второй </a:t>
            </a:r>
            <a:r>
              <a:rPr 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прогулке.</a:t>
            </a:r>
            <a:endParaRPr lang="ru-RU" sz="24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7860"/>
            <a:ext cx="1377133" cy="1271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0000"/>
                </a:solidFill>
              </a:rPr>
              <a:t>10</a:t>
            </a:r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5284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2">
      <a:dk1>
        <a:srgbClr val="92CDDC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943</TotalTime>
  <Words>1140</Words>
  <Application>Microsoft Office PowerPoint</Application>
  <PresentationFormat>Экран (4:3)</PresentationFormat>
  <Paragraphs>126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Апекс</vt:lpstr>
      <vt:lpstr>   Реализация содержательного компонента обучения воспитанников с ОПФР в специальных группах, группах интегрированного обучения и воспитания, на дому   </vt:lpstr>
      <vt:lpstr>Обновленное содержание </vt:lpstr>
      <vt:lpstr>Образовательные стандарты дошкольного образования </vt:lpstr>
      <vt:lpstr>Презентация PowerPoint</vt:lpstr>
      <vt:lpstr>Презентация PowerPoint</vt:lpstr>
      <vt:lpstr>Предметно-пространственная среда</vt:lpstr>
      <vt:lpstr>ТРЕБОВАНИЯ К УРОВНЮ ПОДГОТОВКИ ВОСПИТАННИКОВ (ПЛАНИРУЕМЫЕ РЕЗУЛЬТАТЫ ОСВОЕНИЯ ВОСПИТАННИКАМИ  5–7 ЛЕТ СОДЕРЖАНИЯ УЧЕБНОЙ ПРОГРАММЫ ДОШКОЛЬНОГО ОБРАЗОВАНИЯ) </vt:lpstr>
      <vt:lpstr>«…Учебная программа дошкольного образования (далее – учебная программа) является техническим нормативным правовым актом и определяет цели и задачи изучения образовательных областей, их содержание, время, отведенное на изучение тем, виды деятельности, рекомендуемые формы и методы обучения и воспитания…» (из пояснительной записки)</vt:lpstr>
      <vt:lpstr>Учебная программа</vt:lpstr>
      <vt:lpstr>Учебная программа</vt:lpstr>
      <vt:lpstr>«ОБ ОРГАНИЗАЦИИ В 2019/2020 УЧЕБНОМ ГОДУ ОБРАЗОВАТЕЛЬНОГО ПРОЦЕССА В УЧРЕЖДЕНИЯХ ОБРАЗОВАНИЯ, РЕАЛИЗУЮЩИХ ОБРАЗОВАТЕЛЬНУЮ ПРОГРАММУ ДОШКОЛЬНОГО ОБРАЗОВАНИЯ, ОБРАЗОВАТЕЛЬНУЮ ПРОГРАММУ СПЕЦИАЛЬНОГО ОБРАЗОВАНИЯ НА УРОВНЕ ДОШКОЛЬНОГО ОБРАЗОВАНИЯ, ОБРАЗОВАТЕЛЬНУЮ ПРОГРАММУ СПЕЦИАЛЬНОГО ОБРАЗОВАНИЯ НА УРОВНЕ ДОШКОЛЬНОГО ОБРАЗОВАНИЯ ДЛЯ ЛИЦ С ИНТЕЛЛЕКТУАЛЬНОЙ НЕДОСТАТОЧНОСТЬЮ»  </vt:lpstr>
      <vt:lpstr>«ОБ ОРГАНИЗАЦИИ В 2019/2020 УЧЕБНОМ ГОДУ ОБРАЗОВАТЕЛЬНОГО ПРОЦЕССА В УЧРЕЖДЕНИЯХ ОБРАЗОВАНИЯ, РЕАЛИЗУЮЩИХ ОБРАЗОВАТЕЛЬНУЮ ПРОГРАММУ ДОШКОЛЬНОГО ОБРАЗОВАНИЯ, ОБРАЗОВАТЕЛЬНУЮ ПРОГРАММУ СПЕЦИАЛЬНОГО ОБРАЗОВАНИЯ НА УРОВНЕ ДОШКОЛЬНОГО ОБРАЗОВАНИЯ, ОБРАЗОВАТЕЛЬНУЮ ПРОГРАММУ СПЕЦИАЛЬНОГО ОБРАЗОВАНИЯ НА УРОВНЕ ДОШКОЛЬНОГО ОБРАЗОВАНИЯ ДЛЯ ЛИЦ С ИНТЕЛЛЕКТУАЛЬНОЙ НЕДОСТАТОЧНОСТЬЮ»  </vt:lpstr>
      <vt:lpstr>Обучение на дому</vt:lpstr>
      <vt:lpstr>Презентация PowerPoint</vt:lpstr>
      <vt:lpstr>Обучение на дому</vt:lpstr>
      <vt:lpstr>   Реализация содержательного компонента обучения воспитанников с ОПФР в специальных группах, группах интегрированного обучения и воспитания, на дому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образовательного процесса в специальных группах, группах интегрированного обучения и воспитания с учетом обновленного содержания  дошкольного образования  </dc:title>
  <dc:creator>Замдир</dc:creator>
  <cp:lastModifiedBy>ГОЦКРОиР</cp:lastModifiedBy>
  <cp:revision>54</cp:revision>
  <cp:lastPrinted>2019-12-10T21:48:52Z</cp:lastPrinted>
  <dcterms:created xsi:type="dcterms:W3CDTF">2019-12-10T07:01:38Z</dcterms:created>
  <dcterms:modified xsi:type="dcterms:W3CDTF">2020-01-30T07:38:08Z</dcterms:modified>
</cp:coreProperties>
</file>