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4" r:id="rId3"/>
    <p:sldId id="267" r:id="rId4"/>
    <p:sldId id="268" r:id="rId5"/>
    <p:sldId id="269" r:id="rId6"/>
    <p:sldId id="270" r:id="rId7"/>
    <p:sldId id="272" r:id="rId8"/>
    <p:sldId id="271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72A47-CFAA-45B4-B7CB-4460F66676F7}" type="doc">
      <dgm:prSet loTypeId="urn:microsoft.com/office/officeart/2005/8/layout/hProcess9" loCatId="process" qsTypeId="urn:microsoft.com/office/officeart/2005/8/quickstyle/3d1" qsCatId="3D" csTypeId="urn:microsoft.com/office/officeart/2005/8/colors/accent4_2" csCatId="accent4" phldr="1"/>
      <dgm:spPr/>
    </dgm:pt>
    <dgm:pt modelId="{77AEA734-8029-4CCA-A17C-A4F3975CC81E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Изучение индивидуальных особенностей</a:t>
          </a:r>
          <a:endParaRPr lang="ru-RU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9C7A61-463C-4314-9BC6-5983C1943D95}" type="parTrans" cxnId="{334F83BE-2719-43D4-A424-41BBC806ECDF}">
      <dgm:prSet/>
      <dgm:spPr/>
      <dgm:t>
        <a:bodyPr/>
        <a:lstStyle/>
        <a:p>
          <a:endParaRPr lang="ru-RU"/>
        </a:p>
      </dgm:t>
    </dgm:pt>
    <dgm:pt modelId="{D95B27FB-1CE0-4ACE-B912-6F899CEDEAE0}" type="sibTrans" cxnId="{334F83BE-2719-43D4-A424-41BBC806ECDF}">
      <dgm:prSet/>
      <dgm:spPr/>
      <dgm:t>
        <a:bodyPr/>
        <a:lstStyle/>
        <a:p>
          <a:endParaRPr lang="ru-RU"/>
        </a:p>
      </dgm:t>
    </dgm:pt>
    <dgm:pt modelId="{329FB31E-25F8-4A64-82D3-5934141585A2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Комплектование (групп, подгрупп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индивидуальных занятий)  </a:t>
          </a:r>
          <a:endParaRPr lang="ru-RU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1BD4D-994D-4652-BE78-5BB4B356699B}" type="parTrans" cxnId="{E2F9FEEB-1514-439C-B752-2D1BADA41F20}">
      <dgm:prSet/>
      <dgm:spPr/>
      <dgm:t>
        <a:bodyPr/>
        <a:lstStyle/>
        <a:p>
          <a:endParaRPr lang="ru-RU"/>
        </a:p>
      </dgm:t>
    </dgm:pt>
    <dgm:pt modelId="{8A865336-1285-4AF9-A84F-14F6AF6A89CE}" type="sibTrans" cxnId="{E2F9FEEB-1514-439C-B752-2D1BADA41F20}">
      <dgm:prSet/>
      <dgm:spPr/>
      <dgm:t>
        <a:bodyPr/>
        <a:lstStyle/>
        <a:p>
          <a:endParaRPr lang="ru-RU"/>
        </a:p>
      </dgm:t>
    </dgm:pt>
    <dgm:pt modelId="{4EA75625-9A46-4DFC-BA44-746D6358D91F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75000"/>
                </a:schemeClr>
              </a:solidFill>
              <a:effectLst/>
            </a:rPr>
            <a:t>Составлен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effectLst/>
            </a:rPr>
            <a:t>ие планирования  </a:t>
          </a:r>
          <a:endParaRPr lang="ru-RU" dirty="0">
            <a:solidFill>
              <a:schemeClr val="bg2">
                <a:lumMod val="75000"/>
              </a:schemeClr>
            </a:solidFill>
            <a:effectLst/>
          </a:endParaRPr>
        </a:p>
      </dgm:t>
    </dgm:pt>
    <dgm:pt modelId="{313048AD-72DC-4103-96D2-6559713468E5}" type="parTrans" cxnId="{0B522575-9671-4B94-B904-E72F4DD67BEE}">
      <dgm:prSet/>
      <dgm:spPr/>
      <dgm:t>
        <a:bodyPr/>
        <a:lstStyle/>
        <a:p>
          <a:endParaRPr lang="ru-RU"/>
        </a:p>
      </dgm:t>
    </dgm:pt>
    <dgm:pt modelId="{57234E15-7895-41CD-8F14-E7C39C62DC92}" type="sibTrans" cxnId="{0B522575-9671-4B94-B904-E72F4DD67BEE}">
      <dgm:prSet/>
      <dgm:spPr/>
      <dgm:t>
        <a:bodyPr/>
        <a:lstStyle/>
        <a:p>
          <a:endParaRPr lang="ru-RU"/>
        </a:p>
      </dgm:t>
    </dgm:pt>
    <dgm:pt modelId="{FCD1F54D-B8B8-4E58-87D9-CACB4973BEB0}">
      <dgm:prSet/>
      <dgm:spPr/>
      <dgm:t>
        <a:bodyPr/>
        <a:lstStyle/>
        <a:p>
          <a:r>
            <a:rPr lang="ru-RU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Учет динамических изменений </a:t>
          </a:r>
          <a:endParaRPr lang="ru-RU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A9D47-3114-4C25-853F-EECB37B33FB6}" type="parTrans" cxnId="{C90E79AB-9759-42D0-BDF7-98CDBADEF136}">
      <dgm:prSet/>
      <dgm:spPr/>
      <dgm:t>
        <a:bodyPr/>
        <a:lstStyle/>
        <a:p>
          <a:endParaRPr lang="ru-RU"/>
        </a:p>
      </dgm:t>
    </dgm:pt>
    <dgm:pt modelId="{2EABBFF3-48A2-45DC-9C02-5875E3F5DF4B}" type="sibTrans" cxnId="{C90E79AB-9759-42D0-BDF7-98CDBADEF136}">
      <dgm:prSet/>
      <dgm:spPr/>
      <dgm:t>
        <a:bodyPr/>
        <a:lstStyle/>
        <a:p>
          <a:endParaRPr lang="ru-RU"/>
        </a:p>
      </dgm:t>
    </dgm:pt>
    <dgm:pt modelId="{A9849523-21EE-4A1D-B3EE-41E182D3B758}" type="pres">
      <dgm:prSet presAssocID="{80572A47-CFAA-45B4-B7CB-4460F66676F7}" presName="CompostProcess" presStyleCnt="0">
        <dgm:presLayoutVars>
          <dgm:dir/>
          <dgm:resizeHandles val="exact"/>
        </dgm:presLayoutVars>
      </dgm:prSet>
      <dgm:spPr/>
    </dgm:pt>
    <dgm:pt modelId="{D36D34BC-DC86-4613-92BC-9F83CF660B1D}" type="pres">
      <dgm:prSet presAssocID="{80572A47-CFAA-45B4-B7CB-4460F66676F7}" presName="arrow" presStyleLbl="bgShp" presStyleIdx="0" presStyleCnt="1" custLinFactNeighborX="13904"/>
      <dgm:spPr/>
    </dgm:pt>
    <dgm:pt modelId="{1EECF37A-01C0-43A6-A8E0-6A58167DB779}" type="pres">
      <dgm:prSet presAssocID="{80572A47-CFAA-45B4-B7CB-4460F66676F7}" presName="linearProcess" presStyleCnt="0"/>
      <dgm:spPr/>
    </dgm:pt>
    <dgm:pt modelId="{755171A1-1A27-4A61-B853-F03D887AEB58}" type="pres">
      <dgm:prSet presAssocID="{77AEA734-8029-4CCA-A17C-A4F3975CC81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CAF97-15F2-429A-AFF2-EAE13C9F20A4}" type="pres">
      <dgm:prSet presAssocID="{D95B27FB-1CE0-4ACE-B912-6F899CEDEAE0}" presName="sibTrans" presStyleCnt="0"/>
      <dgm:spPr/>
    </dgm:pt>
    <dgm:pt modelId="{F4BF6A61-4BC6-43F3-9133-707B0472E377}" type="pres">
      <dgm:prSet presAssocID="{329FB31E-25F8-4A64-82D3-5934141585A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A4CAA-D7D4-4FA9-BB8E-1F37B60D4878}" type="pres">
      <dgm:prSet presAssocID="{8A865336-1285-4AF9-A84F-14F6AF6A89CE}" presName="sibTrans" presStyleCnt="0"/>
      <dgm:spPr/>
    </dgm:pt>
    <dgm:pt modelId="{B168ABFF-2DCD-4B54-91B7-BEE7EA746DF0}" type="pres">
      <dgm:prSet presAssocID="{4EA75625-9A46-4DFC-BA44-746D6358D91F}" presName="textNode" presStyleLbl="node1" presStyleIdx="2" presStyleCnt="4" custLinFactNeighborX="44414" custLinFactNeighborY="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200FE-176D-47E0-B058-A67798116052}" type="pres">
      <dgm:prSet presAssocID="{57234E15-7895-41CD-8F14-E7C39C62DC92}" presName="sibTrans" presStyleCnt="0"/>
      <dgm:spPr/>
    </dgm:pt>
    <dgm:pt modelId="{16525B68-DFED-4D02-9DD0-3C3B2EA6EFE5}" type="pres">
      <dgm:prSet presAssocID="{FCD1F54D-B8B8-4E58-87D9-CACB4973BEB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0D5E0-62C1-4180-AF07-0584DE2F6574}" type="presOf" srcId="{80572A47-CFAA-45B4-B7CB-4460F66676F7}" destId="{A9849523-21EE-4A1D-B3EE-41E182D3B758}" srcOrd="0" destOrd="0" presId="urn:microsoft.com/office/officeart/2005/8/layout/hProcess9"/>
    <dgm:cxn modelId="{334F83BE-2719-43D4-A424-41BBC806ECDF}" srcId="{80572A47-CFAA-45B4-B7CB-4460F66676F7}" destId="{77AEA734-8029-4CCA-A17C-A4F3975CC81E}" srcOrd="0" destOrd="0" parTransId="{D69C7A61-463C-4314-9BC6-5983C1943D95}" sibTransId="{D95B27FB-1CE0-4ACE-B912-6F899CEDEAE0}"/>
    <dgm:cxn modelId="{C90E79AB-9759-42D0-BDF7-98CDBADEF136}" srcId="{80572A47-CFAA-45B4-B7CB-4460F66676F7}" destId="{FCD1F54D-B8B8-4E58-87D9-CACB4973BEB0}" srcOrd="3" destOrd="0" parTransId="{C4BA9D47-3114-4C25-853F-EECB37B33FB6}" sibTransId="{2EABBFF3-48A2-45DC-9C02-5875E3F5DF4B}"/>
    <dgm:cxn modelId="{F07EAB8E-D0E7-473C-B5D7-9A49091F1417}" type="presOf" srcId="{4EA75625-9A46-4DFC-BA44-746D6358D91F}" destId="{B168ABFF-2DCD-4B54-91B7-BEE7EA746DF0}" srcOrd="0" destOrd="0" presId="urn:microsoft.com/office/officeart/2005/8/layout/hProcess9"/>
    <dgm:cxn modelId="{25C2B64A-EC16-43AB-8E47-5DCBF762E387}" type="presOf" srcId="{FCD1F54D-B8B8-4E58-87D9-CACB4973BEB0}" destId="{16525B68-DFED-4D02-9DD0-3C3B2EA6EFE5}" srcOrd="0" destOrd="0" presId="urn:microsoft.com/office/officeart/2005/8/layout/hProcess9"/>
    <dgm:cxn modelId="{0B522575-9671-4B94-B904-E72F4DD67BEE}" srcId="{80572A47-CFAA-45B4-B7CB-4460F66676F7}" destId="{4EA75625-9A46-4DFC-BA44-746D6358D91F}" srcOrd="2" destOrd="0" parTransId="{313048AD-72DC-4103-96D2-6559713468E5}" sibTransId="{57234E15-7895-41CD-8F14-E7C39C62DC92}"/>
    <dgm:cxn modelId="{D85C15B5-97D8-4881-90CC-537542F9FF88}" type="presOf" srcId="{77AEA734-8029-4CCA-A17C-A4F3975CC81E}" destId="{755171A1-1A27-4A61-B853-F03D887AEB58}" srcOrd="0" destOrd="0" presId="urn:microsoft.com/office/officeart/2005/8/layout/hProcess9"/>
    <dgm:cxn modelId="{432013DA-5451-4E8E-9DD6-0ECFB6CD480A}" type="presOf" srcId="{329FB31E-25F8-4A64-82D3-5934141585A2}" destId="{F4BF6A61-4BC6-43F3-9133-707B0472E377}" srcOrd="0" destOrd="0" presId="urn:microsoft.com/office/officeart/2005/8/layout/hProcess9"/>
    <dgm:cxn modelId="{E2F9FEEB-1514-439C-B752-2D1BADA41F20}" srcId="{80572A47-CFAA-45B4-B7CB-4460F66676F7}" destId="{329FB31E-25F8-4A64-82D3-5934141585A2}" srcOrd="1" destOrd="0" parTransId="{B611BD4D-994D-4652-BE78-5BB4B356699B}" sibTransId="{8A865336-1285-4AF9-A84F-14F6AF6A89CE}"/>
    <dgm:cxn modelId="{7660907B-81C0-4E6A-B803-0CCCC7E31E9C}" type="presParOf" srcId="{A9849523-21EE-4A1D-B3EE-41E182D3B758}" destId="{D36D34BC-DC86-4613-92BC-9F83CF660B1D}" srcOrd="0" destOrd="0" presId="urn:microsoft.com/office/officeart/2005/8/layout/hProcess9"/>
    <dgm:cxn modelId="{E1CDB5D8-B7F5-41F0-9BF8-3C6394D81EF2}" type="presParOf" srcId="{A9849523-21EE-4A1D-B3EE-41E182D3B758}" destId="{1EECF37A-01C0-43A6-A8E0-6A58167DB779}" srcOrd="1" destOrd="0" presId="urn:microsoft.com/office/officeart/2005/8/layout/hProcess9"/>
    <dgm:cxn modelId="{5AA3C3BA-5B48-4CE0-BA27-FD70795FDD7F}" type="presParOf" srcId="{1EECF37A-01C0-43A6-A8E0-6A58167DB779}" destId="{755171A1-1A27-4A61-B853-F03D887AEB58}" srcOrd="0" destOrd="0" presId="urn:microsoft.com/office/officeart/2005/8/layout/hProcess9"/>
    <dgm:cxn modelId="{E282D97D-BDCF-4AF6-BB35-6872D7F53E16}" type="presParOf" srcId="{1EECF37A-01C0-43A6-A8E0-6A58167DB779}" destId="{39ACAF97-15F2-429A-AFF2-EAE13C9F20A4}" srcOrd="1" destOrd="0" presId="urn:microsoft.com/office/officeart/2005/8/layout/hProcess9"/>
    <dgm:cxn modelId="{A5DF2391-04E6-4B2B-9F2A-24EF0CA02046}" type="presParOf" srcId="{1EECF37A-01C0-43A6-A8E0-6A58167DB779}" destId="{F4BF6A61-4BC6-43F3-9133-707B0472E377}" srcOrd="2" destOrd="0" presId="urn:microsoft.com/office/officeart/2005/8/layout/hProcess9"/>
    <dgm:cxn modelId="{911B72F6-D146-4EB4-A7DE-E0F78F7AFDF1}" type="presParOf" srcId="{1EECF37A-01C0-43A6-A8E0-6A58167DB779}" destId="{E77A4CAA-D7D4-4FA9-BB8E-1F37B60D4878}" srcOrd="3" destOrd="0" presId="urn:microsoft.com/office/officeart/2005/8/layout/hProcess9"/>
    <dgm:cxn modelId="{1CE569E3-E423-4659-AD6C-CAC7C1153982}" type="presParOf" srcId="{1EECF37A-01C0-43A6-A8E0-6A58167DB779}" destId="{B168ABFF-2DCD-4B54-91B7-BEE7EA746DF0}" srcOrd="4" destOrd="0" presId="urn:microsoft.com/office/officeart/2005/8/layout/hProcess9"/>
    <dgm:cxn modelId="{3ED20750-13AA-47A7-97CB-8C9D325DD618}" type="presParOf" srcId="{1EECF37A-01C0-43A6-A8E0-6A58167DB779}" destId="{834200FE-176D-47E0-B058-A67798116052}" srcOrd="5" destOrd="0" presId="urn:microsoft.com/office/officeart/2005/8/layout/hProcess9"/>
    <dgm:cxn modelId="{1046595A-B5C3-423D-ADB7-3C171CCBA2BF}" type="presParOf" srcId="{1EECF37A-01C0-43A6-A8E0-6A58167DB779}" destId="{16525B68-DFED-4D02-9DD0-3C3B2EA6EFE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B0AF4-DB51-4BF5-8CA4-3526A5C5242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EAA2325B-E814-4ACC-BD67-151BE178F85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проблем и достижений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4E5622-40A6-40FD-8943-0594D72B684D}" type="parTrans" cxnId="{009F6439-6A48-4114-8656-D437BF9B1370}">
      <dgm:prSet/>
      <dgm:spPr/>
      <dgm:t>
        <a:bodyPr/>
        <a:lstStyle/>
        <a:p>
          <a:endParaRPr lang="ru-RU"/>
        </a:p>
      </dgm:t>
    </dgm:pt>
    <dgm:pt modelId="{011D25C5-1AA9-44D8-882F-88769914F5CD}" type="sibTrans" cxnId="{009F6439-6A48-4114-8656-D437BF9B1370}">
      <dgm:prSet/>
      <dgm:spPr/>
      <dgm:t>
        <a:bodyPr/>
        <a:lstStyle/>
        <a:p>
          <a:endParaRPr lang="ru-RU"/>
        </a:p>
      </dgm:t>
    </dgm:pt>
    <dgm:pt modelId="{B071DCB8-B152-41D6-89AB-090056F5815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Предложения в годовой план учреждения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F54E-4E09-4A7C-9623-50B18F3661EC}" type="parTrans" cxnId="{F3A4A6B3-CA9B-408D-A643-E8C32F97651B}">
      <dgm:prSet/>
      <dgm:spPr/>
      <dgm:t>
        <a:bodyPr/>
        <a:lstStyle/>
        <a:p>
          <a:endParaRPr lang="ru-RU"/>
        </a:p>
      </dgm:t>
    </dgm:pt>
    <dgm:pt modelId="{CD188B15-F76F-4EA0-BAD2-A68FC727670B}" type="sibTrans" cxnId="{F3A4A6B3-CA9B-408D-A643-E8C32F97651B}">
      <dgm:prSet/>
      <dgm:spPr/>
      <dgm:t>
        <a:bodyPr/>
        <a:lstStyle/>
        <a:p>
          <a:endParaRPr lang="ru-RU"/>
        </a:p>
      </dgm:t>
    </dgm:pt>
    <dgm:pt modelId="{5943B594-B5BB-40DF-8A20-49DCD26DCC2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Годовой план работы учителя-дефектолога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E0A287-A160-4AC1-A79F-3218C33989E8}" type="parTrans" cxnId="{EB4912E3-4F49-453A-8B02-14C8579BDC51}">
      <dgm:prSet/>
      <dgm:spPr/>
      <dgm:t>
        <a:bodyPr/>
        <a:lstStyle/>
        <a:p>
          <a:endParaRPr lang="ru-RU"/>
        </a:p>
      </dgm:t>
    </dgm:pt>
    <dgm:pt modelId="{3E9AC7BF-015B-4662-AD5C-45510E6B9B69}" type="sibTrans" cxnId="{EB4912E3-4F49-453A-8B02-14C8579BDC51}">
      <dgm:prSet/>
      <dgm:spPr/>
      <dgm:t>
        <a:bodyPr/>
        <a:lstStyle/>
        <a:p>
          <a:endParaRPr lang="ru-RU"/>
        </a:p>
      </dgm:t>
    </dgm:pt>
    <dgm:pt modelId="{E94158D6-753C-4F20-90BA-22523E512484}" type="pres">
      <dgm:prSet presAssocID="{CFDB0AF4-DB51-4BF5-8CA4-3526A5C52428}" presName="CompostProcess" presStyleCnt="0">
        <dgm:presLayoutVars>
          <dgm:dir/>
          <dgm:resizeHandles val="exact"/>
        </dgm:presLayoutVars>
      </dgm:prSet>
      <dgm:spPr/>
    </dgm:pt>
    <dgm:pt modelId="{52893BCB-3342-465C-A9EC-6C89C9845335}" type="pres">
      <dgm:prSet presAssocID="{CFDB0AF4-DB51-4BF5-8CA4-3526A5C52428}" presName="arrow" presStyleLbl="bgShp" presStyleIdx="0" presStyleCnt="1"/>
      <dgm:spPr/>
    </dgm:pt>
    <dgm:pt modelId="{70B205E2-0593-4837-B87C-26E4B113AEC2}" type="pres">
      <dgm:prSet presAssocID="{CFDB0AF4-DB51-4BF5-8CA4-3526A5C52428}" presName="linearProcess" presStyleCnt="0"/>
      <dgm:spPr/>
    </dgm:pt>
    <dgm:pt modelId="{B669C24A-9D33-4F0C-8281-F48CF3FE98F7}" type="pres">
      <dgm:prSet presAssocID="{EAA2325B-E814-4ACC-BD67-151BE178F85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ED887-A138-43DF-9008-27E1BB903D58}" type="pres">
      <dgm:prSet presAssocID="{011D25C5-1AA9-44D8-882F-88769914F5CD}" presName="sibTrans" presStyleCnt="0"/>
      <dgm:spPr/>
    </dgm:pt>
    <dgm:pt modelId="{0455D427-FFB2-4700-A494-56CD45F1A17D}" type="pres">
      <dgm:prSet presAssocID="{B071DCB8-B152-41D6-89AB-090056F5815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A9975-92BC-42FF-8586-3CE025366B1E}" type="pres">
      <dgm:prSet presAssocID="{CD188B15-F76F-4EA0-BAD2-A68FC727670B}" presName="sibTrans" presStyleCnt="0"/>
      <dgm:spPr/>
    </dgm:pt>
    <dgm:pt modelId="{6093D9AB-9FD7-4514-B85E-A01ECBE954C9}" type="pres">
      <dgm:prSet presAssocID="{5943B594-B5BB-40DF-8A20-49DCD26DCC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05A73-AFF3-4D06-B3EC-7D3D80892B1F}" type="presOf" srcId="{5943B594-B5BB-40DF-8A20-49DCD26DCC20}" destId="{6093D9AB-9FD7-4514-B85E-A01ECBE954C9}" srcOrd="0" destOrd="0" presId="urn:microsoft.com/office/officeart/2005/8/layout/hProcess9"/>
    <dgm:cxn modelId="{47CC6DD6-8802-455F-9AE2-97771A0D8194}" type="presOf" srcId="{EAA2325B-E814-4ACC-BD67-151BE178F850}" destId="{B669C24A-9D33-4F0C-8281-F48CF3FE98F7}" srcOrd="0" destOrd="0" presId="urn:microsoft.com/office/officeart/2005/8/layout/hProcess9"/>
    <dgm:cxn modelId="{F3A4A6B3-CA9B-408D-A643-E8C32F97651B}" srcId="{CFDB0AF4-DB51-4BF5-8CA4-3526A5C52428}" destId="{B071DCB8-B152-41D6-89AB-090056F5815C}" srcOrd="1" destOrd="0" parTransId="{7E12F54E-4E09-4A7C-9623-50B18F3661EC}" sibTransId="{CD188B15-F76F-4EA0-BAD2-A68FC727670B}"/>
    <dgm:cxn modelId="{0C7CE554-3E65-49AA-83A1-634D840D8C40}" type="presOf" srcId="{B071DCB8-B152-41D6-89AB-090056F5815C}" destId="{0455D427-FFB2-4700-A494-56CD45F1A17D}" srcOrd="0" destOrd="0" presId="urn:microsoft.com/office/officeart/2005/8/layout/hProcess9"/>
    <dgm:cxn modelId="{EB4912E3-4F49-453A-8B02-14C8579BDC51}" srcId="{CFDB0AF4-DB51-4BF5-8CA4-3526A5C52428}" destId="{5943B594-B5BB-40DF-8A20-49DCD26DCC20}" srcOrd="2" destOrd="0" parTransId="{55E0A287-A160-4AC1-A79F-3218C33989E8}" sibTransId="{3E9AC7BF-015B-4662-AD5C-45510E6B9B69}"/>
    <dgm:cxn modelId="{009F6439-6A48-4114-8656-D437BF9B1370}" srcId="{CFDB0AF4-DB51-4BF5-8CA4-3526A5C52428}" destId="{EAA2325B-E814-4ACC-BD67-151BE178F850}" srcOrd="0" destOrd="0" parTransId="{3B4E5622-40A6-40FD-8943-0594D72B684D}" sibTransId="{011D25C5-1AA9-44D8-882F-88769914F5CD}"/>
    <dgm:cxn modelId="{F18D59F8-3350-454E-AD86-0B92745B945F}" type="presOf" srcId="{CFDB0AF4-DB51-4BF5-8CA4-3526A5C52428}" destId="{E94158D6-753C-4F20-90BA-22523E512484}" srcOrd="0" destOrd="0" presId="urn:microsoft.com/office/officeart/2005/8/layout/hProcess9"/>
    <dgm:cxn modelId="{E15EEA9C-2398-4064-AE73-10827B309A20}" type="presParOf" srcId="{E94158D6-753C-4F20-90BA-22523E512484}" destId="{52893BCB-3342-465C-A9EC-6C89C9845335}" srcOrd="0" destOrd="0" presId="urn:microsoft.com/office/officeart/2005/8/layout/hProcess9"/>
    <dgm:cxn modelId="{BA1EBF10-7709-44BF-9EDC-DE48E79A4767}" type="presParOf" srcId="{E94158D6-753C-4F20-90BA-22523E512484}" destId="{70B205E2-0593-4837-B87C-26E4B113AEC2}" srcOrd="1" destOrd="0" presId="urn:microsoft.com/office/officeart/2005/8/layout/hProcess9"/>
    <dgm:cxn modelId="{D1ED77D0-5A50-4A63-B956-C95ADF22B2BF}" type="presParOf" srcId="{70B205E2-0593-4837-B87C-26E4B113AEC2}" destId="{B669C24A-9D33-4F0C-8281-F48CF3FE98F7}" srcOrd="0" destOrd="0" presId="urn:microsoft.com/office/officeart/2005/8/layout/hProcess9"/>
    <dgm:cxn modelId="{7E4FEFC1-DAC0-4A7B-9D4E-9FED68DD2174}" type="presParOf" srcId="{70B205E2-0593-4837-B87C-26E4B113AEC2}" destId="{62AED887-A138-43DF-9008-27E1BB903D58}" srcOrd="1" destOrd="0" presId="urn:microsoft.com/office/officeart/2005/8/layout/hProcess9"/>
    <dgm:cxn modelId="{6A526FF9-6462-4BEC-9F4D-EDF7943380CC}" type="presParOf" srcId="{70B205E2-0593-4837-B87C-26E4B113AEC2}" destId="{0455D427-FFB2-4700-A494-56CD45F1A17D}" srcOrd="2" destOrd="0" presId="urn:microsoft.com/office/officeart/2005/8/layout/hProcess9"/>
    <dgm:cxn modelId="{BD23021C-977F-47A9-9E18-7AF382967D95}" type="presParOf" srcId="{70B205E2-0593-4837-B87C-26E4B113AEC2}" destId="{5C6A9975-92BC-42FF-8586-3CE025366B1E}" srcOrd="3" destOrd="0" presId="urn:microsoft.com/office/officeart/2005/8/layout/hProcess9"/>
    <dgm:cxn modelId="{279C684A-295E-4D4E-AA25-625B785F2C9A}" type="presParOf" srcId="{70B205E2-0593-4837-B87C-26E4B113AEC2}" destId="{6093D9AB-9FD7-4514-B85E-A01ECBE954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D34BC-DC86-4613-92BC-9F83CF660B1D}">
      <dsp:nvSpPr>
        <dsp:cNvPr id="0" name=""/>
        <dsp:cNvSpPr/>
      </dsp:nvSpPr>
      <dsp:spPr>
        <a:xfrm>
          <a:off x="950505" y="0"/>
          <a:ext cx="5386198" cy="2376264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55171A1-1A27-4A61-B853-F03D887AEB58}">
      <dsp:nvSpPr>
        <dsp:cNvPr id="0" name=""/>
        <dsp:cNvSpPr/>
      </dsp:nvSpPr>
      <dsp:spPr>
        <a:xfrm>
          <a:off x="3171" y="712879"/>
          <a:ext cx="1525388" cy="950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Изучение индивидуальных особенностей</a:t>
          </a:r>
          <a:endParaRPr lang="ru-RU" sz="12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71" y="759279"/>
        <a:ext cx="1432588" cy="857705"/>
      </dsp:txXfrm>
    </dsp:sp>
    <dsp:sp modelId="{F4BF6A61-4BC6-43F3-9133-707B0472E377}">
      <dsp:nvSpPr>
        <dsp:cNvPr id="0" name=""/>
        <dsp:cNvSpPr/>
      </dsp:nvSpPr>
      <dsp:spPr>
        <a:xfrm>
          <a:off x="1604829" y="712879"/>
          <a:ext cx="1525388" cy="950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Комплектование (групп, подгрупп</a:t>
          </a: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2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индивидуальных занятий)  </a:t>
          </a:r>
          <a:endParaRPr lang="ru-RU" sz="12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1229" y="759279"/>
        <a:ext cx="1432588" cy="857705"/>
      </dsp:txXfrm>
    </dsp:sp>
    <dsp:sp modelId="{B168ABFF-2DCD-4B54-91B7-BEE7EA746DF0}">
      <dsp:nvSpPr>
        <dsp:cNvPr id="0" name=""/>
        <dsp:cNvSpPr/>
      </dsp:nvSpPr>
      <dsp:spPr>
        <a:xfrm>
          <a:off x="3240361" y="720084"/>
          <a:ext cx="1525388" cy="950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75000"/>
                </a:schemeClr>
              </a:solidFill>
              <a:effectLst/>
            </a:rPr>
            <a:t>Составлен</a:t>
          </a:r>
          <a:r>
            <a:rPr lang="ru-RU" sz="1200" kern="1200" dirty="0" smtClean="0">
              <a:solidFill>
                <a:schemeClr val="bg2">
                  <a:lumMod val="75000"/>
                </a:schemeClr>
              </a:solidFill>
              <a:effectLst/>
            </a:rPr>
            <a:t>ие планирования  </a:t>
          </a:r>
          <a:endParaRPr lang="ru-RU" sz="1200" kern="1200" dirty="0">
            <a:solidFill>
              <a:schemeClr val="bg2">
                <a:lumMod val="75000"/>
              </a:schemeClr>
            </a:solidFill>
            <a:effectLst/>
          </a:endParaRPr>
        </a:p>
      </dsp:txBody>
      <dsp:txXfrm>
        <a:off x="3286761" y="766484"/>
        <a:ext cx="1432588" cy="857705"/>
      </dsp:txXfrm>
    </dsp:sp>
    <dsp:sp modelId="{16525B68-DFED-4D02-9DD0-3C3B2EA6EFE5}">
      <dsp:nvSpPr>
        <dsp:cNvPr id="0" name=""/>
        <dsp:cNvSpPr/>
      </dsp:nvSpPr>
      <dsp:spPr>
        <a:xfrm>
          <a:off x="4808144" y="712879"/>
          <a:ext cx="1525388" cy="950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Учет динамических изменений </a:t>
          </a:r>
          <a:endParaRPr lang="ru-RU" sz="12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54544" y="759279"/>
        <a:ext cx="1432588" cy="857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93BCB-3342-465C-A9EC-6C89C9845335}">
      <dsp:nvSpPr>
        <dsp:cNvPr id="0" name=""/>
        <dsp:cNvSpPr/>
      </dsp:nvSpPr>
      <dsp:spPr>
        <a:xfrm>
          <a:off x="486053" y="0"/>
          <a:ext cx="5508612" cy="2736304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669C24A-9D33-4F0C-8281-F48CF3FE98F7}">
      <dsp:nvSpPr>
        <dsp:cNvPr id="0" name=""/>
        <dsp:cNvSpPr/>
      </dsp:nvSpPr>
      <dsp:spPr>
        <a:xfrm>
          <a:off x="6961" y="820891"/>
          <a:ext cx="2085981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проблем и достижений</a:t>
          </a:r>
          <a:endParaRPr lang="ru-RU" sz="17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391" y="874321"/>
        <a:ext cx="1979121" cy="987661"/>
      </dsp:txXfrm>
    </dsp:sp>
    <dsp:sp modelId="{0455D427-FFB2-4700-A494-56CD45F1A17D}">
      <dsp:nvSpPr>
        <dsp:cNvPr id="0" name=""/>
        <dsp:cNvSpPr/>
      </dsp:nvSpPr>
      <dsp:spPr>
        <a:xfrm>
          <a:off x="2197369" y="820891"/>
          <a:ext cx="2085981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Предложения в годовой план учреждения</a:t>
          </a:r>
          <a:endParaRPr lang="ru-RU" sz="17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0799" y="874321"/>
        <a:ext cx="1979121" cy="987661"/>
      </dsp:txXfrm>
    </dsp:sp>
    <dsp:sp modelId="{6093D9AB-9FD7-4514-B85E-A01ECBE954C9}">
      <dsp:nvSpPr>
        <dsp:cNvPr id="0" name=""/>
        <dsp:cNvSpPr/>
      </dsp:nvSpPr>
      <dsp:spPr>
        <a:xfrm>
          <a:off x="4387776" y="820891"/>
          <a:ext cx="2085981" cy="1094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Годовой план работы учителя-дефектолога</a:t>
          </a:r>
          <a:endParaRPr lang="ru-RU" sz="17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1206" y="874321"/>
        <a:ext cx="1979121" cy="987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A069-2B16-4BB5-ADD6-5B800F25284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BD5F-E50D-4C7F-9241-634450C7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9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86F42-2528-405B-A017-453751A5082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223AC-9795-4ADB-ACD5-98898A9E8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E09C1DA-8300-4157-9A4C-6A491CC12DE7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B1B2-AFDC-4DBA-9408-5CC850AC4AC8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D67E-A073-4146-9082-5A49E5AAE53F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3D8F-CC2A-4F18-9AE1-E3EAFEAF8B55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2983-68AF-4EB6-9983-27BADA978655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0561-FA11-4DA9-B12F-9471693374CD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0A13-94CB-4186-9FD2-52B7C98F7A3F}" type="datetime1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D22-2F52-4811-A1B9-7E267924DBCB}" type="datetime1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6A0E-42C9-44FF-83C0-759AB789EDCB}" type="datetime1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7CB18EA-3885-47CD-B55A-0876C2B5B137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FBD0C3-A59A-4D32-8377-F2C1031DC043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1D5FA4-9F59-471D-BFF1-DD5992B42226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6696744" cy="278631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</a:t>
            </a: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организационные аспекты функционирования пункта коррекционно-педагогической помощи</a:t>
            </a:r>
            <a:b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Брилькова Галина Александровна, заместитель директора по основной деятельности ГУО «Гомельский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областной центр коррекционно-развивающего обучения и реабилитации»</a:t>
            </a: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817582"/>
            <a:ext cx="7088668" cy="120248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Постановление МО РБ от 27.12.2017 года №164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416824" cy="360381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установлении перечня документов, обязательных для ведения отдельными педагогическими работниками»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55981" r="52406" b="26442"/>
          <a:stretch/>
        </p:blipFill>
        <p:spPr bwMode="auto">
          <a:xfrm>
            <a:off x="1588160" y="2991028"/>
            <a:ext cx="5656034" cy="1637278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7" y="5387402"/>
            <a:ext cx="6682727" cy="36933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Перечень документов Национального архивного фонда РБ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73861" y="4786508"/>
            <a:ext cx="326131" cy="60089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6696744" cy="278631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</a:t>
            </a: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организационные аспекты функционирования пункта коррекционно-педагогической помощи</a:t>
            </a:r>
            <a:b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Брилькова Галина Александровна, заместитель директора по основной деятельности ГУО «Гомельский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областной центр коррекционно-развивающего обучения и реабилитации»</a:t>
            </a: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632848" cy="95523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нормативные документы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02226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Положение о пункте коррекционно-педагогической помощи,</a:t>
            </a:r>
          </a:p>
          <a:p>
            <a:r>
              <a:rPr lang="ru-RU" dirty="0" smtClean="0"/>
              <a:t>Кодекс </a:t>
            </a:r>
            <a:r>
              <a:rPr lang="ru-RU" dirty="0"/>
              <a:t>Республики Беларусь об образовании,</a:t>
            </a:r>
          </a:p>
          <a:p>
            <a:r>
              <a:rPr lang="ru-RU" dirty="0" smtClean="0"/>
              <a:t>Методические </a:t>
            </a:r>
            <a:r>
              <a:rPr lang="ru-RU" dirty="0"/>
              <a:t>рекомендации «Организация и содержание в пунктах коррекционно-педагогической помощи»,</a:t>
            </a:r>
          </a:p>
          <a:p>
            <a:r>
              <a:rPr lang="ru-RU" dirty="0" smtClean="0"/>
              <a:t>Постановление </a:t>
            </a:r>
            <a:r>
              <a:rPr lang="ru-RU" dirty="0"/>
              <a:t>МЗ РБ «Об определении показаний и противопоказаний для получения образования»,</a:t>
            </a:r>
          </a:p>
          <a:p>
            <a:r>
              <a:rPr lang="ru-RU" dirty="0" smtClean="0"/>
              <a:t>СанПиН </a:t>
            </a:r>
            <a:r>
              <a:rPr lang="ru-RU" dirty="0"/>
              <a:t>«Гигиенические требования к устройству, содержанию, и режиму деятельности учреждений, обеспечивающих получение дошкольного (общего среднего) образования», </a:t>
            </a:r>
            <a:r>
              <a:rPr lang="ru-RU" dirty="0" err="1"/>
              <a:t>др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Планирование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895957"/>
              </p:ext>
            </p:extLst>
          </p:nvPr>
        </p:nvGraphicFramePr>
        <p:xfrm>
          <a:off x="971601" y="2119313"/>
          <a:ext cx="7056784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38223"/>
                <a:gridCol w="3718561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годовой	 план работы учителя-дефектолога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Согласуется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с годовым планом работы учреждения образования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план коррекционной-педагогической помощи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На группу,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подгруппу,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 индивидуально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ежедневные планы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4128520" y="3327324"/>
            <a:ext cx="155448" cy="120243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Журналы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7"/>
            <a:ext cx="6399813" cy="360381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Журнал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учета  обследованных  </a:t>
            </a:r>
            <a:r>
              <a:rPr lang="ru-RU" dirty="0">
                <a:latin typeface="Arial Narrow" pitchFamily="34" charset="0"/>
              </a:rPr>
              <a:t>и  зачисленных  в  ПКПП обучающихся</a:t>
            </a:r>
            <a:r>
              <a:rPr lang="ru-RU" dirty="0" smtClean="0">
                <a:latin typeface="Arial Narrow" pitchFamily="34" charset="0"/>
              </a:rPr>
              <a:t>;</a:t>
            </a:r>
          </a:p>
          <a:p>
            <a:r>
              <a:rPr lang="ru-RU" b="1" dirty="0" smtClean="0">
                <a:latin typeface="Arial Narrow" pitchFamily="34" charset="0"/>
              </a:rPr>
              <a:t>Журнал  </a:t>
            </a:r>
            <a:r>
              <a:rPr lang="ru-RU" b="1" dirty="0">
                <a:latin typeface="Arial Narrow" pitchFamily="34" charset="0"/>
              </a:rPr>
              <a:t>учета проведенных занятий и посещения  </a:t>
            </a:r>
            <a:r>
              <a:rPr lang="ru-RU" dirty="0">
                <a:latin typeface="Arial Narrow" pitchFamily="34" charset="0"/>
              </a:rPr>
              <a:t>их обучающимися</a:t>
            </a:r>
            <a:r>
              <a:rPr lang="ru-RU" dirty="0" smtClean="0">
                <a:latin typeface="Arial Narrow" pitchFamily="34" charset="0"/>
              </a:rPr>
              <a:t>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Список обучающихся </a:t>
            </a:r>
            <a:r>
              <a:rPr lang="ru-RU" dirty="0">
                <a:latin typeface="Arial Narrow" pitchFamily="34" charset="0"/>
              </a:rPr>
              <a:t>с ОПФР,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нуждающихся</a:t>
            </a:r>
            <a:r>
              <a:rPr lang="ru-RU" dirty="0">
                <a:latin typeface="Arial Narrow" pitchFamily="34" charset="0"/>
              </a:rPr>
              <a:t> в коррекционно-педагогической помощи, утвержденный директором ЦКРОиР. </a:t>
            </a:r>
          </a:p>
          <a:p>
            <a:endParaRPr lang="ru-RU" dirty="0">
              <a:latin typeface="Arial Narrow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Другие документы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36038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Расписание занятий</a:t>
            </a:r>
            <a:r>
              <a:rPr lang="ru-RU" dirty="0" smtClean="0"/>
              <a:t>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</a:t>
            </a:r>
            <a:r>
              <a:rPr lang="ru-RU" dirty="0"/>
              <a:t>по группам (подгруппам) или фамилии и имена обучающихся при проведении с ними индивидуальных </a:t>
            </a:r>
            <a:r>
              <a:rPr lang="ru-RU" dirty="0" smtClean="0"/>
              <a:t>занятий;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r>
              <a:rPr lang="ru-RU" dirty="0"/>
              <a:t>учителя-дефектолога за </a:t>
            </a:r>
            <a:r>
              <a:rPr lang="ru-RU" dirty="0" smtClean="0"/>
              <a:t>год;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Годовой план </a:t>
            </a:r>
            <a:r>
              <a:rPr lang="ru-RU" dirty="0" smtClean="0"/>
              <a:t>учителя-дефектолога</a:t>
            </a:r>
            <a:endParaRPr lang="ru-RU" dirty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Карты индивидуально-типологических особенностей (диагностические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632848" cy="811218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Механизм функционирования ПКПП</a:t>
            </a:r>
            <a:endParaRPr lang="ru-RU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5569237"/>
              </p:ext>
            </p:extLst>
          </p:nvPr>
        </p:nvGraphicFramePr>
        <p:xfrm>
          <a:off x="1547664" y="3717032"/>
          <a:ext cx="633670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78332965"/>
              </p:ext>
            </p:extLst>
          </p:nvPr>
        </p:nvGraphicFramePr>
        <p:xfrm>
          <a:off x="1403648" y="1484784"/>
          <a:ext cx="64807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08012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Схема выявления и зачисления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детей в ПКПП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6984776" cy="387824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этап – скрининг-обследование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ЦКРОиР и учитель-дефектолог (запрос руководителя и согласие родителей)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этап – информирование родителей </a:t>
            </a:r>
            <a:r>
              <a:rPr lang="ru-RU" sz="2000" dirty="0" smtClean="0">
                <a:latin typeface="Arial Narrow" pitchFamily="34" charset="0"/>
              </a:rPr>
              <a:t>о необходимости прохождения ПМПК в ЦКРОиР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III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этап – комплексное обследование ПМПК в ЦКРОиР             </a:t>
            </a:r>
            <a:r>
              <a:rPr lang="ru-RU" sz="2000" dirty="0" smtClean="0">
                <a:latin typeface="Arial Narrow" pitchFamily="34" charset="0"/>
              </a:rPr>
              <a:t>составляется заключение ЦКРОиР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IV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этап – зачисление в ПКПП </a:t>
            </a:r>
            <a:r>
              <a:rPr lang="ru-RU" sz="2000" dirty="0" smtClean="0">
                <a:latin typeface="Arial Narrow" pitchFamily="34" charset="0"/>
              </a:rPr>
              <a:t>(приказом руководителя)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этап – отчисление с ПКПП </a:t>
            </a:r>
            <a:r>
              <a:rPr lang="ru-RU" sz="2000" dirty="0" smtClean="0">
                <a:latin typeface="Arial Narrow" pitchFamily="34" charset="0"/>
              </a:rPr>
              <a:t>(приказом руководителя  после исправления нарушения по результатам обследования учителем-дефектологом и специалистом ЦКРОиР)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Отдельные вопросы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344816" cy="360381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ОНР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III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уровня – ПКПП или специальная группа?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 более 10% от режимных моментов (циклограмма)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Нарушения речи, слуха </a:t>
            </a:r>
            <a:r>
              <a:rPr lang="ru-RU" dirty="0" smtClean="0">
                <a:latin typeface="Arial Narrow" pitchFamily="34" charset="0"/>
              </a:rPr>
              <a:t>(</a:t>
            </a:r>
            <a:r>
              <a:rPr lang="ru-RU" sz="2000" dirty="0" smtClean="0">
                <a:latin typeface="Arial Narrow" pitchFamily="34" charset="0"/>
              </a:rPr>
              <a:t>КИ, 41-55 дБ с развитой речью, 25-40дБ без СА</a:t>
            </a:r>
            <a:r>
              <a:rPr lang="ru-RU" dirty="0" smtClean="0">
                <a:latin typeface="Arial Narrow" pitchFamily="34" charset="0"/>
              </a:rPr>
              <a:t>)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зрения </a:t>
            </a:r>
            <a:r>
              <a:rPr lang="ru-RU" sz="2000" dirty="0" smtClean="0">
                <a:latin typeface="Arial Narrow" pitchFamily="34" charset="0"/>
              </a:rPr>
              <a:t>(острота зрения с коррекцией на лучше видящем глазу - 0,2-0,4 ),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ЗПР </a:t>
            </a:r>
            <a:r>
              <a:rPr lang="ru-RU" sz="2000" dirty="0" smtClean="0">
                <a:latin typeface="Arial Narrow" pitchFamily="34" charset="0"/>
              </a:rPr>
              <a:t>(психогенного и соматогенного характера).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424936" cy="5976664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заключения ЦКРОиР</a:t>
            </a:r>
            <a:r>
              <a:rPr lang="ru-RU" sz="7200" dirty="0">
                <a:latin typeface="Arial Narrow" pitchFamily="34" charset="0"/>
              </a:rPr>
              <a:t>, содержащие рекомендации об оказании обучающемуся коррекционно-педагогической помощи (на каждого обучающегося);</a:t>
            </a:r>
          </a:p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заявления законных представителей </a:t>
            </a:r>
            <a:r>
              <a:rPr lang="ru-RU" sz="7200" dirty="0">
                <a:latin typeface="Arial Narrow" pitchFamily="34" charset="0"/>
              </a:rPr>
              <a:t>обучающихся о зачислении в ПКПП;</a:t>
            </a:r>
          </a:p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приказ руководителя </a:t>
            </a:r>
            <a:r>
              <a:rPr lang="ru-RU" sz="7200" dirty="0">
                <a:latin typeface="Arial Narrow" pitchFamily="34" charset="0"/>
              </a:rPr>
              <a:t>учреждения образования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 зачислении </a:t>
            </a:r>
            <a:r>
              <a:rPr lang="ru-RU" sz="7200" dirty="0">
                <a:latin typeface="Arial Narrow" pitchFamily="34" charset="0"/>
              </a:rPr>
              <a:t>обучающихся в </a:t>
            </a:r>
            <a:r>
              <a:rPr lang="ru-RU" sz="7200" dirty="0" smtClean="0">
                <a:latin typeface="Arial Narrow" pitchFamily="34" charset="0"/>
              </a:rPr>
              <a:t>ПКПП;</a:t>
            </a:r>
            <a:endParaRPr lang="ru-RU" sz="7200" dirty="0">
              <a:latin typeface="Arial Narrow" pitchFamily="34" charset="0"/>
            </a:endParaRPr>
          </a:p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приказ руководителя </a:t>
            </a:r>
            <a:r>
              <a:rPr lang="ru-RU" sz="7200" dirty="0">
                <a:latin typeface="Arial Narrow" pitchFamily="34" charset="0"/>
              </a:rPr>
              <a:t>учреждения образования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 отчислении </a:t>
            </a:r>
            <a:r>
              <a:rPr lang="ru-RU" sz="7200" dirty="0">
                <a:latin typeface="Arial Narrow" pitchFamily="34" charset="0"/>
              </a:rPr>
              <a:t>обучающихся из </a:t>
            </a:r>
            <a:r>
              <a:rPr lang="ru-RU" sz="7200" dirty="0" smtClean="0">
                <a:latin typeface="Arial Narrow" pitchFamily="34" charset="0"/>
              </a:rPr>
              <a:t>ПКПП; </a:t>
            </a:r>
            <a:endParaRPr lang="ru-RU" sz="7200" dirty="0">
              <a:latin typeface="Arial Narrow" pitchFamily="34" charset="0"/>
            </a:endParaRPr>
          </a:p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журнал  учета  обследованных</a:t>
            </a:r>
            <a:r>
              <a:rPr lang="ru-RU" sz="7200" dirty="0">
                <a:solidFill>
                  <a:srgbClr val="FF0000"/>
                </a:solidFill>
                <a:latin typeface="Arial Narrow" pitchFamily="34" charset="0"/>
              </a:rPr>
              <a:t>  и  зачисленных  в  ПКПП обучающихся;</a:t>
            </a:r>
          </a:p>
          <a:p>
            <a:r>
              <a:rPr lang="ru-RU" sz="7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годовой план </a:t>
            </a:r>
            <a:r>
              <a:rPr lang="ru-RU" sz="7200" dirty="0">
                <a:solidFill>
                  <a:srgbClr val="FF0000"/>
                </a:solidFill>
                <a:latin typeface="Arial Narrow" pitchFamily="34" charset="0"/>
              </a:rPr>
              <a:t>работы учителя-дефектолога, утвержденный руководителем </a:t>
            </a:r>
            <a:endParaRPr lang="ru-RU" sz="72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7200" dirty="0" smtClean="0">
                <a:solidFill>
                  <a:srgbClr val="FF0000"/>
                </a:solidFill>
                <a:latin typeface="Arial Narrow" pitchFamily="34" charset="0"/>
              </a:rPr>
              <a:t>     учреждения </a:t>
            </a:r>
            <a:r>
              <a:rPr lang="ru-RU" sz="7200" dirty="0">
                <a:solidFill>
                  <a:srgbClr val="FF0000"/>
                </a:solidFill>
                <a:latin typeface="Arial Narrow" pitchFamily="34" charset="0"/>
              </a:rPr>
              <a:t>образования;</a:t>
            </a:r>
          </a:p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расписание занятий </a:t>
            </a:r>
            <a:r>
              <a:rPr lang="ru-RU" sz="7200" dirty="0">
                <a:latin typeface="Arial Narrow" pitchFamily="34" charset="0"/>
              </a:rPr>
              <a:t>учителя-дефектолога, утвержденное руководителем учреждения образования;</a:t>
            </a:r>
          </a:p>
          <a:p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аналитический </a:t>
            </a:r>
            <a:r>
              <a:rPr lang="ru-RU" sz="7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отчет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учителя-дефектолога за год;</a:t>
            </a:r>
          </a:p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карты,</a:t>
            </a:r>
            <a:r>
              <a:rPr lang="ru-RU" sz="7200" dirty="0">
                <a:solidFill>
                  <a:srgbClr val="FF0000"/>
                </a:solidFill>
                <a:latin typeface="Arial Narrow" pitchFamily="34" charset="0"/>
              </a:rPr>
              <a:t> в которых отражены индивидуально-типологические особенности обучающихся, зачисленных в ПКПП (на группу, подгруппу или индивидуальные);</a:t>
            </a:r>
          </a:p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планы коррекционно-педагогической помощи </a:t>
            </a:r>
            <a:r>
              <a:rPr lang="ru-RU" sz="7200" dirty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ru-RU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каждую группу, подгруппу, индивидуальные</a:t>
            </a:r>
            <a:r>
              <a:rPr lang="ru-RU" sz="7200" dirty="0">
                <a:solidFill>
                  <a:srgbClr val="FF0000"/>
                </a:solidFill>
                <a:latin typeface="Arial Narrow" pitchFamily="34" charset="0"/>
              </a:rPr>
              <a:t>), утвержденные руководителем учреждения образования, которые разрабатываются на основании данных об индивидуально-типологических особенностях обучающихся и отражают основные направления работы по преодолению имеющихся у них нарушений;</a:t>
            </a:r>
          </a:p>
          <a:p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журнал учета проведенных занятий </a:t>
            </a:r>
            <a:r>
              <a:rPr lang="ru-RU" sz="7200" dirty="0">
                <a:latin typeface="Arial Narrow" pitchFamily="34" charset="0"/>
              </a:rPr>
              <a:t>и посещения  их обучающимися;</a:t>
            </a:r>
          </a:p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список </a:t>
            </a:r>
            <a:r>
              <a:rPr lang="ru-RU" sz="7200" dirty="0">
                <a:latin typeface="Arial Narrow" pitchFamily="34" charset="0"/>
              </a:rPr>
              <a:t>обучающихся с ОПФР,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нуждающихся</a:t>
            </a:r>
            <a:r>
              <a:rPr lang="ru-RU" sz="7200" dirty="0">
                <a:latin typeface="Arial Narrow" pitchFamily="34" charset="0"/>
              </a:rPr>
              <a:t> в коррекционно-педагогической помощи, утвержденный директором ЦКРОиР. 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195736" y="2447691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462</TotalTime>
  <Words>557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   Основные организационные аспекты функционирования пункта коррекционно-педагогической помощи </vt:lpstr>
      <vt:lpstr>Основные нормативные документы</vt:lpstr>
      <vt:lpstr>Планирование </vt:lpstr>
      <vt:lpstr>Журналы </vt:lpstr>
      <vt:lpstr>Другие документы</vt:lpstr>
      <vt:lpstr>Механизм функционирования ПКПП</vt:lpstr>
      <vt:lpstr>Схема выявления и зачисления  детей в ПКПП</vt:lpstr>
      <vt:lpstr>Отдельные вопросы </vt:lpstr>
      <vt:lpstr>Презентация PowerPoint</vt:lpstr>
      <vt:lpstr>Постановление МО РБ от 27.12.2017 года №164</vt:lpstr>
      <vt:lpstr>   Основные организационные аспекты функционирования пункта коррекционно-педагогической помощи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Замдир</dc:creator>
  <cp:lastModifiedBy>юзер3</cp:lastModifiedBy>
  <cp:revision>24</cp:revision>
  <cp:lastPrinted>2018-12-18T15:46:19Z</cp:lastPrinted>
  <dcterms:created xsi:type="dcterms:W3CDTF">2018-01-25T06:12:28Z</dcterms:created>
  <dcterms:modified xsi:type="dcterms:W3CDTF">2018-12-18T15:47:58Z</dcterms:modified>
</cp:coreProperties>
</file>