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7" r:id="rId6"/>
    <p:sldId id="269" r:id="rId7"/>
    <p:sldId id="268" r:id="rId8"/>
    <p:sldId id="270" r:id="rId9"/>
    <p:sldId id="271" r:id="rId10"/>
    <p:sldId id="272" r:id="rId11"/>
    <p:sldId id="273" r:id="rId12"/>
    <p:sldId id="262" r:id="rId13"/>
    <p:sldId id="276" r:id="rId14"/>
    <p:sldId id="275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800000"/>
    <a:srgbClr val="9966FF"/>
    <a:srgbClr val="42A6B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A4B81-0920-4EE2-A5CD-122A25518A3A}" type="doc">
      <dgm:prSet loTypeId="urn:microsoft.com/office/officeart/2005/8/layout/radial4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FABDEE-1A37-44A6-85CE-0584A2ABB0B8}">
      <dgm:prSet phldrT="[Текст]"/>
      <dgm:spPr>
        <a:solidFill>
          <a:srgbClr val="800000"/>
        </a:solidFill>
      </dgm:spPr>
      <dgm:t>
        <a:bodyPr/>
        <a:lstStyle/>
        <a:p>
          <a:r>
            <a:rPr lang="ru-RU" dirty="0" smtClean="0"/>
            <a:t>326</a:t>
          </a:r>
          <a:endParaRPr lang="ru-RU" dirty="0"/>
        </a:p>
      </dgm:t>
    </dgm:pt>
    <dgm:pt modelId="{15EFE953-FE15-4A09-952B-9600E309913F}" type="parTrans" cxnId="{A2D16F7F-951A-476D-8208-3C3AF1D38E59}">
      <dgm:prSet/>
      <dgm:spPr/>
      <dgm:t>
        <a:bodyPr/>
        <a:lstStyle/>
        <a:p>
          <a:endParaRPr lang="ru-RU"/>
        </a:p>
      </dgm:t>
    </dgm:pt>
    <dgm:pt modelId="{4BC18F3A-E6ED-4CFB-B5EF-D526D215C0A3}" type="sibTrans" cxnId="{A2D16F7F-951A-476D-8208-3C3AF1D38E59}">
      <dgm:prSet/>
      <dgm:spPr/>
      <dgm:t>
        <a:bodyPr/>
        <a:lstStyle/>
        <a:p>
          <a:endParaRPr lang="ru-RU"/>
        </a:p>
      </dgm:t>
    </dgm:pt>
    <dgm:pt modelId="{71B4F9B5-0064-4D74-8CB1-71C04B38BC4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rPr>
            <a:t>82</a:t>
          </a:r>
        </a:p>
        <a:p>
          <a:r>
            <a:rPr lang="ru-RU" sz="28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rPr>
            <a:t>ДУ</a:t>
          </a:r>
          <a:endParaRPr lang="ru-RU" sz="2800" dirty="0">
            <a:solidFill>
              <a:schemeClr val="tx1"/>
            </a:solidFill>
            <a:latin typeface="Cambria Math" pitchFamily="18" charset="0"/>
            <a:ea typeface="Cambria Math" pitchFamily="18" charset="0"/>
          </a:endParaRPr>
        </a:p>
      </dgm:t>
    </dgm:pt>
    <dgm:pt modelId="{2FAC3E7F-83A3-4E48-A6DA-C5F33D817C52}" type="parTrans" cxnId="{84F1A2D6-A8D0-427F-9559-1F223A65DCE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B535A866-F017-44C5-A903-6B1CB4E978ED}" type="sibTrans" cxnId="{84F1A2D6-A8D0-427F-9559-1F223A65DCE8}">
      <dgm:prSet/>
      <dgm:spPr/>
      <dgm:t>
        <a:bodyPr/>
        <a:lstStyle/>
        <a:p>
          <a:endParaRPr lang="ru-RU"/>
        </a:p>
      </dgm:t>
    </dgm:pt>
    <dgm:pt modelId="{8E5E04EA-44EE-4EF3-8A8B-6C4F52A13EF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rPr>
            <a:t>61</a:t>
          </a:r>
        </a:p>
        <a:p>
          <a:r>
            <a:rPr lang="ru-RU" sz="28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rPr>
            <a:t>СШ </a:t>
          </a:r>
          <a:endParaRPr lang="ru-RU" sz="2800" dirty="0">
            <a:solidFill>
              <a:schemeClr val="tx1"/>
            </a:solidFill>
            <a:latin typeface="Cambria Math" pitchFamily="18" charset="0"/>
            <a:ea typeface="Cambria Math" pitchFamily="18" charset="0"/>
          </a:endParaRPr>
        </a:p>
      </dgm:t>
    </dgm:pt>
    <dgm:pt modelId="{90C56D14-DC3F-43A6-9106-1844FE9C2EF4}" type="parTrans" cxnId="{C485DB74-8AE6-432C-B1EE-822761685D95}">
      <dgm:prSet/>
      <dgm:spPr/>
      <dgm:t>
        <a:bodyPr/>
        <a:lstStyle/>
        <a:p>
          <a:endParaRPr lang="ru-RU"/>
        </a:p>
      </dgm:t>
    </dgm:pt>
    <dgm:pt modelId="{7B0D999F-C026-4092-8D06-715A62239C71}" type="sibTrans" cxnId="{C485DB74-8AE6-432C-B1EE-822761685D95}">
      <dgm:prSet/>
      <dgm:spPr/>
      <dgm:t>
        <a:bodyPr/>
        <a:lstStyle/>
        <a:p>
          <a:endParaRPr lang="ru-RU"/>
        </a:p>
      </dgm:t>
    </dgm:pt>
    <dgm:pt modelId="{894CF6AD-EED9-4587-93FC-83BE3822A77D}">
      <dgm:prSet custRadScaleRad="101638" custRadScaleInc="-968"/>
      <dgm:spPr/>
      <dgm:t>
        <a:bodyPr/>
        <a:lstStyle/>
        <a:p>
          <a:endParaRPr lang="ru-RU"/>
        </a:p>
      </dgm:t>
    </dgm:pt>
    <dgm:pt modelId="{D2D46DF7-97A6-4519-AF6B-0E0CE0C43161}" type="parTrans" cxnId="{13A9CC07-5A78-4266-B095-60AA60467BDF}">
      <dgm:prSet custAng="6965766" custScaleX="95980" custScaleY="73463" custLinFactNeighborX="71820" custLinFactNeighborY="-2040"/>
      <dgm:spPr/>
      <dgm:t>
        <a:bodyPr/>
        <a:lstStyle/>
        <a:p>
          <a:endParaRPr lang="ru-RU"/>
        </a:p>
      </dgm:t>
    </dgm:pt>
    <dgm:pt modelId="{25A396CA-5598-40EC-B96B-48B0065FF7B6}" type="sibTrans" cxnId="{13A9CC07-5A78-4266-B095-60AA60467BDF}">
      <dgm:prSet/>
      <dgm:spPr/>
      <dgm:t>
        <a:bodyPr/>
        <a:lstStyle/>
        <a:p>
          <a:endParaRPr lang="ru-RU"/>
        </a:p>
      </dgm:t>
    </dgm:pt>
    <dgm:pt modelId="{C2E4D66E-5E20-45B6-8FDB-D99C2EAD0909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 sz="3600" b="1" dirty="0" smtClean="0">
            <a:solidFill>
              <a:srgbClr val="800000"/>
            </a:solidFill>
            <a:latin typeface="Cambria Math" pitchFamily="18" charset="0"/>
            <a:ea typeface="Cambria Math" pitchFamily="18" charset="0"/>
          </a:endParaRPr>
        </a:p>
        <a:p>
          <a:endParaRPr lang="ru-RU" sz="3600" b="1" dirty="0" smtClean="0">
            <a:solidFill>
              <a:srgbClr val="800000"/>
            </a:solidFill>
            <a:latin typeface="Cambria Math" pitchFamily="18" charset="0"/>
            <a:ea typeface="Cambria Math" pitchFamily="18" charset="0"/>
          </a:endParaRPr>
        </a:p>
      </dgm:t>
    </dgm:pt>
    <dgm:pt modelId="{76A16D4B-5615-423C-81A5-E9EFAC557FC0}" type="sibTrans" cxnId="{BB58B914-D768-481F-9A55-DF0899776A33}">
      <dgm:prSet/>
      <dgm:spPr/>
      <dgm:t>
        <a:bodyPr/>
        <a:lstStyle/>
        <a:p>
          <a:endParaRPr lang="ru-RU"/>
        </a:p>
      </dgm:t>
    </dgm:pt>
    <dgm:pt modelId="{73F47424-0DD6-4C5E-9AFB-8BBF56C8080A}" type="parTrans" cxnId="{BB58B914-D768-481F-9A55-DF0899776A33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85E5B344-37A9-45F5-AD96-93B0A90E57DA}" type="pres">
      <dgm:prSet presAssocID="{ECFA4B81-0920-4EE2-A5CD-122A25518A3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598088-8717-48B7-9206-B99A0B5EFBC1}" type="pres">
      <dgm:prSet presAssocID="{C5FABDEE-1A37-44A6-85CE-0584A2ABB0B8}" presName="centerShape" presStyleLbl="node0" presStyleIdx="0" presStyleCnt="1" custLinFactNeighborX="-5317" custLinFactNeighborY="2942"/>
      <dgm:spPr/>
      <dgm:t>
        <a:bodyPr/>
        <a:lstStyle/>
        <a:p>
          <a:endParaRPr lang="ru-RU"/>
        </a:p>
      </dgm:t>
    </dgm:pt>
    <dgm:pt modelId="{7B7C1F97-3613-4149-9884-B7C04D54C4FF}" type="pres">
      <dgm:prSet presAssocID="{2FAC3E7F-83A3-4E48-A6DA-C5F33D817C52}" presName="parTrans" presStyleLbl="bgSibTrans2D1" presStyleIdx="0" presStyleCnt="3" custFlipVert="0" custFlipHor="0" custScaleX="1710" custScaleY="7774"/>
      <dgm:spPr/>
      <dgm:t>
        <a:bodyPr/>
        <a:lstStyle/>
        <a:p>
          <a:endParaRPr lang="ru-RU"/>
        </a:p>
      </dgm:t>
    </dgm:pt>
    <dgm:pt modelId="{1E6BB163-FFE3-4FA0-8935-7B410FC05F69}" type="pres">
      <dgm:prSet presAssocID="{71B4F9B5-0064-4D74-8CB1-71C04B38BC4D}" presName="node" presStyleLbl="node1" presStyleIdx="0" presStyleCnt="3" custRadScaleRad="150342" custRadScaleInc="10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87D30-B073-4D56-9708-7FD7FAE1D119}" type="pres">
      <dgm:prSet presAssocID="{73F47424-0DD6-4C5E-9AFB-8BBF56C8080A}" presName="parTrans" presStyleLbl="bgSibTrans2D1" presStyleIdx="1" presStyleCnt="3" custAng="14180668" custFlipVert="0" custFlipHor="1" custScaleX="10189" custScaleY="7774" custLinFactY="200000" custLinFactNeighborX="-3431" custLinFactNeighborY="296339"/>
      <dgm:spPr/>
      <dgm:t>
        <a:bodyPr/>
        <a:lstStyle/>
        <a:p>
          <a:endParaRPr lang="ru-RU"/>
        </a:p>
      </dgm:t>
    </dgm:pt>
    <dgm:pt modelId="{65CEAB7E-48D9-4BE8-9BD7-AEE5FA74E1B5}" type="pres">
      <dgm:prSet presAssocID="{C2E4D66E-5E20-45B6-8FDB-D99C2EAD0909}" presName="node" presStyleLbl="node1" presStyleIdx="1" presStyleCnt="3" custScaleX="164464" custRadScaleRad="102036" custRadScaleInc="-1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A40B6-3CAE-4C5F-B4DB-77934F8B2FB1}" type="pres">
      <dgm:prSet presAssocID="{90C56D14-DC3F-43A6-9106-1844FE9C2EF4}" presName="parTrans" presStyleLbl="bgSibTrans2D1" presStyleIdx="2" presStyleCnt="3" custAng="7597849" custFlipVert="0" custFlipHor="0" custScaleX="1602" custScaleY="7774" custLinFactNeighborX="16953" custLinFactNeighborY="-14310"/>
      <dgm:spPr/>
      <dgm:t>
        <a:bodyPr/>
        <a:lstStyle/>
        <a:p>
          <a:endParaRPr lang="ru-RU"/>
        </a:p>
      </dgm:t>
    </dgm:pt>
    <dgm:pt modelId="{CC358B76-5EBE-44D5-AEE0-C5579A45EC7A}" type="pres">
      <dgm:prSet presAssocID="{8E5E04EA-44EE-4EF3-8A8B-6C4F52A13EF5}" presName="node" presStyleLbl="node1" presStyleIdx="2" presStyleCnt="3" custRadScaleRad="141711" custRadScaleInc="-14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85DB74-8AE6-432C-B1EE-822761685D95}" srcId="{C5FABDEE-1A37-44A6-85CE-0584A2ABB0B8}" destId="{8E5E04EA-44EE-4EF3-8A8B-6C4F52A13EF5}" srcOrd="2" destOrd="0" parTransId="{90C56D14-DC3F-43A6-9106-1844FE9C2EF4}" sibTransId="{7B0D999F-C026-4092-8D06-715A62239C71}"/>
    <dgm:cxn modelId="{A2D16F7F-951A-476D-8208-3C3AF1D38E59}" srcId="{ECFA4B81-0920-4EE2-A5CD-122A25518A3A}" destId="{C5FABDEE-1A37-44A6-85CE-0584A2ABB0B8}" srcOrd="0" destOrd="0" parTransId="{15EFE953-FE15-4A09-952B-9600E309913F}" sibTransId="{4BC18F3A-E6ED-4CFB-B5EF-D526D215C0A3}"/>
    <dgm:cxn modelId="{84F1A2D6-A8D0-427F-9559-1F223A65DCE8}" srcId="{C5FABDEE-1A37-44A6-85CE-0584A2ABB0B8}" destId="{71B4F9B5-0064-4D74-8CB1-71C04B38BC4D}" srcOrd="0" destOrd="0" parTransId="{2FAC3E7F-83A3-4E48-A6DA-C5F33D817C52}" sibTransId="{B535A866-F017-44C5-A903-6B1CB4E978ED}"/>
    <dgm:cxn modelId="{DC9FCF3F-BB44-4E02-8C13-2A7A7E234E89}" type="presOf" srcId="{ECFA4B81-0920-4EE2-A5CD-122A25518A3A}" destId="{85E5B344-37A9-45F5-AD96-93B0A90E57DA}" srcOrd="0" destOrd="0" presId="urn:microsoft.com/office/officeart/2005/8/layout/radial4"/>
    <dgm:cxn modelId="{E28FD2F4-30F3-470E-BA66-E369CB799083}" type="presOf" srcId="{C5FABDEE-1A37-44A6-85CE-0584A2ABB0B8}" destId="{AC598088-8717-48B7-9206-B99A0B5EFBC1}" srcOrd="0" destOrd="0" presId="urn:microsoft.com/office/officeart/2005/8/layout/radial4"/>
    <dgm:cxn modelId="{BA7C8D2E-EF2F-4281-9BC9-A9187060226A}" type="presOf" srcId="{C2E4D66E-5E20-45B6-8FDB-D99C2EAD0909}" destId="{65CEAB7E-48D9-4BE8-9BD7-AEE5FA74E1B5}" srcOrd="0" destOrd="0" presId="urn:microsoft.com/office/officeart/2005/8/layout/radial4"/>
    <dgm:cxn modelId="{E6C1AA53-5E39-4F26-B846-8DA9E9A38C98}" type="presOf" srcId="{8E5E04EA-44EE-4EF3-8A8B-6C4F52A13EF5}" destId="{CC358B76-5EBE-44D5-AEE0-C5579A45EC7A}" srcOrd="0" destOrd="0" presId="urn:microsoft.com/office/officeart/2005/8/layout/radial4"/>
    <dgm:cxn modelId="{D8773BB4-00AB-4B26-B522-5BAE2AD7B040}" type="presOf" srcId="{73F47424-0DD6-4C5E-9AFB-8BBF56C8080A}" destId="{6F187D30-B073-4D56-9708-7FD7FAE1D119}" srcOrd="0" destOrd="0" presId="urn:microsoft.com/office/officeart/2005/8/layout/radial4"/>
    <dgm:cxn modelId="{BB58B914-D768-481F-9A55-DF0899776A33}" srcId="{C5FABDEE-1A37-44A6-85CE-0584A2ABB0B8}" destId="{C2E4D66E-5E20-45B6-8FDB-D99C2EAD0909}" srcOrd="1" destOrd="0" parTransId="{73F47424-0DD6-4C5E-9AFB-8BBF56C8080A}" sibTransId="{76A16D4B-5615-423C-81A5-E9EFAC557FC0}"/>
    <dgm:cxn modelId="{19EA70EE-7837-46DC-9AF4-FDA7E353A98F}" type="presOf" srcId="{90C56D14-DC3F-43A6-9106-1844FE9C2EF4}" destId="{164A40B6-3CAE-4C5F-B4DB-77934F8B2FB1}" srcOrd="0" destOrd="0" presId="urn:microsoft.com/office/officeart/2005/8/layout/radial4"/>
    <dgm:cxn modelId="{13A9CC07-5A78-4266-B095-60AA60467BDF}" srcId="{ECFA4B81-0920-4EE2-A5CD-122A25518A3A}" destId="{894CF6AD-EED9-4587-93FC-83BE3822A77D}" srcOrd="1" destOrd="0" parTransId="{D2D46DF7-97A6-4519-AF6B-0E0CE0C43161}" sibTransId="{25A396CA-5598-40EC-B96B-48B0065FF7B6}"/>
    <dgm:cxn modelId="{96DAFC1C-A560-415C-8B6D-314BB5BCE7A9}" type="presOf" srcId="{71B4F9B5-0064-4D74-8CB1-71C04B38BC4D}" destId="{1E6BB163-FFE3-4FA0-8935-7B410FC05F69}" srcOrd="0" destOrd="0" presId="urn:microsoft.com/office/officeart/2005/8/layout/radial4"/>
    <dgm:cxn modelId="{07D99637-3990-484D-A1B8-554E261E4EA8}" type="presOf" srcId="{2FAC3E7F-83A3-4E48-A6DA-C5F33D817C52}" destId="{7B7C1F97-3613-4149-9884-B7C04D54C4FF}" srcOrd="0" destOrd="0" presId="urn:microsoft.com/office/officeart/2005/8/layout/radial4"/>
    <dgm:cxn modelId="{B805EAA9-0DB9-4247-B2D8-D8421B90BF83}" type="presParOf" srcId="{85E5B344-37A9-45F5-AD96-93B0A90E57DA}" destId="{AC598088-8717-48B7-9206-B99A0B5EFBC1}" srcOrd="0" destOrd="0" presId="urn:microsoft.com/office/officeart/2005/8/layout/radial4"/>
    <dgm:cxn modelId="{A2BA4E54-1511-4C14-8FC9-8F184CE233A1}" type="presParOf" srcId="{85E5B344-37A9-45F5-AD96-93B0A90E57DA}" destId="{7B7C1F97-3613-4149-9884-B7C04D54C4FF}" srcOrd="1" destOrd="0" presId="urn:microsoft.com/office/officeart/2005/8/layout/radial4"/>
    <dgm:cxn modelId="{7195E510-2ED2-4191-B521-F29B78F79A41}" type="presParOf" srcId="{85E5B344-37A9-45F5-AD96-93B0A90E57DA}" destId="{1E6BB163-FFE3-4FA0-8935-7B410FC05F69}" srcOrd="2" destOrd="0" presId="urn:microsoft.com/office/officeart/2005/8/layout/radial4"/>
    <dgm:cxn modelId="{6F4FD67E-7C1D-49C9-8341-626628C8C405}" type="presParOf" srcId="{85E5B344-37A9-45F5-AD96-93B0A90E57DA}" destId="{6F187D30-B073-4D56-9708-7FD7FAE1D119}" srcOrd="3" destOrd="0" presId="urn:microsoft.com/office/officeart/2005/8/layout/radial4"/>
    <dgm:cxn modelId="{455662B3-DAB0-4142-B6DB-7186A0D363AA}" type="presParOf" srcId="{85E5B344-37A9-45F5-AD96-93B0A90E57DA}" destId="{65CEAB7E-48D9-4BE8-9BD7-AEE5FA74E1B5}" srcOrd="4" destOrd="0" presId="urn:microsoft.com/office/officeart/2005/8/layout/radial4"/>
    <dgm:cxn modelId="{904E410A-8AC5-4375-9D92-8A22CB8BEBA9}" type="presParOf" srcId="{85E5B344-37A9-45F5-AD96-93B0A90E57DA}" destId="{164A40B6-3CAE-4C5F-B4DB-77934F8B2FB1}" srcOrd="5" destOrd="0" presId="urn:microsoft.com/office/officeart/2005/8/layout/radial4"/>
    <dgm:cxn modelId="{B2E08ECB-EAC1-412A-9298-9FDB245053D8}" type="presParOf" srcId="{85E5B344-37A9-45F5-AD96-93B0A90E57DA}" destId="{CC358B76-5EBE-44D5-AEE0-C5579A45EC7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01ED34-D1E0-4523-AB68-B107F83EFA45}" type="doc">
      <dgm:prSet loTypeId="urn:microsoft.com/office/officeart/2005/8/layout/h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C38884F-E967-4A69-A216-9899F75632E2}" type="pres">
      <dgm:prSet presAssocID="{9301ED34-D1E0-4523-AB68-B107F83EFA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D2A2121-AFB0-45D3-972A-6B202BCA4328}" type="presOf" srcId="{9301ED34-D1E0-4523-AB68-B107F83EFA45}" destId="{1C38884F-E967-4A69-A216-9899F75632E2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98088-8717-48B7-9206-B99A0B5EFBC1}">
      <dsp:nvSpPr>
        <dsp:cNvPr id="0" name=""/>
        <dsp:cNvSpPr/>
      </dsp:nvSpPr>
      <dsp:spPr>
        <a:xfrm>
          <a:off x="2794999" y="2462374"/>
          <a:ext cx="2063588" cy="2063588"/>
        </a:xfrm>
        <a:prstGeom prst="ellipse">
          <a:avLst/>
        </a:prstGeom>
        <a:solidFill>
          <a:srgbClr val="8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326</a:t>
          </a:r>
          <a:endParaRPr lang="ru-RU" sz="6500" kern="1200" dirty="0"/>
        </a:p>
      </dsp:txBody>
      <dsp:txXfrm>
        <a:off x="3097204" y="2764579"/>
        <a:ext cx="1459178" cy="1459178"/>
      </dsp:txXfrm>
    </dsp:sp>
    <dsp:sp modelId="{7B7C1F97-3613-4149-9884-B7C04D54C4FF}">
      <dsp:nvSpPr>
        <dsp:cNvPr id="0" name=""/>
        <dsp:cNvSpPr/>
      </dsp:nvSpPr>
      <dsp:spPr>
        <a:xfrm rot="13456944">
          <a:off x="1996767" y="1708853"/>
          <a:ext cx="45721" cy="45720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BB163-FFE3-4FA0-8935-7B410FC05F69}">
      <dsp:nvSpPr>
        <dsp:cNvPr id="0" name=""/>
        <dsp:cNvSpPr/>
      </dsp:nvSpPr>
      <dsp:spPr>
        <a:xfrm>
          <a:off x="82335" y="14139"/>
          <a:ext cx="1960408" cy="156832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rPr>
            <a:t>82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rPr>
            <a:t>ДУ</a:t>
          </a:r>
          <a:endParaRPr lang="ru-RU" sz="2800" kern="1200" dirty="0">
            <a:solidFill>
              <a:schemeClr val="tx1"/>
            </a:solidFill>
            <a:latin typeface="Cambria Math" pitchFamily="18" charset="0"/>
            <a:ea typeface="Cambria Math" pitchFamily="18" charset="0"/>
          </a:endParaRPr>
        </a:p>
      </dsp:txBody>
      <dsp:txXfrm>
        <a:off x="128270" y="60074"/>
        <a:ext cx="1868538" cy="1476457"/>
      </dsp:txXfrm>
    </dsp:sp>
    <dsp:sp modelId="{6F187D30-B073-4D56-9708-7FD7FAE1D119}">
      <dsp:nvSpPr>
        <dsp:cNvPr id="0" name=""/>
        <dsp:cNvSpPr/>
      </dsp:nvSpPr>
      <dsp:spPr>
        <a:xfrm rot="12510760" flipH="1">
          <a:off x="3863065" y="4475302"/>
          <a:ext cx="162643" cy="45720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EAB7E-48D9-4BE8-9BD7-AEE5FA74E1B5}">
      <dsp:nvSpPr>
        <dsp:cNvPr id="0" name=""/>
        <dsp:cNvSpPr/>
      </dsp:nvSpPr>
      <dsp:spPr>
        <a:xfrm>
          <a:off x="2458614" y="0"/>
          <a:ext cx="3224166" cy="156832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 smtClean="0">
            <a:solidFill>
              <a:srgbClr val="800000"/>
            </a:solidFill>
            <a:latin typeface="Cambria Math" pitchFamily="18" charset="0"/>
            <a:ea typeface="Cambria Math" pitchFamily="18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 smtClean="0">
            <a:solidFill>
              <a:srgbClr val="800000"/>
            </a:solidFill>
            <a:latin typeface="Cambria Math" pitchFamily="18" charset="0"/>
            <a:ea typeface="Cambria Math" pitchFamily="18" charset="0"/>
          </a:endParaRPr>
        </a:p>
      </dsp:txBody>
      <dsp:txXfrm>
        <a:off x="2504549" y="45935"/>
        <a:ext cx="3132296" cy="1476457"/>
      </dsp:txXfrm>
    </dsp:sp>
    <dsp:sp modelId="{164A40B6-3CAE-4C5F-B4DB-77934F8B2FB1}">
      <dsp:nvSpPr>
        <dsp:cNvPr id="0" name=""/>
        <dsp:cNvSpPr/>
      </dsp:nvSpPr>
      <dsp:spPr>
        <a:xfrm rot="5151153">
          <a:off x="6275561" y="1672673"/>
          <a:ext cx="45723" cy="45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58B76-5EBE-44D5-AEE0-C5579A45EC7A}">
      <dsp:nvSpPr>
        <dsp:cNvPr id="0" name=""/>
        <dsp:cNvSpPr/>
      </dsp:nvSpPr>
      <dsp:spPr>
        <a:xfrm>
          <a:off x="5915003" y="63451"/>
          <a:ext cx="1960408" cy="1568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rPr>
            <a:t>61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rPr>
            <a:t>СШ </a:t>
          </a:r>
          <a:endParaRPr lang="ru-RU" sz="2800" kern="1200" dirty="0">
            <a:solidFill>
              <a:schemeClr val="tx1"/>
            </a:solidFill>
            <a:latin typeface="Cambria Math" pitchFamily="18" charset="0"/>
            <a:ea typeface="Cambria Math" pitchFamily="18" charset="0"/>
          </a:endParaRPr>
        </a:p>
      </dsp:txBody>
      <dsp:txXfrm>
        <a:off x="5960938" y="109386"/>
        <a:ext cx="1868538" cy="1476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1596C-3601-42A7-9DD8-DC21F29B955C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58B43-4F90-448A-9564-D2EA4ABC8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03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F6177-1F1D-4BF0-ADC9-CB61ED236E4F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FCA3C-CCF2-4DCE-846B-C412017B5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08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2386-EB31-4A03-9A7B-211F2B814C92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3F42-939C-420F-8A8F-959FEFE88281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C0D2-86DB-46A6-8781-502648C4CCC5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D897-753C-4C1E-962D-A6D5B1D26819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138A-3C4C-4F28-B6F8-6901AD2E82B2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A1F2-04E5-4F8C-822D-6B14320F9E25}" type="datetime1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FC32-D4A8-4533-BDA1-9F854F0315F4}" type="datetime1">
              <a:rPr lang="ru-RU" smtClean="0"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C075-ECB0-44B0-A782-49854D5CA329}" type="datetime1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A13A-1E25-4FDC-AA18-12F0B6B28CC6}" type="datetime1">
              <a:rPr lang="ru-RU" smtClean="0"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F6F4-BA02-414A-AB43-2B19BDA5A886}" type="datetime1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E778-AB10-4945-9521-5C1070B4C120}" type="datetime1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FF71-501F-4945-8667-1E19CA6F09DF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24936" cy="3456383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Создание условий для организации образовательного процесса обучающихся с нарушением слуха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221088"/>
            <a:ext cx="6480720" cy="18002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0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Брилькова Галина Александровна, </a:t>
            </a:r>
          </a:p>
          <a:p>
            <a:pPr algn="r">
              <a:spcBef>
                <a:spcPts val="0"/>
              </a:spcBef>
            </a:pPr>
            <a:r>
              <a:rPr lang="ru-RU" sz="20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заместитель директора по УВР </a:t>
            </a:r>
          </a:p>
          <a:p>
            <a:pPr algn="r">
              <a:spcBef>
                <a:spcPts val="0"/>
              </a:spcBef>
            </a:pPr>
            <a:r>
              <a:rPr lang="ru-RU" sz="20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ГУО «Гомельский областной центр</a:t>
            </a:r>
          </a:p>
          <a:p>
            <a:pPr algn="r">
              <a:spcBef>
                <a:spcPts val="0"/>
              </a:spcBef>
            </a:pPr>
            <a:r>
              <a:rPr lang="ru-RU" sz="20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коррекционно-развивающего </a:t>
            </a:r>
          </a:p>
          <a:p>
            <a:pPr algn="r">
              <a:spcBef>
                <a:spcPts val="0"/>
              </a:spcBef>
            </a:pPr>
            <a:r>
              <a:rPr lang="ru-RU" sz="20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обучения и реабилитации</a:t>
            </a:r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»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Рисунок 3" descr="http://sluhnorma.in.ua/wp-content/uploads/2015/11/Kohleimplant-8-WEB.jpg"/>
          <p:cNvPicPr/>
          <p:nvPr/>
        </p:nvPicPr>
        <p:blipFill>
          <a:blip r:embed="rId2" cstate="print"/>
          <a:srcRect l="6658" r="6141" b="9658"/>
          <a:stretch>
            <a:fillRect/>
          </a:stretch>
        </p:blipFill>
        <p:spPr bwMode="auto">
          <a:xfrm rot="20993069">
            <a:off x="467544" y="3933056"/>
            <a:ext cx="3638550" cy="2521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781862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Рассадка в классе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861048"/>
            <a:ext cx="8856984" cy="2664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расстановка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парт и столов полукругом вокруг стола педагога при стационарном их закреплении для установки звукоусиливающей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аппаратуры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53" y="908720"/>
            <a:ext cx="3888431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6" b="-5961"/>
          <a:stretch/>
        </p:blipFill>
        <p:spPr bwMode="auto">
          <a:xfrm>
            <a:off x="4565395" y="912411"/>
            <a:ext cx="4209195" cy="2592288"/>
          </a:xfrm>
          <a:prstGeom prst="rect">
            <a:avLst/>
          </a:prstGeom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81072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Дифференцированный подход в обучении</a:t>
            </a:r>
            <a:endParaRPr lang="ru-RU" b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271415"/>
              </p:ext>
            </p:extLst>
          </p:nvPr>
        </p:nvGraphicFramePr>
        <p:xfrm>
          <a:off x="457200" y="1600200"/>
          <a:ext cx="8229600" cy="53644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82552"/>
                <a:gridCol w="2088232"/>
                <a:gridCol w="2376264"/>
                <a:gridCol w="1882552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 Math" pitchFamily="18" charset="0"/>
                          <a:ea typeface="Cambria Math" pitchFamily="18" charset="0"/>
                        </a:rPr>
                        <a:t>Состав коррекционных занятий</a:t>
                      </a:r>
                      <a:endParaRPr lang="ru-RU" sz="28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056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ambria Math" pitchFamily="18" charset="0"/>
                          <a:ea typeface="Cambria Math" pitchFamily="18" charset="0"/>
                        </a:rPr>
                        <a:t>Дошкольное образование</a:t>
                      </a:r>
                      <a:endParaRPr lang="ru-RU" b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ambria Math" pitchFamily="18" charset="0"/>
                          <a:ea typeface="Cambria Math" pitchFamily="18" charset="0"/>
                        </a:rPr>
                        <a:t>1 отделение </a:t>
                      </a:r>
                      <a:endParaRPr lang="ru-RU" b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ambria Math" pitchFamily="18" charset="0"/>
                          <a:ea typeface="Cambria Math" pitchFamily="18" charset="0"/>
                        </a:rPr>
                        <a:t>2 отделение</a:t>
                      </a:r>
                      <a:endParaRPr lang="ru-RU" b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ambria Math" pitchFamily="18" charset="0"/>
                          <a:ea typeface="Cambria Math" pitchFamily="18" charset="0"/>
                        </a:rPr>
                        <a:t>Дети с КИ</a:t>
                      </a:r>
                      <a:endParaRPr lang="ru-RU" b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 Math" pitchFamily="18" charset="0"/>
                          <a:ea typeface="Cambria Math" pitchFamily="18" charset="0"/>
                        </a:rPr>
                        <a:t>∙ Развитие речи</a:t>
                      </a:r>
                    </a:p>
                    <a:p>
                      <a:r>
                        <a:rPr lang="ru-RU" dirty="0" smtClean="0">
                          <a:latin typeface="Cambria Math" pitchFamily="18" charset="0"/>
                          <a:ea typeface="Cambria Math" pitchFamily="18" charset="0"/>
                        </a:rPr>
                        <a:t>∙ Развитие слухового восприятия и формирование произношения</a:t>
                      </a:r>
                    </a:p>
                    <a:p>
                      <a:r>
                        <a:rPr lang="ru-RU" dirty="0" smtClean="0">
                          <a:latin typeface="Cambria Math" pitchFamily="18" charset="0"/>
                          <a:ea typeface="Cambria Math" pitchFamily="18" charset="0"/>
                        </a:rPr>
                        <a:t>∙ Развитие познавательной </a:t>
                      </a:r>
                      <a:r>
                        <a:rPr lang="ru-RU" dirty="0" err="1" smtClean="0">
                          <a:latin typeface="Cambria Math" pitchFamily="18" charset="0"/>
                          <a:ea typeface="Cambria Math" pitchFamily="18" charset="0"/>
                        </a:rPr>
                        <a:t>детельности</a:t>
                      </a:r>
                      <a:endParaRPr lang="ru-RU" dirty="0" smtClean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 Math" pitchFamily="18" charset="0"/>
                          <a:ea typeface="Cambria Math" pitchFamily="18" charset="0"/>
                        </a:rPr>
                        <a:t>∙ Развитие устной речи</a:t>
                      </a:r>
                    </a:p>
                    <a:p>
                      <a:r>
                        <a:rPr lang="ru-RU" dirty="0" smtClean="0">
                          <a:latin typeface="Cambria Math" pitchFamily="18" charset="0"/>
                          <a:ea typeface="Cambria Math" pitchFamily="18" charset="0"/>
                        </a:rPr>
                        <a:t>∙ Ритмика и танец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Учебный предмет «Жестовый язык»</a:t>
                      </a:r>
                    </a:p>
                    <a:p>
                      <a:r>
                        <a:rPr lang="ru-RU" dirty="0" smtClean="0">
                          <a:latin typeface="Cambria Math" pitchFamily="18" charset="0"/>
                          <a:ea typeface="Cambria Math" pitchFamily="18" charset="0"/>
                        </a:rPr>
                        <a:t>∙Развитие </a:t>
                      </a:r>
                      <a:r>
                        <a:rPr lang="ru-RU" dirty="0" smtClean="0">
                          <a:latin typeface="Cambria Math" pitchFamily="18" charset="0"/>
                          <a:ea typeface="Cambria Math" pitchFamily="18" charset="0"/>
                        </a:rPr>
                        <a:t>устной речи и слухового восприятия</a:t>
                      </a:r>
                    </a:p>
                    <a:p>
                      <a:r>
                        <a:rPr lang="ru-RU" dirty="0" smtClean="0">
                          <a:latin typeface="Cambria Math" pitchFamily="18" charset="0"/>
                          <a:ea typeface="Cambria Math" pitchFamily="18" charset="0"/>
                        </a:rPr>
                        <a:t>∙Развитие жестовой речи</a:t>
                      </a:r>
                    </a:p>
                    <a:p>
                      <a:r>
                        <a:rPr lang="ru-RU" dirty="0" smtClean="0">
                          <a:latin typeface="Cambria Math" pitchFamily="18" charset="0"/>
                          <a:ea typeface="Cambria Math" pitchFamily="18" charset="0"/>
                        </a:rPr>
                        <a:t>∙Социально-бытовая ориентировка</a:t>
                      </a:r>
                    </a:p>
                    <a:p>
                      <a:r>
                        <a:rPr lang="ru-RU" dirty="0" smtClean="0">
                          <a:latin typeface="Cambria Math" pitchFamily="18" charset="0"/>
                          <a:ea typeface="Cambria Math" pitchFamily="18" charset="0"/>
                        </a:rPr>
                        <a:t>∙Социальное ориентирование</a:t>
                      </a:r>
                    </a:p>
                    <a:p>
                      <a:r>
                        <a:rPr lang="ru-RU" dirty="0" smtClean="0">
                          <a:latin typeface="Cambria Math" pitchFamily="18" charset="0"/>
                          <a:ea typeface="Cambria Math" pitchFamily="18" charset="0"/>
                        </a:rPr>
                        <a:t>∙Современные</a:t>
                      </a:r>
                    </a:p>
                    <a:p>
                      <a:r>
                        <a:rPr lang="ru-RU" dirty="0" smtClean="0">
                          <a:latin typeface="Cambria Math" pitchFamily="18" charset="0"/>
                          <a:ea typeface="Cambria Math" pitchFamily="18" charset="0"/>
                        </a:rPr>
                        <a:t>средства коммуникации</a:t>
                      </a:r>
                    </a:p>
                    <a:p>
                      <a:r>
                        <a:rPr lang="ru-RU" dirty="0" smtClean="0">
                          <a:latin typeface="Cambria Math" pitchFamily="18" charset="0"/>
                          <a:ea typeface="Cambria Math" pitchFamily="18" charset="0"/>
                        </a:rPr>
                        <a:t>∙Ритмика и танец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∙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Развитие слухового восприятия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∙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Формирование устной речи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∙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Формирование коммуникативных навыков</a:t>
                      </a:r>
                      <a:endParaRPr lang="ru-RU" b="1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15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400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50021"/>
                </a:solidFill>
                <a:latin typeface="Cambria Math" pitchFamily="18" charset="0"/>
                <a:ea typeface="Cambria Math" pitchFamily="18" charset="0"/>
              </a:rPr>
              <a:t>Дифференцированный подход в сопровождении</a:t>
            </a:r>
            <a:endParaRPr lang="ru-RU" b="1" dirty="0">
              <a:solidFill>
                <a:srgbClr val="A50021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949352"/>
              </p:ext>
            </p:extLst>
          </p:nvPr>
        </p:nvGraphicFramePr>
        <p:xfrm>
          <a:off x="0" y="1214422"/>
          <a:ext cx="9144000" cy="50349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71556"/>
                <a:gridCol w="3280364"/>
                <a:gridCol w="4400488"/>
                <a:gridCol w="891592"/>
              </a:tblGrid>
              <a:tr h="53265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Дети с нарушением слуха (СА)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Дети с нарушением слуха, компенсированным 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8619">
                <a:tc rowSpan="4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8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Степень тугоухости не меняется</a:t>
                      </a:r>
                      <a:endParaRPr lang="ru-RU" b="1" dirty="0">
                        <a:solidFill>
                          <a:srgbClr val="80000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Слухо-зрительная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 основа слухового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восприятия.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Постоянно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Глобальное чтение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Дооперационный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 (нулевой)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период 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 с использованием СА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подготовка к слуховому восприятию с КИ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r>
                        <a:rPr lang="ru-RU" b="1" dirty="0" smtClean="0">
                          <a:solidFill>
                            <a:srgbClr val="8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ровень  </a:t>
                      </a:r>
                      <a:r>
                        <a:rPr lang="en-US" b="1" dirty="0" smtClean="0">
                          <a:solidFill>
                            <a:srgbClr val="8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I </a:t>
                      </a:r>
                      <a:r>
                        <a:rPr lang="ru-RU" b="1" dirty="0" smtClean="0">
                          <a:solidFill>
                            <a:srgbClr val="8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степени</a:t>
                      </a:r>
                      <a:r>
                        <a:rPr lang="ru-RU" b="1" baseline="0" dirty="0" smtClean="0">
                          <a:solidFill>
                            <a:srgbClr val="8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тугоухости</a:t>
                      </a:r>
                      <a:endParaRPr lang="ru-RU" b="1" dirty="0">
                        <a:solidFill>
                          <a:srgbClr val="80000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vert="vert270"/>
                </a:tc>
              </a:tr>
              <a:tr h="89861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Только специально организованное развитие речи.</a:t>
                      </a:r>
                    </a:p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Прекращается, если не заниматься</a:t>
                      </a:r>
                      <a:endParaRPr lang="ru-RU" i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Послеоперационный период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Настройка (неоднократная)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речевого процессора. Недифференцированный поток звуков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18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Развитие слухового восприятия и развитие речи.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9861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Подбор СА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Не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 происходит с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понтанное формирование звуковых представлений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Использует жестовую речь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Может происходить</a:t>
                      </a:r>
                      <a:r>
                        <a:rPr lang="ru-RU" sz="1800" kern="120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 спонтанное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формирование слуховых представлений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Постепенный уход от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слухо-зрительной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основы</a:t>
                      </a:r>
                      <a:endParaRPr lang="ru-RU" dirty="0" smtClean="0"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r>
                        <a:rPr lang="en-US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СА</a:t>
            </a:r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 и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КИ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192688" cy="2905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://img.opt-union.ru/l1659672/images/photocat/600x600/10002792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1643042" cy="1756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www.hearcom.info/lenya/hearcom/authoring/main/usertrials/hearingaidtypesMain/BTE/HdO_Ohrpassstueck_klein.jpg"/>
          <p:cNvPicPr/>
          <p:nvPr/>
        </p:nvPicPr>
        <p:blipFill>
          <a:blip r:embed="rId4" cstate="print"/>
          <a:srcRect l="7407" t="5852" r="11111" b="8618"/>
          <a:stretch>
            <a:fillRect/>
          </a:stretch>
        </p:blipFill>
        <p:spPr bwMode="auto">
          <a:xfrm>
            <a:off x="0" y="3071810"/>
            <a:ext cx="1584176" cy="1872208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http://kk.docdat.com/pars_docs/refs/346/345946/345946_html_df6359c.jpg"/>
          <p:cNvPicPr/>
          <p:nvPr/>
        </p:nvPicPr>
        <p:blipFill>
          <a:blip r:embed="rId5" cstate="print"/>
          <a:srcRect l="11294" t="11641" b="8208"/>
          <a:stretch>
            <a:fillRect/>
          </a:stretch>
        </p:blipFill>
        <p:spPr bwMode="auto">
          <a:xfrm>
            <a:off x="4067944" y="3573016"/>
            <a:ext cx="507605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sluhnorma.in.ua/wp-content/uploads/2015/11/Kohleimplant-8-WEB.jpg"/>
          <p:cNvPicPr/>
          <p:nvPr/>
        </p:nvPicPr>
        <p:blipFill>
          <a:blip r:embed="rId6" cstate="print"/>
          <a:srcRect l="6658" r="6141" b="9658"/>
          <a:stretch>
            <a:fillRect/>
          </a:stretch>
        </p:blipFill>
        <p:spPr bwMode="auto">
          <a:xfrm>
            <a:off x="1500166" y="4500570"/>
            <a:ext cx="2520280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1214414" y="642918"/>
            <a:ext cx="2714644" cy="228601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2035951" y="1321579"/>
            <a:ext cx="4071966" cy="228601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187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24936" cy="3456383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Создание условий для организации образовательного процесса обучающихся с нарушением слуха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221088"/>
            <a:ext cx="6480720" cy="18002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0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Брилькова Галина Александровна, </a:t>
            </a:r>
          </a:p>
          <a:p>
            <a:pPr algn="r">
              <a:spcBef>
                <a:spcPts val="0"/>
              </a:spcBef>
            </a:pPr>
            <a:r>
              <a:rPr lang="ru-RU" sz="20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заместитель директора по УВР </a:t>
            </a:r>
          </a:p>
          <a:p>
            <a:pPr algn="r">
              <a:spcBef>
                <a:spcPts val="0"/>
              </a:spcBef>
            </a:pPr>
            <a:r>
              <a:rPr lang="ru-RU" sz="20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ГУО «Гомельский областной центр</a:t>
            </a:r>
          </a:p>
          <a:p>
            <a:pPr algn="r">
              <a:spcBef>
                <a:spcPts val="0"/>
              </a:spcBef>
            </a:pPr>
            <a:r>
              <a:rPr lang="ru-RU" sz="20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коррекционно-развивающего </a:t>
            </a:r>
          </a:p>
          <a:p>
            <a:pPr algn="r">
              <a:spcBef>
                <a:spcPts val="0"/>
              </a:spcBef>
            </a:pPr>
            <a:r>
              <a:rPr lang="ru-RU" sz="20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обучения и реабилитации</a:t>
            </a:r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»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Рисунок 3" descr="http://sluhnorma.in.ua/wp-content/uploads/2015/11/Kohleimplant-8-WEB.jpg"/>
          <p:cNvPicPr/>
          <p:nvPr/>
        </p:nvPicPr>
        <p:blipFill>
          <a:blip r:embed="rId2" cstate="print"/>
          <a:srcRect l="6658" r="6141" b="9658"/>
          <a:stretch>
            <a:fillRect/>
          </a:stretch>
        </p:blipFill>
        <p:spPr bwMode="auto">
          <a:xfrm rot="20993069">
            <a:off x="467544" y="3933056"/>
            <a:ext cx="3638550" cy="2521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27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 дети с нарушением слуха</a:t>
            </a:r>
            <a:b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15.09.2018</a:t>
            </a:r>
            <a:endParaRPr lang="ru-RU" b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6646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3848" y="2276872"/>
            <a:ext cx="2160240" cy="8423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Речицкая СОШИ</a:t>
            </a:r>
          </a:p>
          <a:p>
            <a:pPr algn="ctr"/>
            <a:r>
              <a:rPr lang="ru-RU" dirty="0" smtClean="0"/>
              <a:t>СОШ№70 г.Гомеля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5856" y="1675074"/>
            <a:ext cx="1800200" cy="6263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СДУ 15 г.Гомеля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30608" y="1803592"/>
            <a:ext cx="58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sz="24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5913" y="239849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149</a:t>
            </a:r>
            <a:endParaRPr lang="ru-RU" sz="24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>
            <a:stCxn id="8" idx="3"/>
            <a:endCxn id="9" idx="1"/>
          </p:cNvCxnSpPr>
          <p:nvPr/>
        </p:nvCxnSpPr>
        <p:spPr>
          <a:xfrm>
            <a:off x="5076056" y="1988258"/>
            <a:ext cx="354552" cy="46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265906" y="2644016"/>
            <a:ext cx="357296" cy="687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6372200" y="4005064"/>
            <a:ext cx="2232248" cy="1058416"/>
          </a:xfrm>
          <a:prstGeom prst="roundRect">
            <a:avLst/>
          </a:prstGeom>
          <a:solidFill>
            <a:srgbClr val="99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Машиностроительный колледж    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99592" y="4005064"/>
            <a:ext cx="1418456" cy="914400"/>
          </a:xfrm>
          <a:prstGeom prst="roundRect">
            <a:avLst/>
          </a:prstGeom>
          <a:solidFill>
            <a:srgbClr val="42A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ЦКРОиР</a:t>
            </a:r>
          </a:p>
          <a:p>
            <a:pPr algn="ctr"/>
            <a:r>
              <a:rPr lang="ru-RU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sz="20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283968" y="321297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932040" y="3212976"/>
            <a:ext cx="1728192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483768" y="3190592"/>
            <a:ext cx="1152128" cy="1102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7" name="Прямая со стрелкой 1026"/>
          <p:cNvCxnSpPr/>
          <p:nvPr/>
        </p:nvCxnSpPr>
        <p:spPr>
          <a:xfrm>
            <a:off x="2318048" y="4581128"/>
            <a:ext cx="914400" cy="338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0" name="Прямая со стрелкой 1029"/>
          <p:cNvCxnSpPr/>
          <p:nvPr/>
        </p:nvCxnSpPr>
        <p:spPr>
          <a:xfrm flipH="1">
            <a:off x="5430608" y="4581128"/>
            <a:ext cx="941592" cy="433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3600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Дети с нарушением слуха Гомельской области</a:t>
            </a: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399604"/>
              </p:ext>
            </p:extLst>
          </p:nvPr>
        </p:nvGraphicFramePr>
        <p:xfrm>
          <a:off x="457200" y="1600201"/>
          <a:ext cx="8229600" cy="2332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360397"/>
              </p:ext>
            </p:extLst>
          </p:nvPr>
        </p:nvGraphicFramePr>
        <p:xfrm>
          <a:off x="1403648" y="457160"/>
          <a:ext cx="6360368" cy="60350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{D7AC3CCA-C797-4891-BE02-D94E43425B78}</a:tableStyleId>
              </a:tblPr>
              <a:tblGrid>
                <a:gridCol w="3180184"/>
                <a:gridCol w="3180184"/>
              </a:tblGrid>
              <a:tr h="23553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Район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Кол-во детей 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2506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Брагинский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2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24497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Буда-Кошелевский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3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2392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Ветковский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1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23353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Гомельский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4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22781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г.Гомель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162</a:t>
                      </a:r>
                      <a:endParaRPr lang="ru-RU" sz="1600" b="1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2220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Добрушский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1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2220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Житковичский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6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2106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Жлобинский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6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20493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Калинковичский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2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2712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Лельчицкий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6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2655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Лоевский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2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2597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Мозырский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28</a:t>
                      </a:r>
                      <a:endParaRPr lang="ru-RU" sz="1600" b="1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182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Петриковский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2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182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Речицкий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73</a:t>
                      </a:r>
                      <a:endParaRPr lang="ru-RU" sz="1600" b="1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17633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Рогачевский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5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17061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Светлогорский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13</a:t>
                      </a:r>
                      <a:endParaRPr lang="ru-RU" sz="1600" b="1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17061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Чечерский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2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840760" cy="129614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Разнообразие в нозологической группе детей с нарушением слух</a:t>
            </a:r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а</a:t>
            </a:r>
            <a:endParaRPr lang="ru-RU" b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Содержимое 3" descr="http://www.giaoducsuckhoe.net/images/2012/10/02-07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673594">
            <a:off x="6143197" y="4690394"/>
            <a:ext cx="2808312" cy="1826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79712" y="1196752"/>
          <a:ext cx="6096000" cy="3240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3215680"/>
              </a:tblGrid>
              <a:tr h="68336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Состояние речи 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Степень тугоухости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45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неслышащие без речи (рано оглохшие)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I-я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ст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 тугоухости – потеря слуха в среднем до 26-40 дБ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45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неслышащие, сохранившие речь (позднооглохшие)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II-я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ст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 тугоухости – потеря слуха в среднем до 41-55 дБ </a:t>
                      </a:r>
                      <a:endParaRPr lang="ru-RU" sz="1600" b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45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слабослышащие с развитой речью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III-я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ст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 тугоухости – потеря слуха в среднем до 56-70 дБ </a:t>
                      </a:r>
                      <a:endParaRPr lang="ru-RU" sz="1600" b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3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слабослышащие с глубоким речевым недоразвитием</a:t>
                      </a:r>
                      <a:endParaRPr lang="ru-RU" sz="16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IV-я степень тугоухости – потеря слуха в среднем до71-90 дБ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 </a:t>
                      </a:r>
                      <a:endParaRPr lang="ru-RU" sz="1600" b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stb.india.com/bengali/sites/default/files/styles/zm_700x400/public/2015/09/14/42668-bionicear.jpg?itok=PHWFb-pl"/>
          <p:cNvPicPr>
            <a:picLocks noChangeAspect="1" noChangeArrowheads="1"/>
          </p:cNvPicPr>
          <p:nvPr/>
        </p:nvPicPr>
        <p:blipFill>
          <a:blip r:embed="rId3" cstate="print"/>
          <a:srcRect l="4762" r="19048"/>
          <a:stretch>
            <a:fillRect/>
          </a:stretch>
        </p:blipFill>
        <p:spPr bwMode="auto">
          <a:xfrm rot="21208040">
            <a:off x="97104" y="4876226"/>
            <a:ext cx="2463514" cy="184763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70609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Условия для эффективного образовательного процесса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661648" cy="56166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Специально обученные кадры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Программно-методическое обеспечение 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Создание необходимой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слухо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-речевой среды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(комплексная педагогическая система, наглядность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оборудование, рассадка)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Техническая оснащённость: ЗУА (коллективного пользования или индивидуальные), ПО,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слухо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-речевые тренажеры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Применение специфических 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методов и приемов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Дифференцированный подход в 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работе при обучении детей с нарушением слуха,     компенсированным СА и КИ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926704" cy="183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00976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Квалифицированные кадры</a:t>
            </a:r>
            <a:endParaRPr lang="ru-RU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073427"/>
          </a:xfrm>
        </p:spPr>
        <p:txBody>
          <a:bodyPr>
            <a:normAutofit lnSpcReduction="10000"/>
          </a:bodyPr>
          <a:lstStyle/>
          <a:p>
            <a:r>
              <a:rPr lang="ru-RU" sz="3000" dirty="0" smtClean="0">
                <a:latin typeface="Arial Narrow" pitchFamily="34" charset="0"/>
              </a:rPr>
              <a:t>Педагогический анализ аудиограммы</a:t>
            </a:r>
          </a:p>
          <a:p>
            <a:r>
              <a:rPr lang="ru-RU" sz="3000" dirty="0" smtClean="0">
                <a:latin typeface="Arial Narrow" pitchFamily="34" charset="0"/>
              </a:rPr>
              <a:t>Поэтапность формирования слуховых представлений</a:t>
            </a:r>
          </a:p>
          <a:p>
            <a:r>
              <a:rPr lang="ru-RU" sz="3000" dirty="0" smtClean="0">
                <a:latin typeface="Arial Narrow" pitchFamily="34" charset="0"/>
              </a:rPr>
              <a:t>Использование технических средств обучения (ЗУА, слухоречевые тренажеры)</a:t>
            </a:r>
          </a:p>
          <a:p>
            <a:r>
              <a:rPr lang="ru-RU" sz="3000" dirty="0" smtClean="0">
                <a:latin typeface="Arial Narrow" pitchFamily="34" charset="0"/>
              </a:rPr>
              <a:t>Дозировка слуховой нагрузки</a:t>
            </a:r>
          </a:p>
          <a:p>
            <a:r>
              <a:rPr lang="ru-RU" sz="3000" dirty="0">
                <a:latin typeface="Arial Narrow" pitchFamily="34" charset="0"/>
              </a:rPr>
              <a:t>Учет состояния слуховой функции на подбор предъявляемого речевого материала (низкочастотные, среднечастотные, высокочастотные </a:t>
            </a:r>
            <a:r>
              <a:rPr lang="ru-RU" sz="3000" dirty="0" smtClean="0">
                <a:latin typeface="Arial Narrow" pitchFamily="34" charset="0"/>
              </a:rPr>
              <a:t>звуки)</a:t>
            </a:r>
          </a:p>
          <a:p>
            <a:r>
              <a:rPr lang="ru-RU" sz="3000" dirty="0" smtClean="0">
                <a:latin typeface="Arial Narrow" pitchFamily="34" charset="0"/>
              </a:rPr>
              <a:t>Использование аналитики-синтетического, концентрического и полисенсорного методов, др.</a:t>
            </a:r>
            <a:endParaRPr lang="ru-RU" sz="3000" dirty="0">
              <a:latin typeface="Arial Narrow" pitchFamily="34" charset="0"/>
            </a:endParaRPr>
          </a:p>
          <a:p>
            <a:endParaRPr lang="ru-RU" sz="3000" dirty="0" smtClean="0">
              <a:latin typeface="Arial Narrow" pitchFamily="34" charset="0"/>
            </a:endParaRPr>
          </a:p>
          <a:p>
            <a:endParaRPr lang="ru-RU" sz="3000" dirty="0" smtClean="0">
              <a:latin typeface="Arial Narrow" pitchFamily="34" charset="0"/>
            </a:endParaRPr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6654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6207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Программно-методическое обеспечение </a:t>
            </a:r>
            <a:endParaRPr lang="ru-RU" sz="3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indent="0"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indent="0"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Музыкально-ритмические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занятия в составе </a:t>
            </a:r>
            <a:r>
              <a:rPr lang="ru-RU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«Искусство»  -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содержание из программы 2006 года, раздел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IV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«Эстетическое воспитание»</a:t>
            </a:r>
            <a:endParaRPr lang="ru-RU" sz="1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11816" y="63093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8" y="1011155"/>
            <a:ext cx="243675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t="10776" r="30956" b="6912"/>
          <a:stretch/>
        </p:blipFill>
        <p:spPr bwMode="auto">
          <a:xfrm>
            <a:off x="4499992" y="1340768"/>
            <a:ext cx="3887210" cy="341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1485786" y="4005064"/>
            <a:ext cx="511394" cy="1905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880720" y="2276872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997180" y="2276872"/>
            <a:ext cx="3726948" cy="18234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55230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828" y="21162"/>
            <a:ext cx="8229600" cy="59960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Программно-методическое обеспечение </a:t>
            </a:r>
            <a:endParaRPr lang="ru-RU" sz="32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1" t="34989" r="27778" b="10044"/>
          <a:stretch/>
        </p:blipFill>
        <p:spPr bwMode="auto">
          <a:xfrm>
            <a:off x="4511610" y="874241"/>
            <a:ext cx="456872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837251" y="2345689"/>
            <a:ext cx="10081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Левая фигурная скобка 11"/>
          <p:cNvSpPr/>
          <p:nvPr/>
        </p:nvSpPr>
        <p:spPr>
          <a:xfrm>
            <a:off x="4759527" y="2636912"/>
            <a:ext cx="77724" cy="1584176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533337" y="3933056"/>
            <a:ext cx="36004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107" y="2726159"/>
            <a:ext cx="44450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107" y="3100452"/>
            <a:ext cx="44450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337" y="3536561"/>
            <a:ext cx="44450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t="32650" r="24086" b="26245"/>
          <a:stretch/>
        </p:blipFill>
        <p:spPr bwMode="auto">
          <a:xfrm>
            <a:off x="16091" y="1632856"/>
            <a:ext cx="4403865" cy="152236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2" t="36270" r="32429" b="16923"/>
          <a:stretch/>
        </p:blipFill>
        <p:spPr bwMode="auto">
          <a:xfrm>
            <a:off x="67394" y="3155222"/>
            <a:ext cx="4362569" cy="22356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67394" y="1907467"/>
            <a:ext cx="101361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2" y="3429000"/>
            <a:ext cx="1096963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2002" y="5301208"/>
            <a:ext cx="5252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Учебный предмет «Жестовый язык»</a:t>
            </a:r>
          </a:p>
          <a:p>
            <a:r>
              <a:rPr lang="ru-RU" dirty="0" smtClean="0"/>
              <a:t>Коррекционные занятия:  </a:t>
            </a:r>
          </a:p>
          <a:p>
            <a:r>
              <a:rPr lang="ru-RU" dirty="0" smtClean="0"/>
              <a:t>- развитие устной речи и слухового восприятия,</a:t>
            </a:r>
          </a:p>
          <a:p>
            <a:r>
              <a:rPr lang="ru-RU" dirty="0" smtClean="0"/>
              <a:t>- развитие жестовой речи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22783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Слухо</a:t>
            </a:r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-речевая среда:</a:t>
            </a: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55054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постоянное использование </a:t>
            </a:r>
            <a:r>
              <a:rPr lang="ru-RU" b="1" dirty="0">
                <a:solidFill>
                  <a:srgbClr val="800000"/>
                </a:solidFill>
              </a:rPr>
              <a:t>качественной звукоусиливающей аппаратуры</a:t>
            </a:r>
            <a:r>
              <a:rPr lang="ru-RU" dirty="0"/>
              <a:t>, обеспечивающей более полное восприятие речи и звуков окружающего мира; формирование устной речи и </a:t>
            </a:r>
            <a:r>
              <a:rPr lang="ru-RU" dirty="0" smtClean="0"/>
              <a:t>общения</a:t>
            </a:r>
            <a:endParaRPr lang="ru-RU" dirty="0"/>
          </a:p>
          <a:p>
            <a:r>
              <a:rPr lang="ru-RU" b="1" dirty="0">
                <a:solidFill>
                  <a:srgbClr val="800000"/>
                </a:solidFill>
              </a:rPr>
              <a:t>контроль за речью детей </a:t>
            </a:r>
            <a:r>
              <a:rPr lang="ru-RU" dirty="0"/>
              <a:t>с учетом исходного уровня ее развития и сформированных речевых </a:t>
            </a:r>
            <a:r>
              <a:rPr lang="ru-RU" dirty="0" smtClean="0"/>
              <a:t>умений (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специалистами</a:t>
            </a:r>
            <a:r>
              <a:rPr lang="ru-RU" dirty="0" smtClean="0"/>
              <a:t>)</a:t>
            </a:r>
          </a:p>
          <a:p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контроль за речью дет</a:t>
            </a:r>
            <a:r>
              <a:rPr lang="ru-RU" dirty="0"/>
              <a:t>ей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стороны всех взрослых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b="1" dirty="0">
                <a:solidFill>
                  <a:srgbClr val="800000"/>
                </a:solidFill>
              </a:rPr>
              <a:t>с</a:t>
            </a:r>
            <a:r>
              <a:rPr lang="ru-RU" b="1" dirty="0" smtClean="0">
                <a:solidFill>
                  <a:srgbClr val="800000"/>
                </a:solidFill>
              </a:rPr>
              <a:t>оответствие речи </a:t>
            </a:r>
            <a:r>
              <a:rPr lang="ru-RU" b="1" dirty="0">
                <a:solidFill>
                  <a:srgbClr val="800000"/>
                </a:solidFill>
              </a:rPr>
              <a:t>взрослых </a:t>
            </a:r>
            <a:r>
              <a:rPr lang="ru-RU" b="1" dirty="0" smtClean="0">
                <a:solidFill>
                  <a:srgbClr val="800000"/>
                </a:solidFill>
              </a:rPr>
              <a:t>нормам </a:t>
            </a:r>
            <a:r>
              <a:rPr lang="ru-RU" dirty="0"/>
              <a:t>литературного языка, </a:t>
            </a:r>
            <a:r>
              <a:rPr lang="ru-RU" dirty="0" smtClean="0"/>
              <a:t>правильно интонирована, имеет </a:t>
            </a:r>
            <a:r>
              <a:rPr lang="ru-RU" dirty="0"/>
              <a:t>нормальный темп и </a:t>
            </a:r>
            <a:r>
              <a:rPr lang="ru-RU" dirty="0" smtClean="0"/>
              <a:t>громкость</a:t>
            </a:r>
          </a:p>
          <a:p>
            <a:r>
              <a:rPr lang="ru-RU" dirty="0"/>
              <a:t>соблюдение </a:t>
            </a:r>
            <a:r>
              <a:rPr lang="ru-RU" b="1" dirty="0">
                <a:solidFill>
                  <a:srgbClr val="C00000"/>
                </a:solidFill>
              </a:rPr>
              <a:t>единых требований к речи </a:t>
            </a:r>
            <a:r>
              <a:rPr lang="ru-RU" b="1" dirty="0" smtClean="0">
                <a:solidFill>
                  <a:srgbClr val="C00000"/>
                </a:solidFill>
              </a:rPr>
              <a:t>взрослых</a:t>
            </a:r>
          </a:p>
          <a:p>
            <a:r>
              <a:rPr lang="ru-RU" dirty="0" smtClean="0"/>
              <a:t>организация </a:t>
            </a:r>
            <a:r>
              <a:rPr lang="ru-RU" b="1" dirty="0" smtClean="0">
                <a:solidFill>
                  <a:srgbClr val="800000"/>
                </a:solidFill>
              </a:rPr>
              <a:t>мотивированного речевого общения </a:t>
            </a:r>
            <a:r>
              <a:rPr lang="ru-RU" dirty="0"/>
              <a:t>с детьми в процессе практической </a:t>
            </a:r>
            <a:r>
              <a:rPr lang="ru-RU" dirty="0" smtClean="0"/>
              <a:t>деятельности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b="1" dirty="0">
                <a:solidFill>
                  <a:srgbClr val="800000"/>
                </a:solidFill>
              </a:rPr>
              <a:t>поддержание всех проявлений речи ребенка</a:t>
            </a:r>
            <a:r>
              <a:rPr lang="ru-RU" dirty="0"/>
              <a:t>, каким бы ни был их уровень; 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использование </a:t>
            </a:r>
            <a:r>
              <a:rPr lang="ru-RU" b="1" dirty="0">
                <a:solidFill>
                  <a:srgbClr val="800000"/>
                </a:solidFill>
              </a:rPr>
              <a:t>остаточного слуха </a:t>
            </a:r>
            <a:r>
              <a:rPr lang="ru-RU" dirty="0"/>
              <a:t>как необходимого условия формирования устной речи и </a:t>
            </a:r>
            <a:r>
              <a:rPr lang="ru-RU" dirty="0" smtClean="0"/>
              <a:t>общения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26821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697</Words>
  <Application>Microsoft Office PowerPoint</Application>
  <PresentationFormat>Экран (4:3)</PresentationFormat>
  <Paragraphs>184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Создание условий для организации образовательного процесса обучающихся с нарушением слуха</vt:lpstr>
      <vt:lpstr> дети с нарушением слуха 15.09.2018</vt:lpstr>
      <vt:lpstr>Дети с нарушением слуха Гомельской области</vt:lpstr>
      <vt:lpstr>Разнообразие в нозологической группе детей с нарушением слуха</vt:lpstr>
      <vt:lpstr>Условия для эффективного образовательного процесса</vt:lpstr>
      <vt:lpstr>Квалифицированные кадры</vt:lpstr>
      <vt:lpstr>Программно-методическое обеспечение </vt:lpstr>
      <vt:lpstr>Программно-методическое обеспечение </vt:lpstr>
      <vt:lpstr>Слухо-речевая среда:</vt:lpstr>
      <vt:lpstr>Рассадка в классе</vt:lpstr>
      <vt:lpstr>Дифференцированный подход в обучении</vt:lpstr>
      <vt:lpstr>Дифференцированный подход в сопровождении</vt:lpstr>
      <vt:lpstr>СА и КИ</vt:lpstr>
      <vt:lpstr>Создание условий для организации образовательного процесса обучающихся с нарушением слуха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дифференцированного подхода в работе с детьми с нарушением слуха и нарушением слуха, компенсированным кохлеарным имплантом</dc:title>
  <dc:creator>User</dc:creator>
  <cp:lastModifiedBy>Пользователь Windows</cp:lastModifiedBy>
  <cp:revision>43</cp:revision>
  <cp:lastPrinted>2018-10-24T21:02:11Z</cp:lastPrinted>
  <dcterms:created xsi:type="dcterms:W3CDTF">2016-05-18T20:55:50Z</dcterms:created>
  <dcterms:modified xsi:type="dcterms:W3CDTF">2018-10-24T22:26:31Z</dcterms:modified>
</cp:coreProperties>
</file>