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8" r:id="rId1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FFFF"/>
    <a:srgbClr val="0D5EFF"/>
    <a:srgbClr val="FFFF66"/>
    <a:srgbClr val="2F3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548E04-9327-4467-9EAF-A94DCF17BCBE}" type="doc">
      <dgm:prSet loTypeId="urn:microsoft.com/office/officeart/2005/8/layout/hList7" loCatId="relationship" qsTypeId="urn:microsoft.com/office/officeart/2005/8/quickstyle/3d1" qsCatId="3D" csTypeId="urn:microsoft.com/office/officeart/2005/8/colors/accent1_5" csCatId="accent1" phldr="1"/>
      <dgm:spPr/>
    </dgm:pt>
    <dgm:pt modelId="{CEC5B61F-EF4A-4DC3-99FB-DA6DC62CB087}">
      <dgm:prSet phldrT="[Текст]"/>
      <dgm:spPr/>
      <dgm:t>
        <a:bodyPr/>
        <a:lstStyle/>
        <a:p>
          <a:r>
            <a:rPr lang="ru-RU" dirty="0" smtClean="0"/>
            <a:t>Органы управления</a:t>
          </a:r>
          <a:endParaRPr lang="ru-RU" dirty="0"/>
        </a:p>
      </dgm:t>
    </dgm:pt>
    <dgm:pt modelId="{67F4FAAD-271C-4C10-823B-F3E7C167769F}" type="parTrans" cxnId="{AE03C749-0FCF-4439-A36C-209E0A8B7927}">
      <dgm:prSet/>
      <dgm:spPr/>
      <dgm:t>
        <a:bodyPr/>
        <a:lstStyle/>
        <a:p>
          <a:endParaRPr lang="ru-RU"/>
        </a:p>
      </dgm:t>
    </dgm:pt>
    <dgm:pt modelId="{B8A6CED6-64B5-4EFF-8386-3AF36576B93E}" type="sibTrans" cxnId="{AE03C749-0FCF-4439-A36C-209E0A8B7927}">
      <dgm:prSet/>
      <dgm:spPr/>
      <dgm:t>
        <a:bodyPr/>
        <a:lstStyle/>
        <a:p>
          <a:endParaRPr lang="ru-RU"/>
        </a:p>
      </dgm:t>
    </dgm:pt>
    <dgm:pt modelId="{5727FCDB-55D1-4592-B73E-A8556D04BA73}">
      <dgm:prSet phldrT="[Текст]"/>
      <dgm:spPr/>
      <dgm:t>
        <a:bodyPr/>
        <a:lstStyle/>
        <a:p>
          <a:r>
            <a:rPr lang="ru-RU" dirty="0" err="1" smtClean="0"/>
            <a:t>ЦКРОиР</a:t>
          </a:r>
          <a:endParaRPr lang="ru-RU" dirty="0"/>
        </a:p>
      </dgm:t>
    </dgm:pt>
    <dgm:pt modelId="{CB880BA6-2C7F-4C62-B9BB-09868D9EB17C}" type="parTrans" cxnId="{48B6114E-6CD2-47C5-9AFF-51539AD0E6E4}">
      <dgm:prSet/>
      <dgm:spPr/>
      <dgm:t>
        <a:bodyPr/>
        <a:lstStyle/>
        <a:p>
          <a:endParaRPr lang="ru-RU"/>
        </a:p>
      </dgm:t>
    </dgm:pt>
    <dgm:pt modelId="{13080901-7CFC-4BD7-8571-31B77FA5B7BC}" type="sibTrans" cxnId="{48B6114E-6CD2-47C5-9AFF-51539AD0E6E4}">
      <dgm:prSet/>
      <dgm:spPr/>
      <dgm:t>
        <a:bodyPr/>
        <a:lstStyle/>
        <a:p>
          <a:endParaRPr lang="ru-RU"/>
        </a:p>
      </dgm:t>
    </dgm:pt>
    <dgm:pt modelId="{C6092CDE-03AA-424C-9BC0-E571B5454FF0}">
      <dgm:prSet phldrT="[Текст]"/>
      <dgm:spPr/>
      <dgm:t>
        <a:bodyPr/>
        <a:lstStyle/>
        <a:p>
          <a:r>
            <a:rPr lang="ru-RU" dirty="0" smtClean="0"/>
            <a:t>Учреждение образования</a:t>
          </a:r>
          <a:endParaRPr lang="ru-RU" dirty="0"/>
        </a:p>
      </dgm:t>
    </dgm:pt>
    <dgm:pt modelId="{CB1C7A61-FF4D-4454-99BE-76DA805AD294}" type="parTrans" cxnId="{8C842FAE-ADBD-408D-96A3-F3C5D550C6E1}">
      <dgm:prSet/>
      <dgm:spPr/>
      <dgm:t>
        <a:bodyPr/>
        <a:lstStyle/>
        <a:p>
          <a:endParaRPr lang="ru-RU"/>
        </a:p>
      </dgm:t>
    </dgm:pt>
    <dgm:pt modelId="{D7EB8B3D-4E92-4520-AA8F-9B696A03BCAA}" type="sibTrans" cxnId="{8C842FAE-ADBD-408D-96A3-F3C5D550C6E1}">
      <dgm:prSet/>
      <dgm:spPr/>
      <dgm:t>
        <a:bodyPr/>
        <a:lstStyle/>
        <a:p>
          <a:endParaRPr lang="ru-RU"/>
        </a:p>
      </dgm:t>
    </dgm:pt>
    <dgm:pt modelId="{9BC14054-F6BA-4BBF-B153-9B6C57C95012}" type="pres">
      <dgm:prSet presAssocID="{0F548E04-9327-4467-9EAF-A94DCF17BCBE}" presName="Name0" presStyleCnt="0">
        <dgm:presLayoutVars>
          <dgm:dir/>
          <dgm:resizeHandles val="exact"/>
        </dgm:presLayoutVars>
      </dgm:prSet>
      <dgm:spPr/>
    </dgm:pt>
    <dgm:pt modelId="{5FA2A104-C245-4CA6-A8C0-C21750F5EA3E}" type="pres">
      <dgm:prSet presAssocID="{0F548E04-9327-4467-9EAF-A94DCF17BCBE}" presName="fgShape" presStyleLbl="fgShp" presStyleIdx="0" presStyleCnt="1" custLinFactNeighborX="544" custLinFactNeighborY="1212"/>
      <dgm:spPr>
        <a:gradFill flip="none" rotWithShape="0">
          <a:gsLst>
            <a:gs pos="0">
              <a:schemeClr val="accent2">
                <a:shade val="30000"/>
                <a:satMod val="115000"/>
              </a:schemeClr>
            </a:gs>
            <a:gs pos="50000">
              <a:schemeClr val="accent2">
                <a:shade val="67500"/>
                <a:satMod val="115000"/>
              </a:schemeClr>
            </a:gs>
            <a:gs pos="100000">
              <a:schemeClr val="accent2">
                <a:shade val="100000"/>
                <a:satMod val="115000"/>
              </a:schemeClr>
            </a:gs>
          </a:gsLst>
          <a:lin ang="13500000" scaled="1"/>
          <a:tileRect/>
        </a:gradFill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gm:spPr>
    </dgm:pt>
    <dgm:pt modelId="{10F85109-CE0A-4A46-A32F-FFBE98E6EDBF}" type="pres">
      <dgm:prSet presAssocID="{0F548E04-9327-4467-9EAF-A94DCF17BCBE}" presName="linComp" presStyleCnt="0"/>
      <dgm:spPr/>
    </dgm:pt>
    <dgm:pt modelId="{75C7325C-F13A-48EA-AC02-D187F0B3B5B7}" type="pres">
      <dgm:prSet presAssocID="{CEC5B61F-EF4A-4DC3-99FB-DA6DC62CB087}" presName="compNode" presStyleCnt="0"/>
      <dgm:spPr/>
    </dgm:pt>
    <dgm:pt modelId="{B369860E-01D6-4BBD-91F8-B2E062B23C67}" type="pres">
      <dgm:prSet presAssocID="{CEC5B61F-EF4A-4DC3-99FB-DA6DC62CB087}" presName="bkgdShape" presStyleLbl="node1" presStyleIdx="0" presStyleCnt="3" custLinFactNeighborX="2999" custLinFactNeighborY="-5732"/>
      <dgm:spPr/>
      <dgm:t>
        <a:bodyPr/>
        <a:lstStyle/>
        <a:p>
          <a:endParaRPr lang="ru-RU"/>
        </a:p>
      </dgm:t>
    </dgm:pt>
    <dgm:pt modelId="{4E21ABBD-C4A5-4C7A-B0C9-B17DA5494F74}" type="pres">
      <dgm:prSet presAssocID="{CEC5B61F-EF4A-4DC3-99FB-DA6DC62CB087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5845B9-972B-498A-845A-F1240A990C36}" type="pres">
      <dgm:prSet presAssocID="{CEC5B61F-EF4A-4DC3-99FB-DA6DC62CB087}" presName="invisiNode" presStyleLbl="node1" presStyleIdx="0" presStyleCnt="3"/>
      <dgm:spPr/>
    </dgm:pt>
    <dgm:pt modelId="{E8803B30-07C9-4D09-8F9D-C80586D7E2C0}" type="pres">
      <dgm:prSet presAssocID="{CEC5B61F-EF4A-4DC3-99FB-DA6DC62CB087}" presName="imagNode" presStyleLbl="fgImgPlace1" presStyleIdx="0" presStyleCnt="3" custScaleX="183578" custScaleY="9709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6E5827A-9E5C-4215-964A-2E795DD2F936}" type="pres">
      <dgm:prSet presAssocID="{B8A6CED6-64B5-4EFF-8386-3AF36576B93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9B1B915-4257-435E-B711-C1A0B74D905A}" type="pres">
      <dgm:prSet presAssocID="{5727FCDB-55D1-4592-B73E-A8556D04BA73}" presName="compNode" presStyleCnt="0"/>
      <dgm:spPr/>
    </dgm:pt>
    <dgm:pt modelId="{43BF49D3-691B-435A-9F37-1F5B3A3C2C14}" type="pres">
      <dgm:prSet presAssocID="{5727FCDB-55D1-4592-B73E-A8556D04BA73}" presName="bkgdShape" presStyleLbl="node1" presStyleIdx="1" presStyleCnt="3"/>
      <dgm:spPr/>
      <dgm:t>
        <a:bodyPr/>
        <a:lstStyle/>
        <a:p>
          <a:endParaRPr lang="ru-RU"/>
        </a:p>
      </dgm:t>
    </dgm:pt>
    <dgm:pt modelId="{B43F97E9-A08D-4690-AEB7-6CE7E665D660}" type="pres">
      <dgm:prSet presAssocID="{5727FCDB-55D1-4592-B73E-A8556D04BA73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0675E0-7EEE-4C31-8F53-1C0C494C6950}" type="pres">
      <dgm:prSet presAssocID="{5727FCDB-55D1-4592-B73E-A8556D04BA73}" presName="invisiNode" presStyleLbl="node1" presStyleIdx="1" presStyleCnt="3"/>
      <dgm:spPr/>
    </dgm:pt>
    <dgm:pt modelId="{A1C61312-A01E-4228-A0FE-71CDE492C034}" type="pres">
      <dgm:prSet presAssocID="{5727FCDB-55D1-4592-B73E-A8556D04BA73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F99AC6F-4E2A-461E-A284-28AE7E7F11F0}" type="pres">
      <dgm:prSet presAssocID="{13080901-7CFC-4BD7-8571-31B77FA5B7B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4BB49B1-D05E-4AED-870E-93E6ECBB91F7}" type="pres">
      <dgm:prSet presAssocID="{C6092CDE-03AA-424C-9BC0-E571B5454FF0}" presName="compNode" presStyleCnt="0"/>
      <dgm:spPr/>
    </dgm:pt>
    <dgm:pt modelId="{939632B9-7511-4D9B-AD46-E48DA85BC2A5}" type="pres">
      <dgm:prSet presAssocID="{C6092CDE-03AA-424C-9BC0-E571B5454FF0}" presName="bkgdShape" presStyleLbl="node1" presStyleIdx="2" presStyleCnt="3"/>
      <dgm:spPr/>
      <dgm:t>
        <a:bodyPr/>
        <a:lstStyle/>
        <a:p>
          <a:endParaRPr lang="ru-RU"/>
        </a:p>
      </dgm:t>
    </dgm:pt>
    <dgm:pt modelId="{74F7ADA0-FB76-41E7-BC76-9049723185C6}" type="pres">
      <dgm:prSet presAssocID="{C6092CDE-03AA-424C-9BC0-E571B5454FF0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3036E4-D051-4815-8B87-AB319ED6CCD0}" type="pres">
      <dgm:prSet presAssocID="{C6092CDE-03AA-424C-9BC0-E571B5454FF0}" presName="invisiNode" presStyleLbl="node1" presStyleIdx="2" presStyleCnt="3"/>
      <dgm:spPr/>
    </dgm:pt>
    <dgm:pt modelId="{3C59EA0C-E6EA-413C-B052-1B32CB74E3EE}" type="pres">
      <dgm:prSet presAssocID="{C6092CDE-03AA-424C-9BC0-E571B5454FF0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881691D8-C253-4370-A217-39F1CFF6CA1B}" type="presOf" srcId="{C6092CDE-03AA-424C-9BC0-E571B5454FF0}" destId="{939632B9-7511-4D9B-AD46-E48DA85BC2A5}" srcOrd="0" destOrd="0" presId="urn:microsoft.com/office/officeart/2005/8/layout/hList7"/>
    <dgm:cxn modelId="{8C842FAE-ADBD-408D-96A3-F3C5D550C6E1}" srcId="{0F548E04-9327-4467-9EAF-A94DCF17BCBE}" destId="{C6092CDE-03AA-424C-9BC0-E571B5454FF0}" srcOrd="2" destOrd="0" parTransId="{CB1C7A61-FF4D-4454-99BE-76DA805AD294}" sibTransId="{D7EB8B3D-4E92-4520-AA8F-9B696A03BCAA}"/>
    <dgm:cxn modelId="{7DE88580-B527-4275-8CA2-4EA572D26521}" type="presOf" srcId="{C6092CDE-03AA-424C-9BC0-E571B5454FF0}" destId="{74F7ADA0-FB76-41E7-BC76-9049723185C6}" srcOrd="1" destOrd="0" presId="urn:microsoft.com/office/officeart/2005/8/layout/hList7"/>
    <dgm:cxn modelId="{6B923C10-882E-4B7D-A0FC-35EC06285487}" type="presOf" srcId="{CEC5B61F-EF4A-4DC3-99FB-DA6DC62CB087}" destId="{B369860E-01D6-4BBD-91F8-B2E062B23C67}" srcOrd="0" destOrd="0" presId="urn:microsoft.com/office/officeart/2005/8/layout/hList7"/>
    <dgm:cxn modelId="{A7E884D4-CFE2-41AD-AA0E-F2B47BB40D79}" type="presOf" srcId="{B8A6CED6-64B5-4EFF-8386-3AF36576B93E}" destId="{06E5827A-9E5C-4215-964A-2E795DD2F936}" srcOrd="0" destOrd="0" presId="urn:microsoft.com/office/officeart/2005/8/layout/hList7"/>
    <dgm:cxn modelId="{AE03C749-0FCF-4439-A36C-209E0A8B7927}" srcId="{0F548E04-9327-4467-9EAF-A94DCF17BCBE}" destId="{CEC5B61F-EF4A-4DC3-99FB-DA6DC62CB087}" srcOrd="0" destOrd="0" parTransId="{67F4FAAD-271C-4C10-823B-F3E7C167769F}" sibTransId="{B8A6CED6-64B5-4EFF-8386-3AF36576B93E}"/>
    <dgm:cxn modelId="{B4099B0B-B49B-4A75-9949-C58F6019ABCA}" type="presOf" srcId="{0F548E04-9327-4467-9EAF-A94DCF17BCBE}" destId="{9BC14054-F6BA-4BBF-B153-9B6C57C95012}" srcOrd="0" destOrd="0" presId="urn:microsoft.com/office/officeart/2005/8/layout/hList7"/>
    <dgm:cxn modelId="{6E08AF62-997F-4C75-AFD8-CC5377657C3E}" type="presOf" srcId="{5727FCDB-55D1-4592-B73E-A8556D04BA73}" destId="{43BF49D3-691B-435A-9F37-1F5B3A3C2C14}" srcOrd="0" destOrd="0" presId="urn:microsoft.com/office/officeart/2005/8/layout/hList7"/>
    <dgm:cxn modelId="{0BE63CFD-AEA9-4381-9AAB-20B6267FF96C}" type="presOf" srcId="{CEC5B61F-EF4A-4DC3-99FB-DA6DC62CB087}" destId="{4E21ABBD-C4A5-4C7A-B0C9-B17DA5494F74}" srcOrd="1" destOrd="0" presId="urn:microsoft.com/office/officeart/2005/8/layout/hList7"/>
    <dgm:cxn modelId="{48B6114E-6CD2-47C5-9AFF-51539AD0E6E4}" srcId="{0F548E04-9327-4467-9EAF-A94DCF17BCBE}" destId="{5727FCDB-55D1-4592-B73E-A8556D04BA73}" srcOrd="1" destOrd="0" parTransId="{CB880BA6-2C7F-4C62-B9BB-09868D9EB17C}" sibTransId="{13080901-7CFC-4BD7-8571-31B77FA5B7BC}"/>
    <dgm:cxn modelId="{D9A3B23A-5F63-4B8F-BCBA-994A8E5FF391}" type="presOf" srcId="{13080901-7CFC-4BD7-8571-31B77FA5B7BC}" destId="{CF99AC6F-4E2A-461E-A284-28AE7E7F11F0}" srcOrd="0" destOrd="0" presId="urn:microsoft.com/office/officeart/2005/8/layout/hList7"/>
    <dgm:cxn modelId="{010B73C1-CF58-452C-9A51-3F3B9D1CBC50}" type="presOf" srcId="{5727FCDB-55D1-4592-B73E-A8556D04BA73}" destId="{B43F97E9-A08D-4690-AEB7-6CE7E665D660}" srcOrd="1" destOrd="0" presId="urn:microsoft.com/office/officeart/2005/8/layout/hList7"/>
    <dgm:cxn modelId="{1DB9BB55-8F66-469D-A59C-5D8424FAFB2C}" type="presParOf" srcId="{9BC14054-F6BA-4BBF-B153-9B6C57C95012}" destId="{5FA2A104-C245-4CA6-A8C0-C21750F5EA3E}" srcOrd="0" destOrd="0" presId="urn:microsoft.com/office/officeart/2005/8/layout/hList7"/>
    <dgm:cxn modelId="{1AC3FA49-9F75-4FD2-A4E3-D68BEB08EAAA}" type="presParOf" srcId="{9BC14054-F6BA-4BBF-B153-9B6C57C95012}" destId="{10F85109-CE0A-4A46-A32F-FFBE98E6EDBF}" srcOrd="1" destOrd="0" presId="urn:microsoft.com/office/officeart/2005/8/layout/hList7"/>
    <dgm:cxn modelId="{5BCCFAF8-E38F-48DC-9BB7-6E5CAFA0392F}" type="presParOf" srcId="{10F85109-CE0A-4A46-A32F-FFBE98E6EDBF}" destId="{75C7325C-F13A-48EA-AC02-D187F0B3B5B7}" srcOrd="0" destOrd="0" presId="urn:microsoft.com/office/officeart/2005/8/layout/hList7"/>
    <dgm:cxn modelId="{11509EB5-A2FC-4E51-A1D0-C02DD3151096}" type="presParOf" srcId="{75C7325C-F13A-48EA-AC02-D187F0B3B5B7}" destId="{B369860E-01D6-4BBD-91F8-B2E062B23C67}" srcOrd="0" destOrd="0" presId="urn:microsoft.com/office/officeart/2005/8/layout/hList7"/>
    <dgm:cxn modelId="{C27BAEB1-147A-4951-A10A-9F7C72AA2AD8}" type="presParOf" srcId="{75C7325C-F13A-48EA-AC02-D187F0B3B5B7}" destId="{4E21ABBD-C4A5-4C7A-B0C9-B17DA5494F74}" srcOrd="1" destOrd="0" presId="urn:microsoft.com/office/officeart/2005/8/layout/hList7"/>
    <dgm:cxn modelId="{452C657C-9321-4931-9D03-E68A1BCD8921}" type="presParOf" srcId="{75C7325C-F13A-48EA-AC02-D187F0B3B5B7}" destId="{BA5845B9-972B-498A-845A-F1240A990C36}" srcOrd="2" destOrd="0" presId="urn:microsoft.com/office/officeart/2005/8/layout/hList7"/>
    <dgm:cxn modelId="{3469E70F-12F8-49F8-BDAE-95A9A9266FE8}" type="presParOf" srcId="{75C7325C-F13A-48EA-AC02-D187F0B3B5B7}" destId="{E8803B30-07C9-4D09-8F9D-C80586D7E2C0}" srcOrd="3" destOrd="0" presId="urn:microsoft.com/office/officeart/2005/8/layout/hList7"/>
    <dgm:cxn modelId="{1E63CAA9-4C73-46E8-8797-56E3614D1F7F}" type="presParOf" srcId="{10F85109-CE0A-4A46-A32F-FFBE98E6EDBF}" destId="{06E5827A-9E5C-4215-964A-2E795DD2F936}" srcOrd="1" destOrd="0" presId="urn:microsoft.com/office/officeart/2005/8/layout/hList7"/>
    <dgm:cxn modelId="{4608CEE1-8B17-4C80-A862-08646E18F32B}" type="presParOf" srcId="{10F85109-CE0A-4A46-A32F-FFBE98E6EDBF}" destId="{39B1B915-4257-435E-B711-C1A0B74D905A}" srcOrd="2" destOrd="0" presId="urn:microsoft.com/office/officeart/2005/8/layout/hList7"/>
    <dgm:cxn modelId="{E6C0DAEA-C08D-4E9E-BEC7-33BECC8DDC01}" type="presParOf" srcId="{39B1B915-4257-435E-B711-C1A0B74D905A}" destId="{43BF49D3-691B-435A-9F37-1F5B3A3C2C14}" srcOrd="0" destOrd="0" presId="urn:microsoft.com/office/officeart/2005/8/layout/hList7"/>
    <dgm:cxn modelId="{19AA521C-462D-414F-8AC9-523FF866D1FD}" type="presParOf" srcId="{39B1B915-4257-435E-B711-C1A0B74D905A}" destId="{B43F97E9-A08D-4690-AEB7-6CE7E665D660}" srcOrd="1" destOrd="0" presId="urn:microsoft.com/office/officeart/2005/8/layout/hList7"/>
    <dgm:cxn modelId="{24FC4AC9-55A4-4D19-A902-81D879F6DE65}" type="presParOf" srcId="{39B1B915-4257-435E-B711-C1A0B74D905A}" destId="{910675E0-7EEE-4C31-8F53-1C0C494C6950}" srcOrd="2" destOrd="0" presId="urn:microsoft.com/office/officeart/2005/8/layout/hList7"/>
    <dgm:cxn modelId="{AC0C54FD-3D05-4121-BAD3-FD43781A2A95}" type="presParOf" srcId="{39B1B915-4257-435E-B711-C1A0B74D905A}" destId="{A1C61312-A01E-4228-A0FE-71CDE492C034}" srcOrd="3" destOrd="0" presId="urn:microsoft.com/office/officeart/2005/8/layout/hList7"/>
    <dgm:cxn modelId="{66E94885-1F8A-4114-AF22-277FCAD5537E}" type="presParOf" srcId="{10F85109-CE0A-4A46-A32F-FFBE98E6EDBF}" destId="{CF99AC6F-4E2A-461E-A284-28AE7E7F11F0}" srcOrd="3" destOrd="0" presId="urn:microsoft.com/office/officeart/2005/8/layout/hList7"/>
    <dgm:cxn modelId="{9DAFBD03-4C75-4EC8-BF61-7E015686B396}" type="presParOf" srcId="{10F85109-CE0A-4A46-A32F-FFBE98E6EDBF}" destId="{D4BB49B1-D05E-4AED-870E-93E6ECBB91F7}" srcOrd="4" destOrd="0" presId="urn:microsoft.com/office/officeart/2005/8/layout/hList7"/>
    <dgm:cxn modelId="{4DDDE58E-6D07-48E8-9413-FA54EFC3DED4}" type="presParOf" srcId="{D4BB49B1-D05E-4AED-870E-93E6ECBB91F7}" destId="{939632B9-7511-4D9B-AD46-E48DA85BC2A5}" srcOrd="0" destOrd="0" presId="urn:microsoft.com/office/officeart/2005/8/layout/hList7"/>
    <dgm:cxn modelId="{E62E7581-3383-41D0-88E4-B31199C1575F}" type="presParOf" srcId="{D4BB49B1-D05E-4AED-870E-93E6ECBB91F7}" destId="{74F7ADA0-FB76-41E7-BC76-9049723185C6}" srcOrd="1" destOrd="0" presId="urn:microsoft.com/office/officeart/2005/8/layout/hList7"/>
    <dgm:cxn modelId="{E1033B6C-DA93-4247-B77A-216C3CC43509}" type="presParOf" srcId="{D4BB49B1-D05E-4AED-870E-93E6ECBB91F7}" destId="{843036E4-D051-4815-8B87-AB319ED6CCD0}" srcOrd="2" destOrd="0" presId="urn:microsoft.com/office/officeart/2005/8/layout/hList7"/>
    <dgm:cxn modelId="{52F6F755-77AB-4109-B383-931894F111FA}" type="presParOf" srcId="{D4BB49B1-D05E-4AED-870E-93E6ECBB91F7}" destId="{3C59EA0C-E6EA-413C-B052-1B32CB74E3E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1A83C8-01FD-4EDC-9257-D72B62DC6F44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22A6B1-BE34-44CF-BB5F-EF82B5873336}">
      <dgm:prSet phldrT="[Текст]"/>
      <dgm:spPr/>
      <dgm:t>
        <a:bodyPr/>
        <a:lstStyle/>
        <a:p>
          <a:r>
            <a:rPr lang="ru-RU" b="1" dirty="0" smtClean="0">
              <a:solidFill>
                <a:srgbClr val="FFFF66"/>
              </a:solidFill>
              <a:effectLst/>
              <a:latin typeface="Arial Narrow" panose="020B0606020202030204" pitchFamily="34" charset="0"/>
            </a:rPr>
            <a:t>Администрация </a:t>
          </a:r>
          <a:endParaRPr lang="ru-RU" b="1" dirty="0">
            <a:solidFill>
              <a:srgbClr val="FFFF66"/>
            </a:solidFill>
            <a:effectLst/>
            <a:latin typeface="Arial Narrow" panose="020B0606020202030204" pitchFamily="34" charset="0"/>
          </a:endParaRPr>
        </a:p>
      </dgm:t>
    </dgm:pt>
    <dgm:pt modelId="{CCCD7223-11EA-4CBC-9E08-6EB24ED23966}" type="parTrans" cxnId="{0023F760-1DB6-44CF-BD4D-3E09ADDE543C}">
      <dgm:prSet/>
      <dgm:spPr/>
      <dgm:t>
        <a:bodyPr/>
        <a:lstStyle/>
        <a:p>
          <a:endParaRPr lang="ru-RU"/>
        </a:p>
      </dgm:t>
    </dgm:pt>
    <dgm:pt modelId="{5602E30F-FA94-4886-B454-216EA596C4E2}" type="sibTrans" cxnId="{0023F760-1DB6-44CF-BD4D-3E09ADDE543C}">
      <dgm:prSet/>
      <dgm:spPr/>
      <dgm:t>
        <a:bodyPr/>
        <a:lstStyle/>
        <a:p>
          <a:endParaRPr lang="ru-RU"/>
        </a:p>
      </dgm:t>
    </dgm:pt>
    <dgm:pt modelId="{B35A86D2-3E1D-4FE1-897A-CB290A1D3573}">
      <dgm:prSet phldrT="[Текст]"/>
      <dgm:spPr/>
      <dgm:t>
        <a:bodyPr/>
        <a:lstStyle/>
        <a:p>
          <a:r>
            <a:rPr lang="ru-RU" b="1" dirty="0" smtClean="0">
              <a:solidFill>
                <a:srgbClr val="FFFF66"/>
              </a:solidFill>
              <a:effectLst/>
              <a:latin typeface="Arial Narrow" panose="020B0606020202030204" pitchFamily="34" charset="0"/>
            </a:rPr>
            <a:t>Учитель-дефектолог</a:t>
          </a:r>
          <a:endParaRPr lang="ru-RU" b="1" dirty="0">
            <a:solidFill>
              <a:srgbClr val="FFFF66"/>
            </a:solidFill>
            <a:effectLst/>
            <a:latin typeface="Arial Narrow" panose="020B0606020202030204" pitchFamily="34" charset="0"/>
          </a:endParaRPr>
        </a:p>
      </dgm:t>
    </dgm:pt>
    <dgm:pt modelId="{C834ABDF-D660-4E31-AFA5-BBEA7CC8BD13}" type="parTrans" cxnId="{BF09510D-0F4F-40B3-B909-2603015F3920}">
      <dgm:prSet/>
      <dgm:spPr/>
      <dgm:t>
        <a:bodyPr/>
        <a:lstStyle/>
        <a:p>
          <a:endParaRPr lang="ru-RU"/>
        </a:p>
      </dgm:t>
    </dgm:pt>
    <dgm:pt modelId="{2F54EDA9-7DF5-485D-B392-308DD21B761B}" type="sibTrans" cxnId="{BF09510D-0F4F-40B3-B909-2603015F3920}">
      <dgm:prSet/>
      <dgm:spPr/>
      <dgm:t>
        <a:bodyPr/>
        <a:lstStyle/>
        <a:p>
          <a:endParaRPr lang="ru-RU"/>
        </a:p>
      </dgm:t>
    </dgm:pt>
    <dgm:pt modelId="{DF3B065D-47BD-4A66-B29B-207741F192DA}">
      <dgm:prSet phldrT="[Текст]"/>
      <dgm:spPr/>
      <dgm:t>
        <a:bodyPr/>
        <a:lstStyle/>
        <a:p>
          <a:r>
            <a:rPr lang="ru-RU" b="1" dirty="0" smtClean="0">
              <a:solidFill>
                <a:srgbClr val="FFFF66"/>
              </a:solidFill>
              <a:effectLst/>
              <a:latin typeface="Arial Narrow" panose="020B0606020202030204" pitchFamily="34" charset="0"/>
            </a:rPr>
            <a:t>Учитель </a:t>
          </a:r>
          <a:endParaRPr lang="ru-RU" b="1" dirty="0">
            <a:solidFill>
              <a:srgbClr val="FFFF66"/>
            </a:solidFill>
            <a:effectLst/>
            <a:latin typeface="Arial Narrow" panose="020B0606020202030204" pitchFamily="34" charset="0"/>
          </a:endParaRPr>
        </a:p>
      </dgm:t>
    </dgm:pt>
    <dgm:pt modelId="{205D92FA-3ADE-4224-8577-EB9B223C6616}" type="parTrans" cxnId="{CC1A9394-D5B1-4866-B1A4-2AA1BBF0F50A}">
      <dgm:prSet/>
      <dgm:spPr/>
      <dgm:t>
        <a:bodyPr/>
        <a:lstStyle/>
        <a:p>
          <a:endParaRPr lang="ru-RU"/>
        </a:p>
      </dgm:t>
    </dgm:pt>
    <dgm:pt modelId="{5F52EED7-2B8C-4B7D-B4F8-EAC421D98719}" type="sibTrans" cxnId="{CC1A9394-D5B1-4866-B1A4-2AA1BBF0F50A}">
      <dgm:prSet/>
      <dgm:spPr/>
      <dgm:t>
        <a:bodyPr/>
        <a:lstStyle/>
        <a:p>
          <a:endParaRPr lang="ru-RU"/>
        </a:p>
      </dgm:t>
    </dgm:pt>
    <dgm:pt modelId="{870E3F25-265E-4169-BEEA-3FF63F7D5755}">
      <dgm:prSet phldrT="[Текст]"/>
      <dgm:spPr/>
      <dgm:t>
        <a:bodyPr/>
        <a:lstStyle/>
        <a:p>
          <a:r>
            <a:rPr lang="ru-RU" b="1" dirty="0" smtClean="0">
              <a:solidFill>
                <a:srgbClr val="FFFF66"/>
              </a:solidFill>
              <a:effectLst/>
              <a:latin typeface="Arial Narrow" panose="020B0606020202030204" pitchFamily="34" charset="0"/>
            </a:rPr>
            <a:t>Воспитатель</a:t>
          </a:r>
        </a:p>
        <a:p>
          <a:r>
            <a:rPr lang="ru-RU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(персонального сопровождения</a:t>
          </a:r>
          <a:r>
            <a:rPr lang="ru-RU" dirty="0" smtClean="0"/>
            <a:t>)</a:t>
          </a:r>
          <a:endParaRPr lang="ru-RU" dirty="0"/>
        </a:p>
      </dgm:t>
    </dgm:pt>
    <dgm:pt modelId="{69A1730C-9EAF-4674-883B-5E60EC41D52D}" type="parTrans" cxnId="{00B6552B-A498-4429-B2BF-05775242B11C}">
      <dgm:prSet/>
      <dgm:spPr/>
      <dgm:t>
        <a:bodyPr/>
        <a:lstStyle/>
        <a:p>
          <a:endParaRPr lang="ru-RU"/>
        </a:p>
      </dgm:t>
    </dgm:pt>
    <dgm:pt modelId="{E704F9AA-855E-445D-8861-29E363DC546E}" type="sibTrans" cxnId="{00B6552B-A498-4429-B2BF-05775242B11C}">
      <dgm:prSet/>
      <dgm:spPr/>
      <dgm:t>
        <a:bodyPr/>
        <a:lstStyle/>
        <a:p>
          <a:endParaRPr lang="ru-RU"/>
        </a:p>
      </dgm:t>
    </dgm:pt>
    <dgm:pt modelId="{FA64C59A-DB90-4B2E-80E2-305ADED87FA2}">
      <dgm:prSet phldrT="[Текст]"/>
      <dgm:spPr/>
      <dgm:t>
        <a:bodyPr/>
        <a:lstStyle/>
        <a:p>
          <a:r>
            <a:rPr lang="ru-RU" b="1" dirty="0" smtClean="0">
              <a:solidFill>
                <a:srgbClr val="FFFF66"/>
              </a:solidFill>
              <a:effectLst/>
              <a:latin typeface="Arial Narrow" panose="020B0606020202030204" pitchFamily="34" charset="0"/>
            </a:rPr>
            <a:t>СППС</a:t>
          </a:r>
          <a:endParaRPr lang="ru-RU" b="1" dirty="0">
            <a:solidFill>
              <a:srgbClr val="FFFF66"/>
            </a:solidFill>
            <a:effectLst/>
            <a:latin typeface="Arial Narrow" panose="020B0606020202030204" pitchFamily="34" charset="0"/>
          </a:endParaRPr>
        </a:p>
      </dgm:t>
    </dgm:pt>
    <dgm:pt modelId="{AC00794A-6A12-43C1-AD02-384A19A77F9F}" type="parTrans" cxnId="{0CD140D1-1ED2-4AF4-AE42-083BA962BC0A}">
      <dgm:prSet/>
      <dgm:spPr/>
      <dgm:t>
        <a:bodyPr/>
        <a:lstStyle/>
        <a:p>
          <a:endParaRPr lang="ru-RU"/>
        </a:p>
      </dgm:t>
    </dgm:pt>
    <dgm:pt modelId="{F030EE92-4EB3-4B95-BE06-3EB157FC9849}" type="sibTrans" cxnId="{0CD140D1-1ED2-4AF4-AE42-083BA962BC0A}">
      <dgm:prSet/>
      <dgm:spPr/>
      <dgm:t>
        <a:bodyPr/>
        <a:lstStyle/>
        <a:p>
          <a:endParaRPr lang="ru-RU"/>
        </a:p>
      </dgm:t>
    </dgm:pt>
    <dgm:pt modelId="{5BEA9D5F-A869-40A6-BFAA-94C27B193778}" type="pres">
      <dgm:prSet presAssocID="{441A83C8-01FD-4EDC-9257-D72B62DC6F4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DFD523-4706-44F4-B082-0F65529DF9B2}" type="pres">
      <dgm:prSet presAssocID="{D922A6B1-BE34-44CF-BB5F-EF82B587333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A73641-C1DD-49A1-AB68-F645385B9554}" type="pres">
      <dgm:prSet presAssocID="{5602E30F-FA94-4886-B454-216EA596C4E2}" presName="sibTrans" presStyleCnt="0"/>
      <dgm:spPr/>
    </dgm:pt>
    <dgm:pt modelId="{AE6B87F0-ECD0-4A5F-9222-B9E1D17FD477}" type="pres">
      <dgm:prSet presAssocID="{B35A86D2-3E1D-4FE1-897A-CB290A1D357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97E873-B524-4E76-9C98-A827C11EB416}" type="pres">
      <dgm:prSet presAssocID="{2F54EDA9-7DF5-485D-B392-308DD21B761B}" presName="sibTrans" presStyleCnt="0"/>
      <dgm:spPr/>
    </dgm:pt>
    <dgm:pt modelId="{C84CCB04-C505-4B99-8811-D57F813A3301}" type="pres">
      <dgm:prSet presAssocID="{DF3B065D-47BD-4A66-B29B-207741F192D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824FD9-BB3F-4025-B8E3-9C862A763CC9}" type="pres">
      <dgm:prSet presAssocID="{5F52EED7-2B8C-4B7D-B4F8-EAC421D98719}" presName="sibTrans" presStyleCnt="0"/>
      <dgm:spPr/>
    </dgm:pt>
    <dgm:pt modelId="{A618F095-8862-4769-B696-33B32EB55950}" type="pres">
      <dgm:prSet presAssocID="{870E3F25-265E-4169-BEEA-3FF63F7D575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26E37-428E-416A-962A-EDD48A9CF119}" type="pres">
      <dgm:prSet presAssocID="{E704F9AA-855E-445D-8861-29E363DC546E}" presName="sibTrans" presStyleCnt="0"/>
      <dgm:spPr/>
    </dgm:pt>
    <dgm:pt modelId="{C8459E7A-E1C6-45C8-AACC-AA300DD8F6C6}" type="pres">
      <dgm:prSet presAssocID="{FA64C59A-DB90-4B2E-80E2-305ADED87FA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F80040-E19B-4B3B-B10B-DC12FCED7442}" type="presOf" srcId="{870E3F25-265E-4169-BEEA-3FF63F7D5755}" destId="{A618F095-8862-4769-B696-33B32EB55950}" srcOrd="0" destOrd="0" presId="urn:microsoft.com/office/officeart/2005/8/layout/default"/>
    <dgm:cxn modelId="{0023F760-1DB6-44CF-BD4D-3E09ADDE543C}" srcId="{441A83C8-01FD-4EDC-9257-D72B62DC6F44}" destId="{D922A6B1-BE34-44CF-BB5F-EF82B5873336}" srcOrd="0" destOrd="0" parTransId="{CCCD7223-11EA-4CBC-9E08-6EB24ED23966}" sibTransId="{5602E30F-FA94-4886-B454-216EA596C4E2}"/>
    <dgm:cxn modelId="{CC1A9394-D5B1-4866-B1A4-2AA1BBF0F50A}" srcId="{441A83C8-01FD-4EDC-9257-D72B62DC6F44}" destId="{DF3B065D-47BD-4A66-B29B-207741F192DA}" srcOrd="2" destOrd="0" parTransId="{205D92FA-3ADE-4224-8577-EB9B223C6616}" sibTransId="{5F52EED7-2B8C-4B7D-B4F8-EAC421D98719}"/>
    <dgm:cxn modelId="{0CD140D1-1ED2-4AF4-AE42-083BA962BC0A}" srcId="{441A83C8-01FD-4EDC-9257-D72B62DC6F44}" destId="{FA64C59A-DB90-4B2E-80E2-305ADED87FA2}" srcOrd="4" destOrd="0" parTransId="{AC00794A-6A12-43C1-AD02-384A19A77F9F}" sibTransId="{F030EE92-4EB3-4B95-BE06-3EB157FC9849}"/>
    <dgm:cxn modelId="{22CA8047-261C-4A80-A319-DAADFE36A37B}" type="presOf" srcId="{441A83C8-01FD-4EDC-9257-D72B62DC6F44}" destId="{5BEA9D5F-A869-40A6-BFAA-94C27B193778}" srcOrd="0" destOrd="0" presId="urn:microsoft.com/office/officeart/2005/8/layout/default"/>
    <dgm:cxn modelId="{20898A50-8ACF-4DA8-AA7B-A5AD4028D1C8}" type="presOf" srcId="{B35A86D2-3E1D-4FE1-897A-CB290A1D3573}" destId="{AE6B87F0-ECD0-4A5F-9222-B9E1D17FD477}" srcOrd="0" destOrd="0" presId="urn:microsoft.com/office/officeart/2005/8/layout/default"/>
    <dgm:cxn modelId="{B4612648-DAB4-472C-8A3B-EABAB12E12F2}" type="presOf" srcId="{DF3B065D-47BD-4A66-B29B-207741F192DA}" destId="{C84CCB04-C505-4B99-8811-D57F813A3301}" srcOrd="0" destOrd="0" presId="urn:microsoft.com/office/officeart/2005/8/layout/default"/>
    <dgm:cxn modelId="{21CCE1DE-D386-440B-BABB-F053F0BE483E}" type="presOf" srcId="{D922A6B1-BE34-44CF-BB5F-EF82B5873336}" destId="{F9DFD523-4706-44F4-B082-0F65529DF9B2}" srcOrd="0" destOrd="0" presId="urn:microsoft.com/office/officeart/2005/8/layout/default"/>
    <dgm:cxn modelId="{FDB5D422-17CA-4FC6-824F-0AC3884793A1}" type="presOf" srcId="{FA64C59A-DB90-4B2E-80E2-305ADED87FA2}" destId="{C8459E7A-E1C6-45C8-AACC-AA300DD8F6C6}" srcOrd="0" destOrd="0" presId="urn:microsoft.com/office/officeart/2005/8/layout/default"/>
    <dgm:cxn modelId="{BF09510D-0F4F-40B3-B909-2603015F3920}" srcId="{441A83C8-01FD-4EDC-9257-D72B62DC6F44}" destId="{B35A86D2-3E1D-4FE1-897A-CB290A1D3573}" srcOrd="1" destOrd="0" parTransId="{C834ABDF-D660-4E31-AFA5-BBEA7CC8BD13}" sibTransId="{2F54EDA9-7DF5-485D-B392-308DD21B761B}"/>
    <dgm:cxn modelId="{00B6552B-A498-4429-B2BF-05775242B11C}" srcId="{441A83C8-01FD-4EDC-9257-D72B62DC6F44}" destId="{870E3F25-265E-4169-BEEA-3FF63F7D5755}" srcOrd="3" destOrd="0" parTransId="{69A1730C-9EAF-4674-883B-5E60EC41D52D}" sibTransId="{E704F9AA-855E-445D-8861-29E363DC546E}"/>
    <dgm:cxn modelId="{7A4529D0-3BF6-4C58-A1A4-E70C223C2A70}" type="presParOf" srcId="{5BEA9D5F-A869-40A6-BFAA-94C27B193778}" destId="{F9DFD523-4706-44F4-B082-0F65529DF9B2}" srcOrd="0" destOrd="0" presId="urn:microsoft.com/office/officeart/2005/8/layout/default"/>
    <dgm:cxn modelId="{48A92C90-9834-41B2-B6D3-847E55382A2F}" type="presParOf" srcId="{5BEA9D5F-A869-40A6-BFAA-94C27B193778}" destId="{BFA73641-C1DD-49A1-AB68-F645385B9554}" srcOrd="1" destOrd="0" presId="urn:microsoft.com/office/officeart/2005/8/layout/default"/>
    <dgm:cxn modelId="{5C03D72D-EA68-452C-B44F-F4161D217B7E}" type="presParOf" srcId="{5BEA9D5F-A869-40A6-BFAA-94C27B193778}" destId="{AE6B87F0-ECD0-4A5F-9222-B9E1D17FD477}" srcOrd="2" destOrd="0" presId="urn:microsoft.com/office/officeart/2005/8/layout/default"/>
    <dgm:cxn modelId="{6B5C5514-EDDD-4114-AA72-AC50E23E1994}" type="presParOf" srcId="{5BEA9D5F-A869-40A6-BFAA-94C27B193778}" destId="{8497E873-B524-4E76-9C98-A827C11EB416}" srcOrd="3" destOrd="0" presId="urn:microsoft.com/office/officeart/2005/8/layout/default"/>
    <dgm:cxn modelId="{69FCDB4A-523D-414F-953B-47AD6D9E13B8}" type="presParOf" srcId="{5BEA9D5F-A869-40A6-BFAA-94C27B193778}" destId="{C84CCB04-C505-4B99-8811-D57F813A3301}" srcOrd="4" destOrd="0" presId="urn:microsoft.com/office/officeart/2005/8/layout/default"/>
    <dgm:cxn modelId="{0A31D07C-A249-4D20-B449-5D902512FA90}" type="presParOf" srcId="{5BEA9D5F-A869-40A6-BFAA-94C27B193778}" destId="{DB824FD9-BB3F-4025-B8E3-9C862A763CC9}" srcOrd="5" destOrd="0" presId="urn:microsoft.com/office/officeart/2005/8/layout/default"/>
    <dgm:cxn modelId="{1BB27279-D23C-49A8-86F5-4D06E8B2DD9B}" type="presParOf" srcId="{5BEA9D5F-A869-40A6-BFAA-94C27B193778}" destId="{A618F095-8862-4769-B696-33B32EB55950}" srcOrd="6" destOrd="0" presId="urn:microsoft.com/office/officeart/2005/8/layout/default"/>
    <dgm:cxn modelId="{EB3D4F5E-13D1-47CB-B91D-95615E5FEC63}" type="presParOf" srcId="{5BEA9D5F-A869-40A6-BFAA-94C27B193778}" destId="{B1A26E37-428E-416A-962A-EDD48A9CF119}" srcOrd="7" destOrd="0" presId="urn:microsoft.com/office/officeart/2005/8/layout/default"/>
    <dgm:cxn modelId="{9AC4BC89-1514-42C1-B694-58BD3A1F69CB}" type="presParOf" srcId="{5BEA9D5F-A869-40A6-BFAA-94C27B193778}" destId="{C8459E7A-E1C6-45C8-AACC-AA300DD8F6C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9860E-01D6-4BBD-91F8-B2E062B23C67}">
      <dsp:nvSpPr>
        <dsp:cNvPr id="0" name=""/>
        <dsp:cNvSpPr/>
      </dsp:nvSpPr>
      <dsp:spPr>
        <a:xfrm>
          <a:off x="87186" y="0"/>
          <a:ext cx="2846179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Органы управления</a:t>
          </a:r>
          <a:endParaRPr lang="ru-RU" sz="3400" kern="1200" dirty="0"/>
        </a:p>
      </dsp:txBody>
      <dsp:txXfrm>
        <a:off x="87186" y="1810385"/>
        <a:ext cx="2846179" cy="1810385"/>
      </dsp:txXfrm>
    </dsp:sp>
    <dsp:sp modelId="{E8803B30-07C9-4D09-8F9D-C80586D7E2C0}">
      <dsp:nvSpPr>
        <dsp:cNvPr id="0" name=""/>
        <dsp:cNvSpPr/>
      </dsp:nvSpPr>
      <dsp:spPr>
        <a:xfrm>
          <a:off x="41525" y="293464"/>
          <a:ext cx="2766787" cy="146333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3BF49D3-691B-435A-9F37-1F5B3A3C2C14}">
      <dsp:nvSpPr>
        <dsp:cNvPr id="0" name=""/>
        <dsp:cNvSpPr/>
      </dsp:nvSpPr>
      <dsp:spPr>
        <a:xfrm>
          <a:off x="2933394" y="0"/>
          <a:ext cx="2846179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err="1" smtClean="0"/>
            <a:t>ЦКРОиР</a:t>
          </a:r>
          <a:endParaRPr lang="ru-RU" sz="3400" kern="1200" dirty="0"/>
        </a:p>
      </dsp:txBody>
      <dsp:txXfrm>
        <a:off x="2933394" y="1810385"/>
        <a:ext cx="2846179" cy="1810385"/>
      </dsp:txXfrm>
    </dsp:sp>
    <dsp:sp modelId="{A1C61312-A01E-4228-A0FE-71CDE492C034}">
      <dsp:nvSpPr>
        <dsp:cNvPr id="0" name=""/>
        <dsp:cNvSpPr/>
      </dsp:nvSpPr>
      <dsp:spPr>
        <a:xfrm>
          <a:off x="3602911" y="271557"/>
          <a:ext cx="1507145" cy="150714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39632B9-7511-4D9B-AD46-E48DA85BC2A5}">
      <dsp:nvSpPr>
        <dsp:cNvPr id="0" name=""/>
        <dsp:cNvSpPr/>
      </dsp:nvSpPr>
      <dsp:spPr>
        <a:xfrm>
          <a:off x="5864959" y="0"/>
          <a:ext cx="2846179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Учреждение образования</a:t>
          </a:r>
          <a:endParaRPr lang="ru-RU" sz="3400" kern="1200" dirty="0"/>
        </a:p>
      </dsp:txBody>
      <dsp:txXfrm>
        <a:off x="5864959" y="1810385"/>
        <a:ext cx="2846179" cy="1810385"/>
      </dsp:txXfrm>
    </dsp:sp>
    <dsp:sp modelId="{3C59EA0C-E6EA-413C-B052-1B32CB74E3EE}">
      <dsp:nvSpPr>
        <dsp:cNvPr id="0" name=""/>
        <dsp:cNvSpPr/>
      </dsp:nvSpPr>
      <dsp:spPr>
        <a:xfrm>
          <a:off x="6534476" y="271557"/>
          <a:ext cx="1507145" cy="150714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FA2A104-C245-4CA6-A8C0-C21750F5EA3E}">
      <dsp:nvSpPr>
        <dsp:cNvPr id="0" name=""/>
        <dsp:cNvSpPr/>
      </dsp:nvSpPr>
      <dsp:spPr>
        <a:xfrm>
          <a:off x="392125" y="3628998"/>
          <a:ext cx="8015930" cy="678894"/>
        </a:xfrm>
        <a:prstGeom prst="leftRightArrow">
          <a:avLst/>
        </a:prstGeom>
        <a:gradFill flip="none" rotWithShape="0">
          <a:gsLst>
            <a:gs pos="0">
              <a:schemeClr val="accent2">
                <a:shade val="30000"/>
                <a:satMod val="115000"/>
              </a:schemeClr>
            </a:gs>
            <a:gs pos="50000">
              <a:schemeClr val="accent2">
                <a:shade val="67500"/>
                <a:satMod val="115000"/>
              </a:schemeClr>
            </a:gs>
            <a:gs pos="100000">
              <a:schemeClr val="accent2"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FD523-4706-44F4-B082-0F65529DF9B2}">
      <dsp:nvSpPr>
        <dsp:cNvPr id="0" name=""/>
        <dsp:cNvSpPr/>
      </dsp:nvSpPr>
      <dsp:spPr>
        <a:xfrm>
          <a:off x="0" y="792956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FF66"/>
              </a:solidFill>
              <a:effectLst/>
              <a:latin typeface="Arial Narrow" panose="020B0606020202030204" pitchFamily="34" charset="0"/>
            </a:rPr>
            <a:t>Администрация </a:t>
          </a:r>
          <a:endParaRPr lang="ru-RU" sz="2800" b="1" kern="1200" dirty="0">
            <a:solidFill>
              <a:srgbClr val="FFFF66"/>
            </a:solidFill>
            <a:effectLst/>
            <a:latin typeface="Arial Narrow" panose="020B0606020202030204" pitchFamily="34" charset="0"/>
          </a:endParaRPr>
        </a:p>
      </dsp:txBody>
      <dsp:txXfrm>
        <a:off x="0" y="792956"/>
        <a:ext cx="2571749" cy="1543050"/>
      </dsp:txXfrm>
    </dsp:sp>
    <dsp:sp modelId="{AE6B87F0-ECD0-4A5F-9222-B9E1D17FD477}">
      <dsp:nvSpPr>
        <dsp:cNvPr id="0" name=""/>
        <dsp:cNvSpPr/>
      </dsp:nvSpPr>
      <dsp:spPr>
        <a:xfrm>
          <a:off x="2828925" y="792956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FF66"/>
              </a:solidFill>
              <a:effectLst/>
              <a:latin typeface="Arial Narrow" panose="020B0606020202030204" pitchFamily="34" charset="0"/>
            </a:rPr>
            <a:t>Учитель-дефектолог</a:t>
          </a:r>
          <a:endParaRPr lang="ru-RU" sz="2800" b="1" kern="1200" dirty="0">
            <a:solidFill>
              <a:srgbClr val="FFFF66"/>
            </a:solidFill>
            <a:effectLst/>
            <a:latin typeface="Arial Narrow" panose="020B0606020202030204" pitchFamily="34" charset="0"/>
          </a:endParaRPr>
        </a:p>
      </dsp:txBody>
      <dsp:txXfrm>
        <a:off x="2828925" y="792956"/>
        <a:ext cx="2571749" cy="1543050"/>
      </dsp:txXfrm>
    </dsp:sp>
    <dsp:sp modelId="{C84CCB04-C505-4B99-8811-D57F813A3301}">
      <dsp:nvSpPr>
        <dsp:cNvPr id="0" name=""/>
        <dsp:cNvSpPr/>
      </dsp:nvSpPr>
      <dsp:spPr>
        <a:xfrm>
          <a:off x="5657849" y="792956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FF66"/>
              </a:solidFill>
              <a:effectLst/>
              <a:latin typeface="Arial Narrow" panose="020B0606020202030204" pitchFamily="34" charset="0"/>
            </a:rPr>
            <a:t>Учитель </a:t>
          </a:r>
          <a:endParaRPr lang="ru-RU" sz="2800" b="1" kern="1200" dirty="0">
            <a:solidFill>
              <a:srgbClr val="FFFF66"/>
            </a:solidFill>
            <a:effectLst/>
            <a:latin typeface="Arial Narrow" panose="020B0606020202030204" pitchFamily="34" charset="0"/>
          </a:endParaRPr>
        </a:p>
      </dsp:txBody>
      <dsp:txXfrm>
        <a:off x="5657849" y="792956"/>
        <a:ext cx="2571749" cy="1543050"/>
      </dsp:txXfrm>
    </dsp:sp>
    <dsp:sp modelId="{A618F095-8862-4769-B696-33B32EB55950}">
      <dsp:nvSpPr>
        <dsp:cNvPr id="0" name=""/>
        <dsp:cNvSpPr/>
      </dsp:nvSpPr>
      <dsp:spPr>
        <a:xfrm>
          <a:off x="1414462" y="2593181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FF66"/>
              </a:solidFill>
              <a:effectLst/>
              <a:latin typeface="Arial Narrow" panose="020B0606020202030204" pitchFamily="34" charset="0"/>
            </a:rPr>
            <a:t>Воспитатель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(персонального сопровождения</a:t>
          </a:r>
          <a:r>
            <a:rPr lang="ru-RU" sz="2800" kern="1200" dirty="0" smtClean="0"/>
            <a:t>)</a:t>
          </a:r>
          <a:endParaRPr lang="ru-RU" sz="2800" kern="1200" dirty="0"/>
        </a:p>
      </dsp:txBody>
      <dsp:txXfrm>
        <a:off x="1414462" y="2593181"/>
        <a:ext cx="2571749" cy="1543050"/>
      </dsp:txXfrm>
    </dsp:sp>
    <dsp:sp modelId="{C8459E7A-E1C6-45C8-AACC-AA300DD8F6C6}">
      <dsp:nvSpPr>
        <dsp:cNvPr id="0" name=""/>
        <dsp:cNvSpPr/>
      </dsp:nvSpPr>
      <dsp:spPr>
        <a:xfrm>
          <a:off x="4243387" y="2593181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FF66"/>
              </a:solidFill>
              <a:effectLst/>
              <a:latin typeface="Arial Narrow" panose="020B0606020202030204" pitchFamily="34" charset="0"/>
            </a:rPr>
            <a:t>СППС</a:t>
          </a:r>
          <a:endParaRPr lang="ru-RU" sz="2800" b="1" kern="1200" dirty="0">
            <a:solidFill>
              <a:srgbClr val="FFFF66"/>
            </a:solidFill>
            <a:effectLst/>
            <a:latin typeface="Arial Narrow" panose="020B0606020202030204" pitchFamily="34" charset="0"/>
          </a:endParaRPr>
        </a:p>
      </dsp:txBody>
      <dsp:txXfrm>
        <a:off x="4243387" y="2593181"/>
        <a:ext cx="2571749" cy="154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1A4C1-E285-4220-9236-68D0FF0D241C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87C7C-CF19-4497-BC12-5F6F7F1FF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644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939920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8681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3468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2361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9630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2828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36876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97903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052459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51323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51134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355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8784976" cy="3744416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3600" dirty="0" smtClean="0">
                <a:latin typeface="Arial Narrow" panose="020B0606020202030204" pitchFamily="34" charset="0"/>
              </a:rPr>
              <a:t/>
            </a:r>
            <a:br>
              <a:rPr lang="ru-RU" sz="3600" dirty="0" smtClean="0">
                <a:latin typeface="Arial Narrow" panose="020B0606020202030204" pitchFamily="34" charset="0"/>
              </a:rPr>
            </a:br>
            <a:r>
              <a:rPr lang="ru-RU" sz="3600" dirty="0" smtClean="0">
                <a:solidFill>
                  <a:srgbClr val="990000"/>
                </a:solidFill>
                <a:latin typeface="Arial Narrow" panose="020B0606020202030204" pitchFamily="34" charset="0"/>
              </a:rPr>
              <a:t>«</a:t>
            </a:r>
            <a:r>
              <a:rPr lang="ru-RU" sz="3600" b="1" dirty="0" smtClean="0">
                <a:solidFill>
                  <a:srgbClr val="990000"/>
                </a:solidFill>
                <a:latin typeface="Arial Narrow" panose="020B0606020202030204" pitchFamily="34" charset="0"/>
              </a:rPr>
              <a:t>Комплексный </a:t>
            </a:r>
            <a:r>
              <a:rPr lang="ru-RU" sz="3600" b="1" dirty="0">
                <a:solidFill>
                  <a:srgbClr val="990000"/>
                </a:solidFill>
                <a:latin typeface="Arial Narrow" panose="020B0606020202030204" pitchFamily="34" charset="0"/>
              </a:rPr>
              <a:t>подход </a:t>
            </a:r>
            <a:r>
              <a:rPr lang="ru-RU" sz="3600" b="1" dirty="0" smtClean="0">
                <a:solidFill>
                  <a:srgbClr val="990000"/>
                </a:solidFill>
                <a:latin typeface="Arial Narrow" panose="020B0606020202030204" pitchFamily="34" charset="0"/>
              </a:rPr>
              <a:t/>
            </a:r>
            <a:br>
              <a:rPr lang="ru-RU" sz="3600" b="1" dirty="0" smtClean="0">
                <a:solidFill>
                  <a:srgbClr val="990000"/>
                </a:solidFill>
                <a:latin typeface="Arial Narrow" panose="020B0606020202030204" pitchFamily="34" charset="0"/>
              </a:rPr>
            </a:br>
            <a:r>
              <a:rPr lang="ru-RU" sz="3600" b="1" dirty="0" smtClean="0">
                <a:solidFill>
                  <a:srgbClr val="990000"/>
                </a:solidFill>
                <a:latin typeface="Arial Narrow" panose="020B0606020202030204" pitchFamily="34" charset="0"/>
              </a:rPr>
              <a:t>к </a:t>
            </a:r>
            <a:r>
              <a:rPr lang="ru-RU" sz="3600" b="1" dirty="0">
                <a:solidFill>
                  <a:srgbClr val="990000"/>
                </a:solidFill>
                <a:latin typeface="Arial Narrow" panose="020B0606020202030204" pitchFamily="34" charset="0"/>
              </a:rPr>
              <a:t>организации обучения и воспитания детей </a:t>
            </a:r>
            <a:r>
              <a:rPr lang="ru-RU" sz="3600" b="1" dirty="0" smtClean="0">
                <a:solidFill>
                  <a:srgbClr val="990000"/>
                </a:solidFill>
                <a:latin typeface="Arial Narrow" panose="020B0606020202030204" pitchFamily="34" charset="0"/>
              </a:rPr>
              <a:t/>
            </a:r>
            <a:br>
              <a:rPr lang="ru-RU" sz="3600" b="1" dirty="0" smtClean="0">
                <a:solidFill>
                  <a:srgbClr val="990000"/>
                </a:solidFill>
                <a:latin typeface="Arial Narrow" panose="020B0606020202030204" pitchFamily="34" charset="0"/>
              </a:rPr>
            </a:br>
            <a:r>
              <a:rPr lang="ru-RU" sz="3600" b="1" dirty="0" smtClean="0">
                <a:solidFill>
                  <a:srgbClr val="990000"/>
                </a:solidFill>
                <a:latin typeface="Arial Narrow" panose="020B0606020202030204" pitchFamily="34" charset="0"/>
              </a:rPr>
              <a:t>с </a:t>
            </a:r>
            <a:r>
              <a:rPr lang="ru-RU" sz="3600" b="1" dirty="0">
                <a:solidFill>
                  <a:srgbClr val="990000"/>
                </a:solidFill>
                <a:latin typeface="Arial Narrow" panose="020B0606020202030204" pitchFamily="34" charset="0"/>
              </a:rPr>
              <a:t>особенностями психофизического развития. Особенности взаимодействия </a:t>
            </a:r>
            <a:r>
              <a:rPr lang="ru-RU" sz="3600" b="1" dirty="0" smtClean="0">
                <a:solidFill>
                  <a:srgbClr val="990000"/>
                </a:solidFill>
                <a:latin typeface="Arial Narrow" panose="020B0606020202030204" pitchFamily="34" charset="0"/>
              </a:rPr>
              <a:t/>
            </a:r>
            <a:br>
              <a:rPr lang="ru-RU" sz="3600" b="1" dirty="0" smtClean="0">
                <a:solidFill>
                  <a:srgbClr val="990000"/>
                </a:solidFill>
                <a:latin typeface="Arial Narrow" panose="020B0606020202030204" pitchFamily="34" charset="0"/>
              </a:rPr>
            </a:br>
            <a:r>
              <a:rPr lang="ru-RU" sz="3600" b="1" dirty="0" smtClean="0">
                <a:solidFill>
                  <a:srgbClr val="990000"/>
                </a:solidFill>
                <a:latin typeface="Arial Narrow" panose="020B0606020202030204" pitchFamily="34" charset="0"/>
              </a:rPr>
              <a:t>участников </a:t>
            </a:r>
            <a:r>
              <a:rPr lang="ru-RU" sz="3600" b="1" dirty="0">
                <a:solidFill>
                  <a:srgbClr val="990000"/>
                </a:solidFill>
                <a:latin typeface="Arial Narrow" panose="020B0606020202030204" pitchFamily="34" charset="0"/>
              </a:rPr>
              <a:t>образовательного процесса </a:t>
            </a:r>
            <a:r>
              <a:rPr lang="ru-RU" sz="3600" b="1" dirty="0" smtClean="0">
                <a:solidFill>
                  <a:srgbClr val="990000"/>
                </a:solidFill>
                <a:latin typeface="Arial Narrow" panose="020B0606020202030204" pitchFamily="34" charset="0"/>
              </a:rPr>
              <a:t/>
            </a:r>
            <a:br>
              <a:rPr lang="ru-RU" sz="3600" b="1" dirty="0" smtClean="0">
                <a:solidFill>
                  <a:srgbClr val="990000"/>
                </a:solidFill>
                <a:latin typeface="Arial Narrow" panose="020B0606020202030204" pitchFamily="34" charset="0"/>
              </a:rPr>
            </a:br>
            <a:r>
              <a:rPr lang="ru-RU" sz="3600" b="1" dirty="0" smtClean="0">
                <a:solidFill>
                  <a:srgbClr val="990000"/>
                </a:solidFill>
                <a:latin typeface="Arial Narrow" panose="020B0606020202030204" pitchFamily="34" charset="0"/>
              </a:rPr>
              <a:t>в </a:t>
            </a:r>
            <a:r>
              <a:rPr lang="ru-RU" sz="3600" b="1" dirty="0">
                <a:solidFill>
                  <a:srgbClr val="990000"/>
                </a:solidFill>
                <a:latin typeface="Arial Narrow" panose="020B0606020202030204" pitchFamily="34" charset="0"/>
              </a:rPr>
              <a:t>условиях интегрированного обучения </a:t>
            </a:r>
            <a:r>
              <a:rPr lang="ru-RU" sz="3600" b="1" dirty="0" smtClean="0">
                <a:solidFill>
                  <a:srgbClr val="990000"/>
                </a:solidFill>
                <a:latin typeface="Arial Narrow" panose="020B0606020202030204" pitchFamily="34" charset="0"/>
              </a:rPr>
              <a:t/>
            </a:r>
            <a:br>
              <a:rPr lang="ru-RU" sz="3600" b="1" dirty="0" smtClean="0">
                <a:solidFill>
                  <a:srgbClr val="990000"/>
                </a:solidFill>
                <a:latin typeface="Arial Narrow" panose="020B0606020202030204" pitchFamily="34" charset="0"/>
              </a:rPr>
            </a:br>
            <a:r>
              <a:rPr lang="ru-RU" sz="3600" b="1" dirty="0" smtClean="0">
                <a:solidFill>
                  <a:srgbClr val="990000"/>
                </a:solidFill>
                <a:latin typeface="Arial Narrow" panose="020B0606020202030204" pitchFamily="34" charset="0"/>
              </a:rPr>
              <a:t>и </a:t>
            </a:r>
            <a:r>
              <a:rPr lang="ru-RU" sz="3600" b="1" dirty="0">
                <a:solidFill>
                  <a:srgbClr val="990000"/>
                </a:solidFill>
                <a:latin typeface="Arial Narrow" panose="020B0606020202030204" pitchFamily="34" charset="0"/>
              </a:rPr>
              <a:t>воспитания в классах неполной </a:t>
            </a:r>
            <a:r>
              <a:rPr lang="ru-RU" sz="3600" b="1" dirty="0" smtClean="0">
                <a:solidFill>
                  <a:srgbClr val="990000"/>
                </a:solidFill>
                <a:latin typeface="Arial Narrow" panose="020B0606020202030204" pitchFamily="34" charset="0"/>
              </a:rPr>
              <a:t>наполняемости»</a:t>
            </a:r>
            <a:r>
              <a:rPr lang="ru-RU" sz="3600" b="1" dirty="0">
                <a:solidFill>
                  <a:srgbClr val="990000"/>
                </a:solidFill>
                <a:latin typeface="Arial Narrow" panose="020B0606020202030204" pitchFamily="34" charset="0"/>
              </a:rPr>
              <a:t/>
            </a:r>
            <a:br>
              <a:rPr lang="ru-RU" sz="3600" b="1" dirty="0">
                <a:solidFill>
                  <a:srgbClr val="990000"/>
                </a:solidFill>
                <a:latin typeface="Arial Narrow" panose="020B0606020202030204" pitchFamily="34" charset="0"/>
              </a:rPr>
            </a:br>
            <a:r>
              <a:rPr lang="ru-RU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653136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>
                <a:solidFill>
                  <a:srgbClr val="990000"/>
                </a:solidFill>
              </a:rPr>
              <a:t>Брилькова Галина Александровна</a:t>
            </a:r>
            <a:r>
              <a:rPr lang="ru-RU" i="1" dirty="0">
                <a:solidFill>
                  <a:srgbClr val="990000"/>
                </a:solidFill>
              </a:rPr>
              <a:t>, </a:t>
            </a:r>
            <a:r>
              <a:rPr lang="ru-RU" dirty="0">
                <a:solidFill>
                  <a:srgbClr val="990000"/>
                </a:solidFill>
              </a:rPr>
              <a:t>заместитель директора по основной деятельности  ГУО «Гомельский областной центр коррекционно-развивающего обучения и реабилитации</a:t>
            </a:r>
            <a:r>
              <a:rPr lang="ru-RU" dirty="0" smtClean="0">
                <a:solidFill>
                  <a:srgbClr val="990000"/>
                </a:solidFill>
              </a:rPr>
              <a:t>»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5944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solidFill>
                  <a:srgbClr val="990000"/>
                </a:solidFill>
              </a:rPr>
              <a:t>Технологическая карта урока</a:t>
            </a:r>
            <a:endParaRPr lang="ru-RU" b="1" dirty="0">
              <a:solidFill>
                <a:srgbClr val="990000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20776" t="20110" r="20465" b="11534"/>
          <a:stretch/>
        </p:blipFill>
        <p:spPr bwMode="auto">
          <a:xfrm>
            <a:off x="1043608" y="1268760"/>
            <a:ext cx="6916497" cy="452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Овал 4"/>
          <p:cNvSpPr/>
          <p:nvPr/>
        </p:nvSpPr>
        <p:spPr>
          <a:xfrm>
            <a:off x="2555776" y="1988840"/>
            <a:ext cx="36004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139952" y="2078123"/>
            <a:ext cx="36004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076056" y="3933056"/>
            <a:ext cx="457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933056"/>
            <a:ext cx="463550" cy="3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998" y="2492896"/>
            <a:ext cx="1584176" cy="272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713" y="2492896"/>
            <a:ext cx="15843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28031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92" b="34822"/>
          <a:stretch/>
        </p:blipFill>
        <p:spPr bwMode="auto">
          <a:xfrm>
            <a:off x="36512" y="1340768"/>
            <a:ext cx="9144000" cy="441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196752"/>
            <a:ext cx="9144000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b="1" dirty="0" smtClean="0">
                <a:solidFill>
                  <a:srgbClr val="002060"/>
                </a:solidFill>
              </a:rPr>
              <a:t>Урок в классе интегрированного обучения</a:t>
            </a:r>
            <a:endParaRPr lang="ru-RU" sz="35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6026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8784976" cy="3744416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3600" dirty="0" smtClean="0">
                <a:latin typeface="Arial Narrow" panose="020B0606020202030204" pitchFamily="34" charset="0"/>
              </a:rPr>
              <a:t/>
            </a:r>
            <a:br>
              <a:rPr lang="ru-RU" sz="3600" dirty="0" smtClean="0">
                <a:latin typeface="Arial Narrow" panose="020B0606020202030204" pitchFamily="34" charset="0"/>
              </a:rPr>
            </a:br>
            <a:r>
              <a:rPr lang="ru-RU" sz="3600" dirty="0" smtClean="0">
                <a:solidFill>
                  <a:srgbClr val="990000"/>
                </a:solidFill>
                <a:latin typeface="Arial Narrow" panose="020B0606020202030204" pitchFamily="34" charset="0"/>
              </a:rPr>
              <a:t>«</a:t>
            </a:r>
            <a:r>
              <a:rPr lang="ru-RU" sz="3600" b="1" dirty="0" smtClean="0">
                <a:solidFill>
                  <a:srgbClr val="990000"/>
                </a:solidFill>
                <a:latin typeface="Arial Narrow" panose="020B0606020202030204" pitchFamily="34" charset="0"/>
              </a:rPr>
              <a:t>Комплексный </a:t>
            </a:r>
            <a:r>
              <a:rPr lang="ru-RU" sz="3600" b="1" dirty="0">
                <a:solidFill>
                  <a:srgbClr val="990000"/>
                </a:solidFill>
                <a:latin typeface="Arial Narrow" panose="020B0606020202030204" pitchFamily="34" charset="0"/>
              </a:rPr>
              <a:t>подход </a:t>
            </a:r>
            <a:r>
              <a:rPr lang="ru-RU" sz="3600" b="1" dirty="0" smtClean="0">
                <a:solidFill>
                  <a:srgbClr val="990000"/>
                </a:solidFill>
                <a:latin typeface="Arial Narrow" panose="020B0606020202030204" pitchFamily="34" charset="0"/>
              </a:rPr>
              <a:t/>
            </a:r>
            <a:br>
              <a:rPr lang="ru-RU" sz="3600" b="1" dirty="0" smtClean="0">
                <a:solidFill>
                  <a:srgbClr val="990000"/>
                </a:solidFill>
                <a:latin typeface="Arial Narrow" panose="020B0606020202030204" pitchFamily="34" charset="0"/>
              </a:rPr>
            </a:br>
            <a:r>
              <a:rPr lang="ru-RU" sz="3600" b="1" dirty="0" smtClean="0">
                <a:solidFill>
                  <a:srgbClr val="990000"/>
                </a:solidFill>
                <a:latin typeface="Arial Narrow" panose="020B0606020202030204" pitchFamily="34" charset="0"/>
              </a:rPr>
              <a:t>к </a:t>
            </a:r>
            <a:r>
              <a:rPr lang="ru-RU" sz="3600" b="1" dirty="0">
                <a:solidFill>
                  <a:srgbClr val="990000"/>
                </a:solidFill>
                <a:latin typeface="Arial Narrow" panose="020B0606020202030204" pitchFamily="34" charset="0"/>
              </a:rPr>
              <a:t>организации обучения и воспитания детей </a:t>
            </a:r>
            <a:r>
              <a:rPr lang="ru-RU" sz="3600" b="1" dirty="0" smtClean="0">
                <a:solidFill>
                  <a:srgbClr val="990000"/>
                </a:solidFill>
                <a:latin typeface="Arial Narrow" panose="020B0606020202030204" pitchFamily="34" charset="0"/>
              </a:rPr>
              <a:t/>
            </a:r>
            <a:br>
              <a:rPr lang="ru-RU" sz="3600" b="1" dirty="0" smtClean="0">
                <a:solidFill>
                  <a:srgbClr val="990000"/>
                </a:solidFill>
                <a:latin typeface="Arial Narrow" panose="020B0606020202030204" pitchFamily="34" charset="0"/>
              </a:rPr>
            </a:br>
            <a:r>
              <a:rPr lang="ru-RU" sz="3600" b="1" dirty="0" smtClean="0">
                <a:solidFill>
                  <a:srgbClr val="990000"/>
                </a:solidFill>
                <a:latin typeface="Arial Narrow" panose="020B0606020202030204" pitchFamily="34" charset="0"/>
              </a:rPr>
              <a:t>с </a:t>
            </a:r>
            <a:r>
              <a:rPr lang="ru-RU" sz="3600" b="1" dirty="0">
                <a:solidFill>
                  <a:srgbClr val="990000"/>
                </a:solidFill>
                <a:latin typeface="Arial Narrow" panose="020B0606020202030204" pitchFamily="34" charset="0"/>
              </a:rPr>
              <a:t>особенностями психофизического развития. Особенности взаимодействия </a:t>
            </a:r>
            <a:r>
              <a:rPr lang="ru-RU" sz="3600" b="1" dirty="0" smtClean="0">
                <a:solidFill>
                  <a:srgbClr val="990000"/>
                </a:solidFill>
                <a:latin typeface="Arial Narrow" panose="020B0606020202030204" pitchFamily="34" charset="0"/>
              </a:rPr>
              <a:t/>
            </a:r>
            <a:br>
              <a:rPr lang="ru-RU" sz="3600" b="1" dirty="0" smtClean="0">
                <a:solidFill>
                  <a:srgbClr val="990000"/>
                </a:solidFill>
                <a:latin typeface="Arial Narrow" panose="020B0606020202030204" pitchFamily="34" charset="0"/>
              </a:rPr>
            </a:br>
            <a:r>
              <a:rPr lang="ru-RU" sz="3600" b="1" dirty="0" smtClean="0">
                <a:solidFill>
                  <a:srgbClr val="990000"/>
                </a:solidFill>
                <a:latin typeface="Arial Narrow" panose="020B0606020202030204" pitchFamily="34" charset="0"/>
              </a:rPr>
              <a:t>участников </a:t>
            </a:r>
            <a:r>
              <a:rPr lang="ru-RU" sz="3600" b="1" dirty="0">
                <a:solidFill>
                  <a:srgbClr val="990000"/>
                </a:solidFill>
                <a:latin typeface="Arial Narrow" panose="020B0606020202030204" pitchFamily="34" charset="0"/>
              </a:rPr>
              <a:t>образовательного процесса </a:t>
            </a:r>
            <a:r>
              <a:rPr lang="ru-RU" sz="3600" b="1" dirty="0" smtClean="0">
                <a:solidFill>
                  <a:srgbClr val="990000"/>
                </a:solidFill>
                <a:latin typeface="Arial Narrow" panose="020B0606020202030204" pitchFamily="34" charset="0"/>
              </a:rPr>
              <a:t/>
            </a:r>
            <a:br>
              <a:rPr lang="ru-RU" sz="3600" b="1" dirty="0" smtClean="0">
                <a:solidFill>
                  <a:srgbClr val="990000"/>
                </a:solidFill>
                <a:latin typeface="Arial Narrow" panose="020B0606020202030204" pitchFamily="34" charset="0"/>
              </a:rPr>
            </a:br>
            <a:r>
              <a:rPr lang="ru-RU" sz="3600" b="1" dirty="0" smtClean="0">
                <a:solidFill>
                  <a:srgbClr val="990000"/>
                </a:solidFill>
                <a:latin typeface="Arial Narrow" panose="020B0606020202030204" pitchFamily="34" charset="0"/>
              </a:rPr>
              <a:t>в </a:t>
            </a:r>
            <a:r>
              <a:rPr lang="ru-RU" sz="3600" b="1" dirty="0">
                <a:solidFill>
                  <a:srgbClr val="990000"/>
                </a:solidFill>
                <a:latin typeface="Arial Narrow" panose="020B0606020202030204" pitchFamily="34" charset="0"/>
              </a:rPr>
              <a:t>условиях интегрированного обучения </a:t>
            </a:r>
            <a:r>
              <a:rPr lang="ru-RU" sz="3600" b="1" dirty="0" smtClean="0">
                <a:solidFill>
                  <a:srgbClr val="990000"/>
                </a:solidFill>
                <a:latin typeface="Arial Narrow" panose="020B0606020202030204" pitchFamily="34" charset="0"/>
              </a:rPr>
              <a:t/>
            </a:r>
            <a:br>
              <a:rPr lang="ru-RU" sz="3600" b="1" dirty="0" smtClean="0">
                <a:solidFill>
                  <a:srgbClr val="990000"/>
                </a:solidFill>
                <a:latin typeface="Arial Narrow" panose="020B0606020202030204" pitchFamily="34" charset="0"/>
              </a:rPr>
            </a:br>
            <a:r>
              <a:rPr lang="ru-RU" sz="3600" b="1" dirty="0" smtClean="0">
                <a:solidFill>
                  <a:srgbClr val="990000"/>
                </a:solidFill>
                <a:latin typeface="Arial Narrow" panose="020B0606020202030204" pitchFamily="34" charset="0"/>
              </a:rPr>
              <a:t>и </a:t>
            </a:r>
            <a:r>
              <a:rPr lang="ru-RU" sz="3600" b="1" dirty="0">
                <a:solidFill>
                  <a:srgbClr val="990000"/>
                </a:solidFill>
                <a:latin typeface="Arial Narrow" panose="020B0606020202030204" pitchFamily="34" charset="0"/>
              </a:rPr>
              <a:t>воспитания в классах неполной </a:t>
            </a:r>
            <a:r>
              <a:rPr lang="ru-RU" sz="3600" b="1" dirty="0" smtClean="0">
                <a:solidFill>
                  <a:srgbClr val="990000"/>
                </a:solidFill>
                <a:latin typeface="Arial Narrow" panose="020B0606020202030204" pitchFamily="34" charset="0"/>
              </a:rPr>
              <a:t>наполняемости»</a:t>
            </a:r>
            <a:r>
              <a:rPr lang="ru-RU" sz="3600" b="1" dirty="0">
                <a:solidFill>
                  <a:srgbClr val="990000"/>
                </a:solidFill>
                <a:latin typeface="Arial Narrow" panose="020B0606020202030204" pitchFamily="34" charset="0"/>
              </a:rPr>
              <a:t/>
            </a:r>
            <a:br>
              <a:rPr lang="ru-RU" sz="3600" b="1" dirty="0">
                <a:solidFill>
                  <a:srgbClr val="990000"/>
                </a:solidFill>
                <a:latin typeface="Arial Narrow" panose="020B0606020202030204" pitchFamily="34" charset="0"/>
              </a:rPr>
            </a:br>
            <a:r>
              <a:rPr lang="ru-RU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653136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>
                <a:solidFill>
                  <a:srgbClr val="990000"/>
                </a:solidFill>
              </a:rPr>
              <a:t>Брилькова Галина Александровна</a:t>
            </a:r>
            <a:r>
              <a:rPr lang="ru-RU" i="1" dirty="0">
                <a:solidFill>
                  <a:srgbClr val="990000"/>
                </a:solidFill>
              </a:rPr>
              <a:t>, </a:t>
            </a:r>
            <a:r>
              <a:rPr lang="ru-RU" dirty="0">
                <a:solidFill>
                  <a:srgbClr val="990000"/>
                </a:solidFill>
              </a:rPr>
              <a:t>заместитель директора по основной деятельности  ГУО «Гомельский областной центр коррекционно-развивающего обучения и реабилитации</a:t>
            </a:r>
            <a:r>
              <a:rPr lang="ru-RU" dirty="0" smtClean="0">
                <a:solidFill>
                  <a:srgbClr val="990000"/>
                </a:solidFill>
              </a:rPr>
              <a:t>»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07048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4500" b="1" dirty="0" smtClean="0">
                <a:solidFill>
                  <a:srgbClr val="990000"/>
                </a:solidFill>
                <a:latin typeface="Arial Narrow" panose="020B0606020202030204" pitchFamily="34" charset="0"/>
              </a:rPr>
              <a:t>Взаимодействие </a:t>
            </a:r>
            <a:endParaRPr lang="ru-RU" sz="4500" b="1" dirty="0">
              <a:solidFill>
                <a:srgbClr val="99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7932717"/>
              </p:ext>
            </p:extLst>
          </p:nvPr>
        </p:nvGraphicFramePr>
        <p:xfrm>
          <a:off x="179512" y="1600200"/>
          <a:ext cx="871296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10065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895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500" b="1" dirty="0" smtClean="0">
                <a:solidFill>
                  <a:srgbClr val="990000"/>
                </a:solidFill>
                <a:latin typeface="Arial Narrow" panose="020B0606020202030204" pitchFamily="34" charset="0"/>
              </a:rPr>
              <a:t>Функциональные обязанности</a:t>
            </a:r>
            <a:endParaRPr lang="ru-RU" sz="4500" b="1" dirty="0">
              <a:solidFill>
                <a:srgbClr val="99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554461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i="1" dirty="0" smtClean="0">
                <a:solidFill>
                  <a:srgbClr val="990000"/>
                </a:solidFill>
                <a:latin typeface="Arial Narrow" panose="020B0606020202030204" pitchFamily="34" charset="0"/>
              </a:rPr>
              <a:t>Органы управления  </a:t>
            </a:r>
            <a:r>
              <a:rPr lang="ru-RU" dirty="0" smtClean="0">
                <a:latin typeface="Arial Narrow" panose="020B0606020202030204" pitchFamily="34" charset="0"/>
              </a:rPr>
              <a:t>-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dirty="0" smtClean="0">
                <a:latin typeface="Arial Narrow" panose="020B0606020202030204" pitchFamily="34" charset="0"/>
              </a:rPr>
              <a:t>организационно-методическое, кадровое и материально-техническое обеспечение , ответственность за организацию, состояние и качество интегрированного обучения и воспитания детей с ОПФР в регионе</a:t>
            </a:r>
          </a:p>
          <a:p>
            <a:pPr algn="just"/>
            <a:r>
              <a:rPr lang="ru-RU" b="1" i="1" dirty="0" err="1" smtClean="0">
                <a:solidFill>
                  <a:srgbClr val="990000"/>
                </a:solidFill>
                <a:latin typeface="Arial Narrow" panose="020B0606020202030204" pitchFamily="34" charset="0"/>
              </a:rPr>
              <a:t>ЦКРОиР</a:t>
            </a:r>
            <a:r>
              <a:rPr lang="ru-RU" dirty="0" smtClean="0">
                <a:latin typeface="Arial Narrow" panose="020B0606020202030204" pitchFamily="34" charset="0"/>
              </a:rPr>
              <a:t>  - координирующая функция, организационно-методическая помощь</a:t>
            </a:r>
          </a:p>
          <a:p>
            <a:pPr algn="just"/>
            <a:r>
              <a:rPr lang="ru-RU" b="1" i="1" dirty="0" smtClean="0">
                <a:solidFill>
                  <a:srgbClr val="990000"/>
                </a:solidFill>
                <a:latin typeface="Arial Narrow" panose="020B0606020202030204" pitchFamily="34" charset="0"/>
              </a:rPr>
              <a:t>Учреждения общего среднего образования   </a:t>
            </a:r>
            <a:r>
              <a:rPr lang="ru-RU" dirty="0" smtClean="0">
                <a:latin typeface="Arial Narrow" panose="020B0606020202030204" pitchFamily="34" charset="0"/>
              </a:rPr>
              <a:t>- образовательная деятельность, создание образовательной среды, психолого-педагогическое сопровождение, обеспечение качества интегрированного обучения и воспитания.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815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500" b="1" dirty="0" smtClean="0">
                <a:solidFill>
                  <a:srgbClr val="990000"/>
                </a:solidFill>
              </a:rPr>
              <a:t>Отдел образования</a:t>
            </a:r>
            <a:endParaRPr lang="ru-RU" sz="4500" b="1" dirty="0">
              <a:solidFill>
                <a:srgbClr val="99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4464496"/>
          </a:xfrm>
        </p:spPr>
        <p:txBody>
          <a:bodyPr>
            <a:normAutofit/>
          </a:bodyPr>
          <a:lstStyle/>
          <a:p>
            <a:pPr algn="just">
              <a:buClr>
                <a:srgbClr val="9900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Arial Narrow" panose="020B0606020202030204" pitchFamily="34" charset="0"/>
              </a:rPr>
              <a:t>  приказы </a:t>
            </a:r>
            <a:r>
              <a:rPr lang="ru-RU" b="1" dirty="0">
                <a:latin typeface="Arial Narrow" panose="020B0606020202030204" pitchFamily="34" charset="0"/>
              </a:rPr>
              <a:t>о создании сети специального </a:t>
            </a:r>
            <a:r>
              <a:rPr lang="ru-RU" b="1" dirty="0" smtClean="0">
                <a:latin typeface="Arial Narrow" panose="020B0606020202030204" pitchFamily="34" charset="0"/>
              </a:rPr>
              <a:t>образования;</a:t>
            </a:r>
          </a:p>
          <a:p>
            <a:pPr algn="just">
              <a:buClr>
                <a:srgbClr val="990000"/>
              </a:buClr>
              <a:buFont typeface="Wingdings" panose="05000000000000000000" pitchFamily="2" charset="2"/>
              <a:buChar char="Ø"/>
            </a:pPr>
            <a:endParaRPr lang="ru-RU" b="1" dirty="0">
              <a:latin typeface="Arial Narrow" panose="020B0606020202030204" pitchFamily="34" charset="0"/>
            </a:endParaRPr>
          </a:p>
          <a:p>
            <a:pPr algn="just">
              <a:buClr>
                <a:srgbClr val="9900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Arial Narrow" panose="020B0606020202030204" pitchFamily="34" charset="0"/>
              </a:rPr>
              <a:t>  обеспеченность </a:t>
            </a:r>
            <a:r>
              <a:rPr lang="ru-RU" b="1" dirty="0">
                <a:latin typeface="Arial Narrow" panose="020B0606020202030204" pitchFamily="34" charset="0"/>
              </a:rPr>
              <a:t>квалифицированными </a:t>
            </a:r>
            <a:r>
              <a:rPr lang="ru-RU" b="1" dirty="0" smtClean="0">
                <a:latin typeface="Arial Narrow" panose="020B0606020202030204" pitchFamily="34" charset="0"/>
              </a:rPr>
              <a:t>кадрами;</a:t>
            </a:r>
          </a:p>
          <a:p>
            <a:pPr algn="just">
              <a:buClr>
                <a:srgbClr val="990000"/>
              </a:buClr>
              <a:buFont typeface="Wingdings" panose="05000000000000000000" pitchFamily="2" charset="2"/>
              <a:buChar char="Ø"/>
            </a:pPr>
            <a:endParaRPr lang="ru-RU" b="1" dirty="0">
              <a:latin typeface="Arial Narrow" panose="020B0606020202030204" pitchFamily="34" charset="0"/>
            </a:endParaRPr>
          </a:p>
          <a:p>
            <a:pPr algn="just">
              <a:buClr>
                <a:srgbClr val="9900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Arial Narrow" panose="020B0606020202030204" pitchFamily="34" charset="0"/>
              </a:rPr>
              <a:t>  вопросы</a:t>
            </a:r>
            <a:r>
              <a:rPr lang="ru-RU" b="1" dirty="0">
                <a:latin typeface="Arial Narrow" panose="020B0606020202030204" pitchFamily="34" charset="0"/>
              </a:rPr>
              <a:t>, рассматриваемые на советах </a:t>
            </a:r>
            <a:r>
              <a:rPr lang="ru-RU" b="1" dirty="0" smtClean="0">
                <a:latin typeface="Arial Narrow" panose="020B0606020202030204" pitchFamily="34" charset="0"/>
              </a:rPr>
              <a:t>отделов </a:t>
            </a:r>
            <a:r>
              <a:rPr lang="ru-RU" b="1" dirty="0" smtClean="0">
                <a:latin typeface="Arial Narrow" panose="020B0606020202030204" pitchFamily="34" charset="0"/>
              </a:rPr>
              <a:t>образования;</a:t>
            </a:r>
            <a:endParaRPr lang="ru-RU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95357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5000" b="1" dirty="0" err="1" smtClean="0">
                <a:solidFill>
                  <a:srgbClr val="990000"/>
                </a:solidFill>
              </a:rPr>
              <a:t>ЦКРОиР</a:t>
            </a:r>
            <a:r>
              <a:rPr lang="ru-RU" sz="5000" b="1" dirty="0" smtClean="0">
                <a:solidFill>
                  <a:srgbClr val="990000"/>
                </a:solidFill>
              </a:rPr>
              <a:t/>
            </a:r>
            <a:br>
              <a:rPr lang="ru-RU" sz="5000" b="1" dirty="0" smtClean="0">
                <a:solidFill>
                  <a:srgbClr val="990000"/>
                </a:solidFill>
              </a:rPr>
            </a:br>
            <a:endParaRPr lang="ru-RU" sz="5000" b="1" dirty="0">
              <a:solidFill>
                <a:srgbClr val="99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268760"/>
            <a:ext cx="7499176" cy="4857403"/>
          </a:xfrm>
        </p:spPr>
        <p:txBody>
          <a:bodyPr>
            <a:normAutofit/>
          </a:bodyPr>
          <a:lstStyle/>
          <a:p>
            <a:pPr algn="just">
              <a:buClr>
                <a:srgbClr val="990000"/>
              </a:buClr>
              <a:buFont typeface="Wingdings" panose="05000000000000000000" pitchFamily="2" charset="2"/>
              <a:buChar char="Ø"/>
            </a:pPr>
            <a:r>
              <a:rPr lang="ru-RU" sz="3500" b="1" dirty="0" smtClean="0">
                <a:latin typeface="Arial Narrow" panose="020B0606020202030204" pitchFamily="34" charset="0"/>
              </a:rPr>
              <a:t>  психолого-медико-педагогическая комиссия		заключение;</a:t>
            </a:r>
          </a:p>
          <a:p>
            <a:pPr algn="just">
              <a:buClr>
                <a:srgbClr val="990000"/>
              </a:buClr>
              <a:buFont typeface="Wingdings" panose="05000000000000000000" pitchFamily="2" charset="2"/>
              <a:buChar char="Ø"/>
            </a:pPr>
            <a:endParaRPr lang="ru-RU" sz="3500" b="1" dirty="0" smtClean="0">
              <a:latin typeface="Arial Narrow" panose="020B0606020202030204" pitchFamily="34" charset="0"/>
            </a:endParaRPr>
          </a:p>
          <a:p>
            <a:pPr algn="just">
              <a:buClr>
                <a:srgbClr val="990000"/>
              </a:buClr>
              <a:buFont typeface="Wingdings" panose="05000000000000000000" pitchFamily="2" charset="2"/>
              <a:buChar char="Ø"/>
            </a:pPr>
            <a:r>
              <a:rPr lang="ru-RU" sz="3500" b="1" dirty="0" smtClean="0">
                <a:latin typeface="Arial Narrow" panose="020B0606020202030204" pitchFamily="34" charset="0"/>
              </a:rPr>
              <a:t>  консультативно-методическое сопровождение;</a:t>
            </a:r>
          </a:p>
          <a:p>
            <a:pPr algn="just">
              <a:buClr>
                <a:srgbClr val="990000"/>
              </a:buClr>
              <a:buFont typeface="Wingdings" panose="05000000000000000000" pitchFamily="2" charset="2"/>
              <a:buChar char="Ø"/>
            </a:pPr>
            <a:endParaRPr lang="ru-RU" sz="3500" b="1" dirty="0" smtClean="0">
              <a:latin typeface="Arial Narrow" panose="020B0606020202030204" pitchFamily="34" charset="0"/>
            </a:endParaRPr>
          </a:p>
          <a:p>
            <a:pPr algn="just">
              <a:buClr>
                <a:srgbClr val="990000"/>
              </a:buClr>
              <a:buFont typeface="Wingdings" panose="05000000000000000000" pitchFamily="2" charset="2"/>
              <a:buChar char="Ø"/>
            </a:pPr>
            <a:r>
              <a:rPr lang="ru-RU" sz="3500" b="1" dirty="0" smtClean="0">
                <a:latin typeface="Arial Narrow" panose="020B0606020202030204" pitchFamily="34" charset="0"/>
              </a:rPr>
              <a:t>  согласование </a:t>
            </a:r>
            <a:r>
              <a:rPr lang="ru-RU" sz="3500" b="1" dirty="0" smtClean="0">
                <a:latin typeface="Arial Narrow" panose="020B0606020202030204" pitchFamily="34" charset="0"/>
              </a:rPr>
              <a:t>учебных </a:t>
            </a:r>
            <a:r>
              <a:rPr lang="ru-RU" sz="3500" b="1" dirty="0" smtClean="0">
                <a:latin typeface="Arial Narrow" panose="020B0606020202030204" pitchFamily="34" charset="0"/>
              </a:rPr>
              <a:t>планов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843808" y="2492896"/>
            <a:ext cx="1224136" cy="0"/>
          </a:xfrm>
          <a:prstGeom prst="straightConnector1">
            <a:avLst/>
          </a:prstGeom>
          <a:ln w="38100">
            <a:solidFill>
              <a:srgbClr val="99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97355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0290"/>
            <a:ext cx="8229600" cy="11430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500" b="1" dirty="0" smtClean="0">
                <a:solidFill>
                  <a:srgbClr val="990000"/>
                </a:solidFill>
              </a:rPr>
              <a:t>Учреждение образования</a:t>
            </a:r>
            <a:endParaRPr lang="ru-RU" sz="4500" b="1" dirty="0">
              <a:solidFill>
                <a:srgbClr val="99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8120172"/>
              </p:ext>
            </p:extLst>
          </p:nvPr>
        </p:nvGraphicFramePr>
        <p:xfrm>
          <a:off x="457200" y="1196975"/>
          <a:ext cx="8229600" cy="4929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9262131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84482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900" b="1" dirty="0" smtClean="0">
                <a:solidFill>
                  <a:srgbClr val="990000"/>
                </a:solidFill>
              </a:rPr>
              <a:t>Особенности взаимодействия участников образовательного процесса в условиях интегрированного обучения и воспитания </a:t>
            </a:r>
            <a:r>
              <a:rPr lang="ru-RU" sz="2900" b="1" dirty="0" smtClean="0">
                <a:solidFill>
                  <a:srgbClr val="990000"/>
                </a:solidFill>
              </a:rPr>
              <a:t/>
            </a:r>
            <a:br>
              <a:rPr lang="ru-RU" sz="2900" b="1" dirty="0" smtClean="0">
                <a:solidFill>
                  <a:srgbClr val="990000"/>
                </a:solidFill>
              </a:rPr>
            </a:br>
            <a:r>
              <a:rPr lang="ru-RU" sz="2900" b="1" dirty="0" smtClean="0">
                <a:solidFill>
                  <a:srgbClr val="990000"/>
                </a:solidFill>
              </a:rPr>
              <a:t>в </a:t>
            </a:r>
            <a:r>
              <a:rPr lang="ru-RU" sz="2900" b="1" dirty="0" smtClean="0">
                <a:solidFill>
                  <a:srgbClr val="990000"/>
                </a:solidFill>
              </a:rPr>
              <a:t>классах неполной наполняемости</a:t>
            </a:r>
            <a:endParaRPr lang="ru-RU" sz="2900" b="1" dirty="0">
              <a:solidFill>
                <a:srgbClr val="99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600400"/>
          </a:xfrm>
        </p:spPr>
        <p:txBody>
          <a:bodyPr>
            <a:normAutofit/>
          </a:bodyPr>
          <a:lstStyle/>
          <a:p>
            <a:pPr>
              <a:buClr>
                <a:srgbClr val="99000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Arial Narrow" panose="020B0606020202030204" pitchFamily="34" charset="0"/>
              </a:rPr>
              <a:t>распределение </a:t>
            </a:r>
            <a:r>
              <a:rPr lang="ru-RU" dirty="0" smtClean="0">
                <a:latin typeface="Arial Narrow" panose="020B0606020202030204" pitchFamily="34" charset="0"/>
              </a:rPr>
              <a:t>часов; </a:t>
            </a:r>
            <a:endParaRPr lang="ru-RU" dirty="0" smtClean="0">
              <a:latin typeface="Arial Narrow" panose="020B0606020202030204" pitchFamily="34" charset="0"/>
            </a:endParaRPr>
          </a:p>
          <a:p>
            <a:pPr>
              <a:buClr>
                <a:srgbClr val="99000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Arial Narrow" panose="020B0606020202030204" pitchFamily="34" charset="0"/>
              </a:rPr>
              <a:t>п</a:t>
            </a:r>
            <a:r>
              <a:rPr lang="ru-RU" dirty="0" smtClean="0">
                <a:latin typeface="Arial Narrow" panose="020B0606020202030204" pitchFamily="34" charset="0"/>
              </a:rPr>
              <a:t>одбор </a:t>
            </a:r>
            <a:r>
              <a:rPr lang="ru-RU" dirty="0" smtClean="0">
                <a:latin typeface="Arial Narrow" panose="020B0606020202030204" pitchFamily="34" charset="0"/>
              </a:rPr>
              <a:t>кадров;</a:t>
            </a:r>
            <a:endParaRPr lang="ru-RU" dirty="0">
              <a:latin typeface="Arial Narrow" panose="020B0606020202030204" pitchFamily="34" charset="0"/>
            </a:endParaRPr>
          </a:p>
          <a:p>
            <a:pPr>
              <a:buClr>
                <a:srgbClr val="99000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 Narrow" panose="020B0606020202030204" pitchFamily="34" charset="0"/>
              </a:rPr>
              <a:t>проведение </a:t>
            </a:r>
            <a:r>
              <a:rPr lang="ru-RU" dirty="0">
                <a:latin typeface="Arial Narrow" panose="020B0606020202030204" pitchFamily="34" charset="0"/>
              </a:rPr>
              <a:t>совместных </a:t>
            </a:r>
            <a:r>
              <a:rPr lang="ru-RU" dirty="0" smtClean="0">
                <a:latin typeface="Arial Narrow" panose="020B0606020202030204" pitchFamily="34" charset="0"/>
              </a:rPr>
              <a:t>уроков;</a:t>
            </a:r>
            <a:endParaRPr lang="ru-RU" dirty="0">
              <a:latin typeface="Arial Narrow" panose="020B0606020202030204" pitchFamily="34" charset="0"/>
            </a:endParaRPr>
          </a:p>
          <a:p>
            <a:pPr>
              <a:buClr>
                <a:srgbClr val="99000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 Narrow" panose="020B0606020202030204" pitchFamily="34" charset="0"/>
              </a:rPr>
              <a:t>составление </a:t>
            </a:r>
            <a:r>
              <a:rPr lang="ru-RU" dirty="0">
                <a:latin typeface="Arial Narrow" panose="020B0606020202030204" pitchFamily="34" charset="0"/>
              </a:rPr>
              <a:t>единого календарного планирования по учебным </a:t>
            </a:r>
            <a:r>
              <a:rPr lang="ru-RU" dirty="0" smtClean="0">
                <a:latin typeface="Arial Narrow" panose="020B0606020202030204" pitchFamily="34" charset="0"/>
              </a:rPr>
              <a:t>предметам;</a:t>
            </a:r>
            <a:endParaRPr lang="ru-RU" dirty="0">
              <a:latin typeface="Arial Narrow" panose="020B0606020202030204" pitchFamily="34" charset="0"/>
            </a:endParaRPr>
          </a:p>
          <a:p>
            <a:pPr>
              <a:buClr>
                <a:srgbClr val="99000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 Narrow" panose="020B0606020202030204" pitchFamily="34" charset="0"/>
              </a:rPr>
              <a:t>составление </a:t>
            </a:r>
            <a:r>
              <a:rPr lang="ru-RU" dirty="0">
                <a:latin typeface="Arial Narrow" panose="020B0606020202030204" pitchFamily="34" charset="0"/>
              </a:rPr>
              <a:t>поурочной технологической </a:t>
            </a:r>
            <a:r>
              <a:rPr lang="ru-RU" dirty="0" smtClean="0">
                <a:latin typeface="Arial Narrow" panose="020B0606020202030204" pitchFamily="34" charset="0"/>
              </a:rPr>
              <a:t>карты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004287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83" y="116632"/>
            <a:ext cx="8651304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500" b="1" dirty="0" smtClean="0">
                <a:solidFill>
                  <a:srgbClr val="990000"/>
                </a:solidFill>
                <a:latin typeface="Arial Narrow" pitchFamily="34" charset="0"/>
              </a:rPr>
              <a:t>Особенности </a:t>
            </a:r>
            <a:r>
              <a:rPr lang="ru-RU" sz="3500" b="1" dirty="0">
                <a:solidFill>
                  <a:srgbClr val="990000"/>
                </a:solidFill>
                <a:latin typeface="Arial Narrow" pitchFamily="34" charset="0"/>
              </a:rPr>
              <a:t>функционирования классов интегрированного обучения и </a:t>
            </a:r>
            <a:r>
              <a:rPr lang="ru-RU" sz="3500" b="1" dirty="0" smtClean="0">
                <a:solidFill>
                  <a:srgbClr val="990000"/>
                </a:solidFill>
                <a:latin typeface="Arial Narrow" pitchFamily="34" charset="0"/>
              </a:rPr>
              <a:t>воспитания</a:t>
            </a:r>
            <a:endParaRPr lang="ru-RU" sz="3500" b="1" dirty="0">
              <a:solidFill>
                <a:srgbClr val="99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1"/>
            <a:ext cx="8784976" cy="4680520"/>
          </a:xfrm>
        </p:spPr>
        <p:txBody>
          <a:bodyPr>
            <a:normAutofit fontScale="92500" lnSpcReduction="10000"/>
          </a:bodyPr>
          <a:lstStyle/>
          <a:p>
            <a:pPr algn="just">
              <a:buClr>
                <a:srgbClr val="990000"/>
              </a:buClr>
            </a:pPr>
            <a:r>
              <a:rPr lang="ru-RU" dirty="0" smtClean="0">
                <a:latin typeface="Arial Narrow" pitchFamily="34" charset="0"/>
              </a:rPr>
              <a:t>Рекомендации по комплектованию</a:t>
            </a:r>
          </a:p>
          <a:p>
            <a:pPr algn="just">
              <a:buClr>
                <a:srgbClr val="990000"/>
              </a:buClr>
            </a:pPr>
            <a:r>
              <a:rPr lang="ru-RU" dirty="0" smtClean="0">
                <a:latin typeface="Arial Narrow" pitchFamily="34" charset="0"/>
              </a:rPr>
              <a:t>Реализация учебных предметов учителя и учителя-дефектолога совместно (с 3 класса)</a:t>
            </a:r>
          </a:p>
          <a:p>
            <a:pPr algn="just">
              <a:buClr>
                <a:srgbClr val="990000"/>
              </a:buClr>
            </a:pPr>
            <a:r>
              <a:rPr lang="ru-RU" dirty="0" smtClean="0">
                <a:latin typeface="Arial Narrow" pitchFamily="34" charset="0"/>
              </a:rPr>
              <a:t>Расчет количества  коррекционных занятий</a:t>
            </a:r>
          </a:p>
          <a:p>
            <a:pPr algn="just">
              <a:buClr>
                <a:srgbClr val="990000"/>
              </a:buClr>
            </a:pPr>
            <a:r>
              <a:rPr lang="ru-RU" dirty="0" smtClean="0">
                <a:latin typeface="Arial Narrow" pitchFamily="34" charset="0"/>
              </a:rPr>
              <a:t>Оценивание учебного предмета «Трудовое обучение» с 4-ого класса учащихся с интеллектуальной недостаточностью</a:t>
            </a:r>
          </a:p>
          <a:p>
            <a:pPr algn="just">
              <a:buClr>
                <a:srgbClr val="990000"/>
              </a:buClr>
            </a:pPr>
            <a:r>
              <a:rPr lang="ru-RU" dirty="0" smtClean="0">
                <a:latin typeface="Arial Narrow" pitchFamily="34" charset="0"/>
              </a:rPr>
              <a:t>Состав коррекционных занятий</a:t>
            </a:r>
          </a:p>
          <a:p>
            <a:pPr algn="just">
              <a:buClr>
                <a:srgbClr val="990000"/>
              </a:buClr>
            </a:pPr>
            <a:r>
              <a:rPr lang="ru-RU" dirty="0" smtClean="0">
                <a:latin typeface="Arial Narrow" pitchFamily="34" charset="0"/>
              </a:rPr>
              <a:t>Освоение образовательных программ общего среднего образования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7303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90066"/>
          </a:xfrm>
        </p:spPr>
        <p:txBody>
          <a:bodyPr>
            <a:noAutofit/>
          </a:bodyPr>
          <a:lstStyle/>
          <a:p>
            <a:r>
              <a:rPr lang="ru-RU" sz="3400" b="1" dirty="0" smtClean="0">
                <a:solidFill>
                  <a:srgbClr val="990000"/>
                </a:solidFill>
              </a:rPr>
              <a:t>Календарно-тематическое планирование</a:t>
            </a:r>
            <a:endParaRPr lang="ru-RU" sz="3400" b="1" dirty="0">
              <a:solidFill>
                <a:srgbClr val="99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15" y="1124744"/>
            <a:ext cx="534052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520216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3" r="2338"/>
          <a:stretch/>
        </p:blipFill>
        <p:spPr bwMode="auto">
          <a:xfrm>
            <a:off x="5691647" y="3356992"/>
            <a:ext cx="3452353" cy="33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авая круглая скобка 4"/>
          <p:cNvSpPr/>
          <p:nvPr/>
        </p:nvSpPr>
        <p:spPr>
          <a:xfrm>
            <a:off x="5453686" y="1124744"/>
            <a:ext cx="237961" cy="3210134"/>
          </a:xfrm>
          <a:prstGeom prst="rightBracket">
            <a:avLst/>
          </a:prstGeom>
          <a:ln>
            <a:solidFill>
              <a:srgbClr val="99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5691647" y="1628800"/>
            <a:ext cx="968586" cy="0"/>
          </a:xfrm>
          <a:prstGeom prst="straightConnector1">
            <a:avLst/>
          </a:prstGeom>
          <a:ln>
            <a:solidFill>
              <a:srgbClr val="99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60233" y="1305634"/>
            <a:ext cx="24737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990000"/>
                </a:solidFill>
                <a:latin typeface="Arial Narrow" panose="020B0606020202030204" pitchFamily="34" charset="0"/>
              </a:rPr>
              <a:t>Средняя школа,</a:t>
            </a:r>
          </a:p>
          <a:p>
            <a:r>
              <a:rPr lang="ru-RU" sz="2000" dirty="0">
                <a:solidFill>
                  <a:srgbClr val="990000"/>
                </a:solidFill>
                <a:latin typeface="Arial Narrow" panose="020B0606020202030204" pitchFamily="34" charset="0"/>
              </a:rPr>
              <a:t>о</a:t>
            </a:r>
            <a:r>
              <a:rPr lang="ru-RU" sz="2000" dirty="0" smtClean="0">
                <a:solidFill>
                  <a:srgbClr val="990000"/>
                </a:solidFill>
                <a:latin typeface="Arial Narrow" panose="020B0606020202030204" pitchFamily="34" charset="0"/>
              </a:rPr>
              <a:t>бщеобразовательная </a:t>
            </a:r>
          </a:p>
          <a:p>
            <a:r>
              <a:rPr lang="ru-RU" sz="2000" dirty="0" smtClean="0">
                <a:solidFill>
                  <a:srgbClr val="990000"/>
                </a:solidFill>
                <a:latin typeface="Arial Narrow" panose="020B0606020202030204" pitchFamily="34" charset="0"/>
              </a:rPr>
              <a:t>программа</a:t>
            </a:r>
            <a:endParaRPr lang="ru-RU" sz="2000" dirty="0">
              <a:solidFill>
                <a:srgbClr val="99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87635" y="5526831"/>
            <a:ext cx="25651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Средняя школа,</a:t>
            </a:r>
          </a:p>
          <a:p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п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рограмма 1 отделения</a:t>
            </a:r>
          </a:p>
          <a:p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в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спомогательной школы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4211960" y="5252665"/>
            <a:ext cx="1314877" cy="674477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56072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245</Words>
  <Application>Microsoft Office PowerPoint</Application>
  <PresentationFormat>Экран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«Комплексный подход  к организации обучения и воспитания детей  с особенностями психофизического развития. Особенности взаимодействия  участников образовательного процесса  в условиях интегрированного обучения  и воспитания в классах неполной наполняемости»   </vt:lpstr>
      <vt:lpstr>Взаимодействие </vt:lpstr>
      <vt:lpstr>Функциональные обязанности</vt:lpstr>
      <vt:lpstr>Отдел образования</vt:lpstr>
      <vt:lpstr> ЦКРОиР </vt:lpstr>
      <vt:lpstr>Учреждение образования</vt:lpstr>
      <vt:lpstr>Особенности взаимодействия участников образовательного процесса в условиях интегрированного обучения и воспитания  в классах неполной наполняемости</vt:lpstr>
      <vt:lpstr>Особенности функционирования классов интегрированного обучения и воспитания</vt:lpstr>
      <vt:lpstr>Календарно-тематическое планирование</vt:lpstr>
      <vt:lpstr>Технологическая карта урока</vt:lpstr>
      <vt:lpstr>Презентация PowerPoint</vt:lpstr>
      <vt:lpstr> «Комплексный подход  к организации обучения и воспитания детей  с особенностями психофизического развития. Особенности взаимодействия  участников образовательного процесса  в условиях интегрированного обучения  и воспитания в классах неполной наполняемости»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Комплексный подход к организации обучения и воспитания детей с особенностями психофизического развития. Особенности взаимодействия участников образовательного процесса в условиях интегрированного обучения и воспитания в классах неполной наполняемости   </dc:title>
  <dc:creator>User</dc:creator>
  <cp:lastModifiedBy>ГОЦКРОиР</cp:lastModifiedBy>
  <cp:revision>15</cp:revision>
  <cp:lastPrinted>2018-11-28T23:56:42Z</cp:lastPrinted>
  <dcterms:created xsi:type="dcterms:W3CDTF">2018-11-28T22:29:52Z</dcterms:created>
  <dcterms:modified xsi:type="dcterms:W3CDTF">2018-11-29T07:07:57Z</dcterms:modified>
</cp:coreProperties>
</file>