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2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5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5460" y="1118796"/>
            <a:ext cx="10757646" cy="3969572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sz="2500" b="1" dirty="0"/>
              <a:t>Информация</a:t>
            </a:r>
            <a:br>
              <a:rPr lang="ru-RU" sz="2500" b="1" dirty="0"/>
            </a:br>
            <a:r>
              <a:rPr lang="ru-RU" sz="2500" b="1" dirty="0"/>
              <a:t>по результатам изучения деятельности </a:t>
            </a: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>отделов </a:t>
            </a:r>
            <a:r>
              <a:rPr lang="ru-RU" sz="2500" b="1" dirty="0"/>
              <a:t>образования, спорта и туризма </a:t>
            </a:r>
            <a:r>
              <a:rPr lang="ru-RU" sz="2500" b="1" dirty="0" smtClean="0"/>
              <a:t>(образования) райисполкомов</a:t>
            </a:r>
            <a:r>
              <a:rPr lang="ru-RU" sz="2500" b="1" dirty="0"/>
              <a:t>, управления образования Гомельского горисполкома, учреждений дошкольного, </a:t>
            </a:r>
            <a:r>
              <a:rPr lang="ru-RU" sz="2500" b="1"/>
              <a:t>общего </a:t>
            </a:r>
            <a:r>
              <a:rPr lang="ru-RU" sz="2500" b="1" smtClean="0"/>
              <a:t>среднего образования </a:t>
            </a:r>
            <a:r>
              <a:rPr lang="ru-RU" sz="2500" b="1" dirty="0" smtClean="0"/>
              <a:t>по </a:t>
            </a:r>
            <a:r>
              <a:rPr lang="ru-RU" sz="2500" b="1" dirty="0"/>
              <a:t>организации психолого-педагогического сопровождения обучающихся с особенностями психофизического </a:t>
            </a:r>
            <a:r>
              <a:rPr lang="ru-RU" sz="2500" b="1" dirty="0" smtClean="0"/>
              <a:t>развития</a:t>
            </a:r>
            <a:br>
              <a:rPr lang="ru-RU" sz="2500" b="1" dirty="0" smtClean="0"/>
            </a:br>
            <a:endParaRPr lang="ru-RU" sz="25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gray">
          <a:xfrm>
            <a:off x="968189" y="5142155"/>
            <a:ext cx="10434917" cy="970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1800" b="1" i="1" dirty="0" smtClean="0">
                <a:latin typeface="+mn-lt"/>
              </a:rPr>
              <a:t>Усова </a:t>
            </a:r>
            <a:r>
              <a:rPr lang="ru-RU" sz="1800" b="1" i="1" dirty="0">
                <a:latin typeface="+mn-lt"/>
              </a:rPr>
              <a:t>Т</a:t>
            </a:r>
            <a:r>
              <a:rPr lang="ru-RU" sz="1800" b="1" i="1" dirty="0" smtClean="0">
                <a:latin typeface="+mn-lt"/>
              </a:rPr>
              <a:t>атьяна Михайловна</a:t>
            </a:r>
            <a:r>
              <a:rPr lang="ru-RU" sz="1800" b="1" i="1" dirty="0" smtClean="0"/>
              <a:t>, директор</a:t>
            </a:r>
          </a:p>
          <a:p>
            <a:pPr algn="r"/>
            <a:r>
              <a:rPr lang="ru-RU" sz="1800" b="1" i="1" dirty="0" smtClean="0"/>
              <a:t>ГУО «Гомельский областной центр </a:t>
            </a:r>
          </a:p>
          <a:p>
            <a:pPr algn="r"/>
            <a:r>
              <a:rPr lang="ru-RU" sz="1800" b="1" i="1" dirty="0" smtClean="0"/>
              <a:t>коррекционно-развивающего обучения и реабилитации»</a:t>
            </a:r>
            <a:endParaRPr 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val="163405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20656" y="968188"/>
            <a:ext cx="4051344" cy="5073127"/>
          </a:xfrm>
          <a:ln>
            <a:noFill/>
          </a:ln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5300" dirty="0">
                <a:solidFill>
                  <a:schemeClr val="bg1"/>
                </a:solidFill>
              </a:rPr>
              <a:t>ПОЛОЖЕНИЕ</a:t>
            </a:r>
          </a:p>
          <a:p>
            <a:pPr marL="0" indent="0" algn="ctr">
              <a:buNone/>
            </a:pPr>
            <a:r>
              <a:rPr lang="ru-RU" sz="5300" dirty="0">
                <a:solidFill>
                  <a:schemeClr val="bg1"/>
                </a:solidFill>
              </a:rPr>
              <a:t>о социально-педагогической </a:t>
            </a:r>
            <a:r>
              <a:rPr lang="ru-RU" sz="5300" dirty="0" smtClean="0">
                <a:solidFill>
                  <a:schemeClr val="bg1"/>
                </a:solidFill>
              </a:rPr>
              <a:t/>
            </a:r>
            <a:br>
              <a:rPr lang="ru-RU" sz="5300" dirty="0" smtClean="0">
                <a:solidFill>
                  <a:schemeClr val="bg1"/>
                </a:solidFill>
              </a:rPr>
            </a:br>
            <a:r>
              <a:rPr lang="ru-RU" sz="5300" dirty="0" smtClean="0">
                <a:solidFill>
                  <a:schemeClr val="bg1"/>
                </a:solidFill>
              </a:rPr>
              <a:t>и </a:t>
            </a:r>
            <a:r>
              <a:rPr lang="ru-RU" sz="5300" dirty="0">
                <a:solidFill>
                  <a:schemeClr val="bg1"/>
                </a:solidFill>
              </a:rPr>
              <a:t>психологической службе учреждения образования </a:t>
            </a:r>
            <a:r>
              <a:rPr lang="ru-RU" sz="5300" dirty="0" smtClean="0">
                <a:solidFill>
                  <a:schemeClr val="bg1"/>
                </a:solidFill>
              </a:rPr>
              <a:t/>
            </a:r>
            <a:br>
              <a:rPr lang="ru-RU" sz="5300" dirty="0" smtClean="0">
                <a:solidFill>
                  <a:schemeClr val="bg1"/>
                </a:solidFill>
              </a:rPr>
            </a:br>
            <a:r>
              <a:rPr lang="ru-RU" sz="5300" dirty="0" smtClean="0">
                <a:solidFill>
                  <a:schemeClr val="bg1"/>
                </a:solidFill>
              </a:rPr>
              <a:t>(</a:t>
            </a:r>
            <a:r>
              <a:rPr lang="ru-RU" sz="5300" dirty="0">
                <a:solidFill>
                  <a:schemeClr val="bg1"/>
                </a:solidFill>
              </a:rPr>
              <a:t>иной организации, индивидуального предпринимателя, </a:t>
            </a:r>
            <a:r>
              <a:rPr lang="ru-RU" sz="5300" dirty="0" smtClean="0">
                <a:solidFill>
                  <a:schemeClr val="bg1"/>
                </a:solidFill>
              </a:rPr>
              <a:t/>
            </a:r>
            <a:br>
              <a:rPr lang="ru-RU" sz="5300" dirty="0" smtClean="0">
                <a:solidFill>
                  <a:schemeClr val="bg1"/>
                </a:solidFill>
              </a:rPr>
            </a:br>
            <a:r>
              <a:rPr lang="ru-RU" sz="5300" dirty="0" smtClean="0">
                <a:solidFill>
                  <a:schemeClr val="bg1"/>
                </a:solidFill>
              </a:rPr>
              <a:t>которым </a:t>
            </a:r>
            <a:r>
              <a:rPr lang="ru-RU" sz="5300" dirty="0">
                <a:solidFill>
                  <a:schemeClr val="bg1"/>
                </a:solidFill>
              </a:rPr>
              <a:t>в соответствии </a:t>
            </a:r>
            <a:r>
              <a:rPr lang="ru-RU" sz="5300" dirty="0" smtClean="0">
                <a:solidFill>
                  <a:schemeClr val="bg1"/>
                </a:solidFill>
              </a:rPr>
              <a:t/>
            </a:r>
            <a:br>
              <a:rPr lang="ru-RU" sz="5300" dirty="0" smtClean="0">
                <a:solidFill>
                  <a:schemeClr val="bg1"/>
                </a:solidFill>
              </a:rPr>
            </a:br>
            <a:r>
              <a:rPr lang="ru-RU" sz="5300" dirty="0" smtClean="0">
                <a:solidFill>
                  <a:schemeClr val="bg1"/>
                </a:solidFill>
              </a:rPr>
              <a:t>с </a:t>
            </a:r>
            <a:r>
              <a:rPr lang="ru-RU" sz="5300" dirty="0">
                <a:solidFill>
                  <a:schemeClr val="bg1"/>
                </a:solidFill>
              </a:rPr>
              <a:t>законодательством предоставлено право осуществлять образовательную деятельность</a:t>
            </a:r>
            <a:r>
              <a:rPr lang="ru-RU" sz="5300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type="body" sz="half" idx="2"/>
          </p:nvPr>
        </p:nvSpPr>
        <p:spPr>
          <a:xfrm>
            <a:off x="5049222" y="1118796"/>
            <a:ext cx="6999343" cy="5185185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50" dirty="0" smtClean="0">
                <a:solidFill>
                  <a:schemeClr val="tx1"/>
                </a:solidFill>
              </a:rPr>
              <a:t>план </a:t>
            </a:r>
            <a:r>
              <a:rPr lang="ru-RU" sz="1650" dirty="0">
                <a:solidFill>
                  <a:schemeClr val="tx1"/>
                </a:solidFill>
              </a:rPr>
              <a:t>работы СППС учреждения образования на </a:t>
            </a:r>
            <a:r>
              <a:rPr lang="ru-RU" sz="1650" dirty="0" smtClean="0">
                <a:solidFill>
                  <a:schemeClr val="tx1"/>
                </a:solidFill>
              </a:rPr>
              <a:t>год;</a:t>
            </a:r>
            <a:endParaRPr lang="ru-RU" sz="165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50" dirty="0">
                <a:solidFill>
                  <a:schemeClr val="tx1"/>
                </a:solidFill>
              </a:rPr>
              <a:t>планы работы специалистов СППС учреждения образования на четверть (семестр, полугодие);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50" dirty="0">
                <a:solidFill>
                  <a:schemeClr val="tx1"/>
                </a:solidFill>
              </a:rPr>
              <a:t>аналитический отчет о работе СППС учреждения образования за год;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50" dirty="0">
                <a:solidFill>
                  <a:schemeClr val="tx1"/>
                </a:solidFill>
              </a:rPr>
              <a:t>графики работы специалистов СППС учреждения образования;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50" dirty="0" smtClean="0">
                <a:solidFill>
                  <a:schemeClr val="tx1"/>
                </a:solidFill>
              </a:rPr>
              <a:t>социально-педагогическая характеристика </a:t>
            </a:r>
            <a:r>
              <a:rPr lang="ru-RU" sz="1650" dirty="0">
                <a:solidFill>
                  <a:schemeClr val="tx1"/>
                </a:solidFill>
              </a:rPr>
              <a:t>учреждения образования (иной организации, индивидуального предпринимателя);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50" dirty="0">
                <a:solidFill>
                  <a:schemeClr val="tx1"/>
                </a:solidFill>
              </a:rPr>
              <a:t>материалы по организации и оказанию помощи </a:t>
            </a:r>
            <a:r>
              <a:rPr lang="ru-RU" sz="1650" dirty="0" smtClean="0">
                <a:solidFill>
                  <a:schemeClr val="tx1"/>
                </a:solidFill>
              </a:rPr>
              <a:t>обучающимся;</a:t>
            </a:r>
            <a:endParaRPr lang="ru-RU" sz="165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50" dirty="0">
                <a:solidFill>
                  <a:schemeClr val="tx1"/>
                </a:solidFill>
              </a:rPr>
              <a:t>отчеты и аналитические материалы о реализации мероприятий по оказанию социально-педагогической и психологической помощи </a:t>
            </a:r>
            <a:r>
              <a:rPr lang="ru-RU" sz="1650" dirty="0" smtClean="0">
                <a:solidFill>
                  <a:schemeClr val="tx1"/>
                </a:solidFill>
              </a:rPr>
              <a:t>обучающимся;</a:t>
            </a:r>
            <a:endParaRPr lang="ru-RU" sz="165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50" dirty="0">
                <a:solidFill>
                  <a:schemeClr val="tx1"/>
                </a:solidFill>
              </a:rPr>
              <a:t>журнал учета консультаций участников образовательного процесса</a:t>
            </a:r>
            <a:r>
              <a:rPr lang="ru-RU" sz="1650" dirty="0" smtClean="0">
                <a:solidFill>
                  <a:schemeClr val="tx1"/>
                </a:solidFill>
              </a:rPr>
              <a:t>.</a:t>
            </a:r>
            <a:endParaRPr lang="ru-RU" sz="1650" dirty="0">
              <a:solidFill>
                <a:schemeClr val="tx1"/>
              </a:solidFill>
            </a:endParaRPr>
          </a:p>
        </p:txBody>
      </p:sp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5712310" y="261224"/>
            <a:ext cx="3980330" cy="706964"/>
          </a:xfrm>
        </p:spPr>
        <p:txBody>
          <a:bodyPr/>
          <a:lstStyle/>
          <a:p>
            <a:pPr algn="ctr"/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Документация</a:t>
            </a:r>
            <a:endParaRPr lang="ru-RU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55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99660" y="876850"/>
            <a:ext cx="6579794" cy="706964"/>
          </a:xfrm>
        </p:spPr>
        <p:txBody>
          <a:bodyPr/>
          <a:lstStyle/>
          <a:p>
            <a:pPr algn="ctr"/>
            <a:r>
              <a:rPr lang="ru-RU" sz="3300" b="1" dirty="0" smtClean="0"/>
              <a:t>Работа с учащимися с ОПФР прослеживается:</a:t>
            </a:r>
            <a:endParaRPr lang="ru-RU" sz="33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48640" y="2603500"/>
            <a:ext cx="11080375" cy="3678966"/>
          </a:xfrm>
        </p:spPr>
        <p:txBody>
          <a:bodyPr>
            <a:normAutofit fontScale="92500"/>
          </a:bodyPr>
          <a:lstStyle/>
          <a:p>
            <a:r>
              <a:rPr lang="ru-RU" sz="2500" dirty="0" smtClean="0"/>
              <a:t>в мероприятиях </a:t>
            </a:r>
            <a:r>
              <a:rPr lang="ru-RU" sz="2500" dirty="0"/>
              <a:t>плана;</a:t>
            </a:r>
          </a:p>
          <a:p>
            <a:r>
              <a:rPr lang="ru-RU" sz="2500" dirty="0" smtClean="0"/>
              <a:t>в аналитическом </a:t>
            </a:r>
            <a:r>
              <a:rPr lang="ru-RU" sz="2500" dirty="0"/>
              <a:t>отчете о работе СППС за год; </a:t>
            </a:r>
          </a:p>
          <a:p>
            <a:r>
              <a:rPr lang="ru-RU" sz="2500" dirty="0" smtClean="0"/>
              <a:t>в </a:t>
            </a:r>
            <a:r>
              <a:rPr lang="ru-RU" sz="2500" dirty="0"/>
              <a:t>материалах по организации и оказанию помощи обучающимся, 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а </a:t>
            </a:r>
            <a:r>
              <a:rPr lang="ru-RU" sz="2500" dirty="0"/>
              <a:t>именно, в индивидуальных психодиагностических материалах; </a:t>
            </a:r>
          </a:p>
          <a:p>
            <a:r>
              <a:rPr lang="ru-RU" sz="2500" dirty="0" smtClean="0"/>
              <a:t>в </a:t>
            </a:r>
            <a:r>
              <a:rPr lang="ru-RU" sz="2500" dirty="0"/>
              <a:t>отчетах и аналитических материалах о реализации мероприятий 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по </a:t>
            </a:r>
            <a:r>
              <a:rPr lang="ru-RU" sz="2500" dirty="0"/>
              <a:t>оказанию социально-педагогической и психологической помощи обучающимся;</a:t>
            </a:r>
          </a:p>
          <a:p>
            <a:r>
              <a:rPr lang="ru-RU" sz="2500" dirty="0" smtClean="0"/>
              <a:t>в </a:t>
            </a:r>
            <a:r>
              <a:rPr lang="ru-RU" sz="2500" dirty="0"/>
              <a:t>журнале учета консультаций.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215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Педагогам-психологам необходимо: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495" y="2721833"/>
            <a:ext cx="11205582" cy="3692413"/>
          </a:xfrm>
        </p:spPr>
        <p:txBody>
          <a:bodyPr>
            <a:normAutofit/>
          </a:bodyPr>
          <a:lstStyle/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учитывать </a:t>
            </a:r>
            <a:r>
              <a:rPr lang="ru-RU" sz="2500" dirty="0" err="1" smtClean="0">
                <a:solidFill>
                  <a:schemeClr val="tx1"/>
                </a:solidFill>
              </a:rPr>
              <a:t>валидность</a:t>
            </a:r>
            <a:r>
              <a:rPr lang="ru-RU" sz="2500" dirty="0" smtClean="0">
                <a:solidFill>
                  <a:schemeClr val="tx1"/>
                </a:solidFill>
              </a:rPr>
              <a:t> используемых педагогами-психологами диагностических методик при обследовании детей с ОПФР;</a:t>
            </a:r>
          </a:p>
          <a:p>
            <a:pPr algn="just">
              <a:buNone/>
            </a:pPr>
            <a:endParaRPr lang="ru-RU" sz="2500" dirty="0" smtClean="0">
              <a:solidFill>
                <a:schemeClr val="tx1"/>
              </a:solidFill>
            </a:endParaRP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анализировать </a:t>
            </a:r>
            <a:r>
              <a:rPr lang="ru-RU" sz="2500" dirty="0">
                <a:solidFill>
                  <a:schemeClr val="tx1"/>
                </a:solidFill>
              </a:rPr>
              <a:t>и обобщать полученные в ходе диагностики </a:t>
            </a:r>
            <a:r>
              <a:rPr lang="ru-RU" sz="2500" dirty="0" smtClean="0">
                <a:solidFill>
                  <a:schemeClr val="tx1"/>
                </a:solidFill>
              </a:rPr>
              <a:t>данные;</a:t>
            </a:r>
          </a:p>
          <a:p>
            <a:pPr marL="0" indent="0" algn="just">
              <a:buNone/>
            </a:pPr>
            <a:endParaRPr lang="ru-RU" sz="2500" dirty="0" smtClean="0">
              <a:solidFill>
                <a:schemeClr val="tx1"/>
              </a:solidFill>
            </a:endParaRPr>
          </a:p>
          <a:p>
            <a:pPr algn="just"/>
            <a:r>
              <a:rPr lang="ru-RU" sz="2500" smtClean="0">
                <a:solidFill>
                  <a:schemeClr val="tx1"/>
                </a:solidFill>
              </a:rPr>
              <a:t>осуществлять </a:t>
            </a:r>
            <a:r>
              <a:rPr lang="ru-RU" sz="2500" dirty="0" smtClean="0">
                <a:solidFill>
                  <a:schemeClr val="tx1"/>
                </a:solidFill>
              </a:rPr>
              <a:t>вдумчивый </a:t>
            </a:r>
            <a:r>
              <a:rPr lang="ru-RU" sz="2500" dirty="0">
                <a:solidFill>
                  <a:schemeClr val="tx1"/>
                </a:solidFill>
              </a:rPr>
              <a:t>и грамотный подход специалистов </a:t>
            </a:r>
            <a:r>
              <a:rPr lang="ru-RU" sz="2500" dirty="0" smtClean="0">
                <a:solidFill>
                  <a:schemeClr val="tx1"/>
                </a:solidFill>
              </a:rPr>
              <a:t>к </a:t>
            </a:r>
            <a:r>
              <a:rPr lang="ru-RU" sz="2500" dirty="0">
                <a:solidFill>
                  <a:schemeClr val="tx1"/>
                </a:solidFill>
              </a:rPr>
              <a:t>анализу полученных диагностических </a:t>
            </a:r>
            <a:r>
              <a:rPr lang="ru-RU" sz="2500" dirty="0" smtClean="0">
                <a:solidFill>
                  <a:schemeClr val="tx1"/>
                </a:solidFill>
              </a:rPr>
              <a:t>материалов.</a:t>
            </a:r>
            <a:endParaRPr lang="ru-RU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72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500" y="796066"/>
            <a:ext cx="8761413" cy="1065006"/>
          </a:xfrm>
        </p:spPr>
        <p:txBody>
          <a:bodyPr/>
          <a:lstStyle/>
          <a:p>
            <a:pPr algn="ctr"/>
            <a:r>
              <a:rPr lang="ru-RU" sz="3300" b="1" dirty="0" smtClean="0"/>
              <a:t>Деятельность группы ППС может организовываться</a:t>
            </a:r>
            <a:endParaRPr lang="ru-RU" sz="33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05610" y="2786379"/>
            <a:ext cx="5615492" cy="3011993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/>
              <a:t>В </a:t>
            </a:r>
            <a:r>
              <a:rPr lang="ru-RU" sz="2500" dirty="0"/>
              <a:t>учреждениях 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дошкольного </a:t>
            </a:r>
            <a:r>
              <a:rPr lang="ru-RU" sz="2500" dirty="0"/>
              <a:t>образования, 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так </a:t>
            </a:r>
            <a:r>
              <a:rPr lang="ru-RU" sz="2500" dirty="0"/>
              <a:t>как в штатном расписании отсутствует должность 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«</a:t>
            </a:r>
            <a:r>
              <a:rPr lang="ru-RU" sz="2500" dirty="0"/>
              <a:t>педагог социальный», 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что </a:t>
            </a:r>
            <a:r>
              <a:rPr lang="ru-RU" sz="2500" dirty="0"/>
              <a:t>делает невозможным создание </a:t>
            </a:r>
            <a:r>
              <a:rPr lang="ru-RU" sz="2500" dirty="0" smtClean="0"/>
              <a:t>СППС </a:t>
            </a:r>
            <a:endParaRPr lang="ru-RU" sz="25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294773" y="2786379"/>
            <a:ext cx="5245186" cy="2753809"/>
          </a:xfrm>
        </p:spPr>
        <p:txBody>
          <a:bodyPr>
            <a:noAutofit/>
          </a:bodyPr>
          <a:lstStyle/>
          <a:p>
            <a:pPr algn="ctr"/>
            <a:r>
              <a:rPr lang="ru-RU" sz="2500" dirty="0"/>
              <a:t>При необходимости оказания ребенку </a:t>
            </a:r>
            <a:r>
              <a:rPr lang="ru-RU" sz="2500" dirty="0" smtClean="0"/>
              <a:t>с </a:t>
            </a:r>
            <a:r>
              <a:rPr lang="ru-RU" sz="2500" dirty="0"/>
              <a:t>ОПФР </a:t>
            </a:r>
            <a:r>
              <a:rPr lang="ru-RU" sz="2500" dirty="0" smtClean="0"/>
              <a:t>помощи в </a:t>
            </a:r>
            <a:r>
              <a:rPr lang="ru-RU" sz="2500" dirty="0"/>
              <a:t>большем объеме, комплексно и разными специалистами </a:t>
            </a:r>
            <a:r>
              <a:rPr lang="ru-RU" sz="2500" dirty="0" smtClean="0"/>
              <a:t>учреждения </a:t>
            </a:r>
            <a:endParaRPr lang="ru-RU" sz="25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294773" y="2713922"/>
            <a:ext cx="0" cy="3571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965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228" y="2564803"/>
            <a:ext cx="2793158" cy="1600200"/>
          </a:xfrm>
        </p:spPr>
        <p:txBody>
          <a:bodyPr/>
          <a:lstStyle/>
          <a:p>
            <a:pPr algn="ctr"/>
            <a:r>
              <a:rPr lang="ru-RU" sz="3500" b="1" dirty="0" smtClean="0"/>
              <a:t>Участники </a:t>
            </a:r>
            <a:r>
              <a:rPr lang="ru-RU" sz="3500" b="1" dirty="0"/>
              <a:t>группы ППС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195943" y="710005"/>
            <a:ext cx="6723529" cy="478715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учитель-дефектолог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  <a:r>
              <a:rPr lang="ru-RU" dirty="0">
                <a:solidFill>
                  <a:schemeClr val="tx1"/>
                </a:solidFill>
              </a:rPr>
              <a:t>дошкольного образования;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  <a:r>
              <a:rPr lang="ru-RU" dirty="0">
                <a:solidFill>
                  <a:schemeClr val="tx1"/>
                </a:solidFill>
              </a:rPr>
              <a:t>группы продлённого дня;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педагог-психолог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педагог </a:t>
            </a:r>
            <a:r>
              <a:rPr lang="ru-RU" dirty="0">
                <a:solidFill>
                  <a:schemeClr val="tx1"/>
                </a:solidFill>
              </a:rPr>
              <a:t>социальный;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</a:t>
            </a:r>
            <a:r>
              <a:rPr lang="ru-RU" dirty="0">
                <a:solidFill>
                  <a:schemeClr val="tx1"/>
                </a:solidFill>
              </a:rPr>
              <a:t>класса/классный руководитель;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учителя-предметники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  <a:r>
              <a:rPr lang="ru-RU" dirty="0">
                <a:solidFill>
                  <a:schemeClr val="tx1"/>
                </a:solidFill>
              </a:rPr>
              <a:t>для персонального сопровождения обучающихся с аутистическими нарушениями;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медицинский </a:t>
            </a:r>
            <a:r>
              <a:rPr lang="ru-RU" dirty="0">
                <a:solidFill>
                  <a:schemeClr val="tx1"/>
                </a:solidFill>
              </a:rPr>
              <a:t>работник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родители </a:t>
            </a:r>
            <a:r>
              <a:rPr lang="ru-RU" dirty="0">
                <a:solidFill>
                  <a:schemeClr val="tx1"/>
                </a:solidFill>
              </a:rPr>
              <a:t>(законные представители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937760" y="5497158"/>
            <a:ext cx="6981712" cy="736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Руководство группой осуществляет член администрации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4980791" y="5475643"/>
            <a:ext cx="6938681" cy="21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623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500290"/>
              </p:ext>
            </p:extLst>
          </p:nvPr>
        </p:nvGraphicFramePr>
        <p:xfrm>
          <a:off x="282390" y="813506"/>
          <a:ext cx="11806516" cy="5998786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6306669"/>
                <a:gridCol w="5499847"/>
              </a:tblGrid>
              <a:tr h="441124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СППС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Группа ППС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112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Положение о СППС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Положение о группе ППС</a:t>
                      </a:r>
                      <a:endParaRPr lang="ru-RU" sz="1800" b="1" dirty="0"/>
                    </a:p>
                  </a:txBody>
                  <a:tcPr/>
                </a:tc>
              </a:tr>
              <a:tr h="978933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Приказ о создании СППС (на начало учебного года)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Приказ о создании группы ППС </a:t>
                      </a:r>
                    </a:p>
                    <a:p>
                      <a:r>
                        <a:rPr lang="ru-RU" sz="1800" b="1" dirty="0" smtClean="0"/>
                        <a:t>(в любое время учебного года при возникновении необходимости)</a:t>
                      </a:r>
                      <a:endParaRPr lang="ru-RU" sz="1800" b="1" dirty="0"/>
                    </a:p>
                  </a:txBody>
                  <a:tcPr/>
                </a:tc>
              </a:tr>
              <a:tr h="978933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План работы СППС (является разделом плана воспитательной работы учреждения </a:t>
                      </a:r>
                      <a:r>
                        <a:rPr lang="ru-RU" sz="1800" b="1" smtClean="0"/>
                        <a:t>образования) Планы работы членов СППС (на четверть, полугодие)</a:t>
                      </a:r>
                      <a:endParaRPr lang="ru-RU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План работы группы ППС (отдельно утверждается руководителем)</a:t>
                      </a:r>
                      <a:endParaRPr lang="ru-RU" sz="1800" b="1" dirty="0"/>
                    </a:p>
                  </a:txBody>
                  <a:tcPr/>
                </a:tc>
              </a:tr>
              <a:tr h="688879">
                <a:tc>
                  <a:txBody>
                    <a:bodyPr/>
                    <a:lstStyle/>
                    <a:p>
                      <a:r>
                        <a:rPr lang="ru-RU" sz="1800" b="1" smtClean="0"/>
                        <a:t>Индивидуальные психодиагностические материалы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Диагностическая карта психолого-педагогического сопровождения</a:t>
                      </a:r>
                      <a:endParaRPr lang="ru-RU" sz="1800" b="1" dirty="0"/>
                    </a:p>
                  </a:txBody>
                  <a:tcPr/>
                </a:tc>
              </a:tr>
              <a:tr h="688879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Отчеты и аналитические материалы по оказанию социально-педагогической помощи обучающимся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Аналитический отчет о работе группы ППС</a:t>
                      </a:r>
                      <a:endParaRPr lang="ru-RU" sz="1800" b="1" dirty="0"/>
                    </a:p>
                  </a:txBody>
                  <a:tcPr/>
                </a:tc>
              </a:tr>
              <a:tr h="44112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Графики работы специалистов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Графики работы специалистов</a:t>
                      </a:r>
                      <a:endParaRPr lang="ru-RU" sz="1800" b="1" dirty="0"/>
                    </a:p>
                  </a:txBody>
                  <a:tcPr/>
                </a:tc>
              </a:tr>
              <a:tr h="688879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Социально-педагогическая характеристика учреждения образования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Индивидуальные карты психолого-педагогического сопровождения</a:t>
                      </a:r>
                      <a:endParaRPr lang="ru-RU" sz="1800" b="1" dirty="0"/>
                    </a:p>
                  </a:txBody>
                  <a:tcPr/>
                </a:tc>
              </a:tr>
              <a:tr h="44112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Журнал учета консультаций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483003" y="201704"/>
            <a:ext cx="9951913" cy="53788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chemeClr val="tx1"/>
                </a:solidFill>
              </a:rPr>
              <a:t>Документация</a:t>
            </a:r>
            <a:endParaRPr lang="ru-RU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05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500" b="1" dirty="0" smtClean="0"/>
              <a:t>Документация  группы ППС</a:t>
            </a:r>
            <a:endParaRPr lang="ru-RU" sz="35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6164" y="2377737"/>
            <a:ext cx="11098006" cy="47303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Приказ о создании группы психолого-педагогического </a:t>
            </a:r>
            <a:r>
              <a:rPr lang="ru-RU" sz="2000" b="1" dirty="0" smtClean="0">
                <a:solidFill>
                  <a:schemeClr val="tx1"/>
                </a:solidFill>
              </a:rPr>
              <a:t>сопровождения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659" t="4354" r="3263" b="11176"/>
          <a:stretch/>
        </p:blipFill>
        <p:spPr>
          <a:xfrm>
            <a:off x="6354298" y="2850776"/>
            <a:ext cx="5447134" cy="3593054"/>
          </a:xfrm>
          <a:prstGeom prst="rect">
            <a:avLst/>
          </a:prstGeom>
        </p:spPr>
      </p:pic>
      <p:pic>
        <p:nvPicPr>
          <p:cNvPr id="9" name="Объект 4"/>
          <p:cNvPicPr>
            <a:picLocks noChangeAspect="1"/>
          </p:cNvPicPr>
          <p:nvPr/>
        </p:nvPicPr>
        <p:blipFill rotWithShape="1">
          <a:blip r:embed="rId3"/>
          <a:srcRect l="3918" t="6190" r="3321" b="12110"/>
          <a:stretch/>
        </p:blipFill>
        <p:spPr>
          <a:xfrm>
            <a:off x="247426" y="2850775"/>
            <a:ext cx="5731641" cy="359305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187591" y="2850776"/>
            <a:ext cx="0" cy="3786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924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500" b="1" dirty="0" smtClean="0"/>
              <a:t>Документация  группы ППС</a:t>
            </a:r>
            <a:endParaRPr lang="ru-RU" sz="35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4041" y="3759796"/>
            <a:ext cx="3277196" cy="1624405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tx1"/>
                </a:solidFill>
              </a:rPr>
              <a:t>План работы группы </a:t>
            </a:r>
            <a:r>
              <a:rPr lang="ru-RU" sz="3000" b="1" dirty="0" smtClean="0">
                <a:solidFill>
                  <a:schemeClr val="tx1"/>
                </a:solidFill>
              </a:rPr>
              <a:t>ППС</a:t>
            </a:r>
            <a:endParaRPr lang="ru-RU" sz="30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97" t="5832" r="3791" b="7828"/>
          <a:stretch/>
        </p:blipFill>
        <p:spPr>
          <a:xfrm>
            <a:off x="4356847" y="2614108"/>
            <a:ext cx="7207624" cy="391578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48232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500" b="1" dirty="0" smtClean="0"/>
              <a:t>Документация  группы ППС</a:t>
            </a:r>
            <a:endParaRPr lang="ru-RU" sz="35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1706" y="3318733"/>
            <a:ext cx="2823882" cy="200630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Индивидуальная карта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психолого-педагогического </a:t>
            </a:r>
            <a:r>
              <a:rPr lang="ru-RU" sz="2000" b="1" dirty="0">
                <a:solidFill>
                  <a:schemeClr val="tx1"/>
                </a:solidFill>
              </a:rPr>
              <a:t>сопровождения ребенка с </a:t>
            </a:r>
            <a:r>
              <a:rPr lang="ru-RU" sz="2000" b="1" dirty="0" smtClean="0">
                <a:solidFill>
                  <a:schemeClr val="tx1"/>
                </a:solidFill>
              </a:rPr>
              <a:t>ОПФР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886" t="6179" r="15019" b="45546"/>
          <a:stretch/>
        </p:blipFill>
        <p:spPr>
          <a:xfrm>
            <a:off x="3186953" y="2420470"/>
            <a:ext cx="8525435" cy="422237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19887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500" b="1" dirty="0" smtClean="0"/>
              <a:t>Документация  группы ППС</a:t>
            </a:r>
            <a:endParaRPr lang="ru-RU" sz="35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8888" y="3931918"/>
            <a:ext cx="3825838" cy="79068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Рабочие материалы заседаний группы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758" t="4048" r="3480" b="8206"/>
          <a:stretch/>
        </p:blipFill>
        <p:spPr>
          <a:xfrm>
            <a:off x="4647304" y="2517291"/>
            <a:ext cx="6863379" cy="406639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7874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2380" y="866091"/>
            <a:ext cx="8761413" cy="706964"/>
          </a:xfrm>
        </p:spPr>
        <p:txBody>
          <a:bodyPr/>
          <a:lstStyle/>
          <a:p>
            <a:pPr algn="ctr"/>
            <a:r>
              <a:rPr lang="ru-RU" sz="3500" b="1" dirty="0" smtClean="0"/>
              <a:t>Изучение деятельности</a:t>
            </a:r>
            <a:endParaRPr lang="ru-RU" sz="35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1063" y="2549563"/>
            <a:ext cx="5497158" cy="1861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ГУО «Гомельский областной центр коррекционно-развивающего обучения и реабилитации»</a:t>
            </a:r>
            <a:endParaRPr lang="ru-RU" sz="23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36253" y="2549563"/>
            <a:ext cx="5497158" cy="1861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УО «Гомельский государственный областной учебно-методический центр профессионального образования»</a:t>
            </a:r>
            <a:endParaRPr lang="ru-RU" sz="23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60699" y="4927275"/>
            <a:ext cx="10093124" cy="1658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23</a:t>
            </a:r>
            <a:r>
              <a:rPr lang="ru-RU" dirty="0"/>
              <a:t> </a:t>
            </a:r>
            <a:r>
              <a:rPr lang="ru-RU" dirty="0" smtClean="0"/>
              <a:t>учреждения </a:t>
            </a:r>
            <a:r>
              <a:rPr lang="ru-RU" dirty="0"/>
              <a:t>дошкольного и общего среднего </a:t>
            </a:r>
            <a:r>
              <a:rPr lang="ru-RU" dirty="0" smtClean="0"/>
              <a:t>образования</a:t>
            </a:r>
          </a:p>
          <a:p>
            <a:pPr algn="ctr"/>
            <a:r>
              <a:rPr lang="ru-RU" dirty="0" smtClean="0"/>
              <a:t>(Брагинский</a:t>
            </a:r>
            <a:r>
              <a:rPr lang="ru-RU" dirty="0"/>
              <a:t>, Буда-Кошелевский, Ветковский, Гомельский, Ельский,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Кормянский</a:t>
            </a:r>
            <a:r>
              <a:rPr lang="ru-RU" dirty="0"/>
              <a:t>, Наровлянский, Речицкий, Хойникский, Чечерский </a:t>
            </a:r>
            <a:r>
              <a:rPr lang="ru-RU" dirty="0" smtClean="0"/>
              <a:t>районы, </a:t>
            </a:r>
            <a:r>
              <a:rPr lang="ru-RU" dirty="0" err="1" smtClean="0"/>
              <a:t>г.Гомель</a:t>
            </a:r>
            <a:r>
              <a:rPr lang="ru-RU" dirty="0" smtClean="0"/>
              <a:t>)</a:t>
            </a:r>
            <a:endParaRPr lang="ru-RU" dirty="0"/>
          </a:p>
          <a:p>
            <a:pPr algn="ctr"/>
            <a:r>
              <a:rPr lang="ru-RU" sz="2000" b="1" dirty="0" smtClean="0"/>
              <a:t>9</a:t>
            </a:r>
            <a:r>
              <a:rPr lang="ru-RU" dirty="0" smtClean="0"/>
              <a:t> </a:t>
            </a:r>
            <a:r>
              <a:rPr lang="ru-RU" dirty="0"/>
              <a:t>учреждений среднего </a:t>
            </a:r>
            <a:r>
              <a:rPr lang="ru-RU" dirty="0" smtClean="0"/>
              <a:t>специального и </a:t>
            </a:r>
          </a:p>
          <a:p>
            <a:pPr algn="ctr"/>
            <a:r>
              <a:rPr lang="ru-RU" dirty="0" smtClean="0"/>
              <a:t>профессионально-технического </a:t>
            </a:r>
            <a:r>
              <a:rPr lang="ru-RU" dirty="0"/>
              <a:t>образования </a:t>
            </a: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>
            <a:off x="3189642" y="4410635"/>
            <a:ext cx="2748579" cy="5094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2"/>
          </p:cNvCxnSpPr>
          <p:nvPr/>
        </p:nvCxnSpPr>
        <p:spPr>
          <a:xfrm flipH="1">
            <a:off x="6608118" y="4410635"/>
            <a:ext cx="2476714" cy="5094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997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500" b="1" dirty="0" smtClean="0"/>
              <a:t>Документация  группы ППС</a:t>
            </a:r>
            <a:endParaRPr lang="ru-RU" sz="35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8888" y="3931918"/>
            <a:ext cx="3825838" cy="79068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Аналитический отчет 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о </a:t>
            </a:r>
            <a:r>
              <a:rPr lang="ru-RU" sz="2000" b="1" dirty="0">
                <a:solidFill>
                  <a:schemeClr val="tx1"/>
                </a:solidFill>
              </a:rPr>
              <a:t>работе группы за год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644" t="4047" r="4149" b="8186"/>
          <a:stretch/>
        </p:blipFill>
        <p:spPr>
          <a:xfrm>
            <a:off x="4518193" y="2519977"/>
            <a:ext cx="7034647" cy="4140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6566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9200" y="823060"/>
            <a:ext cx="8761413" cy="706964"/>
          </a:xfrm>
        </p:spPr>
        <p:txBody>
          <a:bodyPr/>
          <a:lstStyle/>
          <a:p>
            <a:pPr algn="ctr"/>
            <a:r>
              <a:rPr lang="ru-RU" b="1" dirty="0" smtClean="0"/>
              <a:t>Выявлены случаи: 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843444" y="2721834"/>
            <a:ext cx="8825659" cy="3721996"/>
          </a:xfrm>
        </p:spPr>
        <p:txBody>
          <a:bodyPr>
            <a:normAutofit/>
          </a:bodyPr>
          <a:lstStyle/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Формального заполнения документации</a:t>
            </a:r>
            <a:br>
              <a:rPr lang="ru-RU" sz="2500" dirty="0" smtClean="0">
                <a:solidFill>
                  <a:schemeClr val="tx1"/>
                </a:solidFill>
              </a:rPr>
            </a:br>
            <a:endParaRPr lang="ru-RU" sz="2500" dirty="0" smtClean="0">
              <a:solidFill>
                <a:schemeClr val="tx1"/>
              </a:solidFill>
            </a:endParaRP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Использования устаревшей документации</a:t>
            </a:r>
            <a:br>
              <a:rPr lang="ru-RU" sz="2500" dirty="0" smtClean="0">
                <a:solidFill>
                  <a:schemeClr val="tx1"/>
                </a:solidFill>
              </a:rPr>
            </a:br>
            <a:endParaRPr lang="ru-RU" sz="2500" dirty="0" smtClean="0">
              <a:solidFill>
                <a:schemeClr val="tx1"/>
              </a:solidFill>
            </a:endParaRP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Определения целей </a:t>
            </a:r>
            <a:r>
              <a:rPr lang="ru-RU" sz="2500" dirty="0">
                <a:solidFill>
                  <a:schemeClr val="tx1"/>
                </a:solidFill>
              </a:rPr>
              <a:t>работы </a:t>
            </a:r>
            <a:r>
              <a:rPr lang="ru-RU" sz="2500" dirty="0" smtClean="0">
                <a:solidFill>
                  <a:schemeClr val="tx1"/>
                </a:solidFill>
              </a:rPr>
              <a:t>по сопровождению без дифференциации </a:t>
            </a:r>
            <a:r>
              <a:rPr lang="ru-RU" sz="2500" dirty="0">
                <a:solidFill>
                  <a:schemeClr val="tx1"/>
                </a:solidFill>
              </a:rPr>
              <a:t>и указания конкретных </a:t>
            </a:r>
            <a:r>
              <a:rPr lang="ru-RU" sz="2500" dirty="0" smtClean="0">
                <a:solidFill>
                  <a:schemeClr val="tx1"/>
                </a:solidFill>
              </a:rPr>
              <a:t>ответственных</a:t>
            </a:r>
            <a:endParaRPr lang="ru-RU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33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076" y="737000"/>
            <a:ext cx="8761413" cy="706964"/>
          </a:xfrm>
        </p:spPr>
        <p:txBody>
          <a:bodyPr/>
          <a:lstStyle/>
          <a:p>
            <a:pPr algn="ctr"/>
            <a:r>
              <a:rPr lang="ru-RU" dirty="0" smtClean="0"/>
              <a:t>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790" y="2388198"/>
            <a:ext cx="6981713" cy="432457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рассматривать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на уровне отдела образования, спорта и туризма (образования), администрации учреждений образования вопросы организации психолого-педагогического сопровождения обучающихся с ОПФР;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осуществлять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систематический контроль за состоянием работы и ведением документации специалистами СППС;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провести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мониторинг деятельности СППС и группы ППС в учреждениях образования с целью выявления существующих проблем и определения путей их решения;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отработать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алгоритм повышения квалификации всех участников психолого-педагогического сопровождения в курсовой и межкурсовой период, в том числе путем организации </a:t>
            </a:r>
            <a:r>
              <a:rPr lang="ru-RU" dirty="0" err="1">
                <a:solidFill>
                  <a:schemeClr val="tx1"/>
                </a:solidFill>
              </a:rPr>
              <a:t>супервизии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учитывать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валидность</a:t>
            </a:r>
            <a:r>
              <a:rPr lang="ru-RU" dirty="0">
                <a:solidFill>
                  <a:schemeClr val="tx1"/>
                </a:solidFill>
              </a:rPr>
              <a:t> используемых педагогами-психологами диагностических методик при обследовании детей с ОПФР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37930" y="4550485"/>
            <a:ext cx="4163209" cy="20762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err="1">
                <a:solidFill>
                  <a:schemeClr val="accent2">
                    <a:lumMod val="75000"/>
                  </a:schemeClr>
                </a:solidFill>
              </a:rPr>
              <a:t>Вали́дность</a:t>
            </a:r>
            <a:r>
              <a:rPr lang="ru-RU" sz="15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обоснованность </a:t>
            </a:r>
            <a:r>
              <a:rPr lang="ru-RU" sz="1500" dirty="0">
                <a:solidFill>
                  <a:schemeClr val="tx1"/>
                </a:solidFill>
              </a:rPr>
              <a:t>и пригодность применения методик </a:t>
            </a:r>
            <a:r>
              <a:rPr lang="ru-RU" sz="1500" dirty="0" smtClean="0">
                <a:solidFill>
                  <a:schemeClr val="tx1"/>
                </a:solidFill>
              </a:rPr>
              <a:t/>
            </a:r>
            <a:br>
              <a:rPr lang="ru-RU" sz="1500" dirty="0" smtClean="0">
                <a:solidFill>
                  <a:schemeClr val="tx1"/>
                </a:solidFill>
              </a:rPr>
            </a:br>
            <a:r>
              <a:rPr lang="ru-RU" sz="1500" dirty="0" smtClean="0">
                <a:solidFill>
                  <a:schemeClr val="tx1"/>
                </a:solidFill>
              </a:rPr>
              <a:t>и </a:t>
            </a:r>
            <a:r>
              <a:rPr lang="ru-RU" sz="1500" dirty="0">
                <a:solidFill>
                  <a:schemeClr val="tx1"/>
                </a:solidFill>
              </a:rPr>
              <a:t>результатов исследования в конкретных условиях. </a:t>
            </a:r>
            <a:r>
              <a:rPr lang="ru-RU" sz="1500" dirty="0" smtClean="0">
                <a:solidFill>
                  <a:schemeClr val="tx1"/>
                </a:solidFill>
              </a:rPr>
              <a:t/>
            </a:r>
            <a:br>
              <a:rPr lang="ru-RU" sz="1500" dirty="0" smtClean="0">
                <a:solidFill>
                  <a:schemeClr val="tx1"/>
                </a:solidFill>
              </a:rPr>
            </a:br>
            <a:r>
              <a:rPr lang="ru-RU" sz="1500" dirty="0" smtClean="0">
                <a:solidFill>
                  <a:schemeClr val="tx1"/>
                </a:solidFill>
              </a:rPr>
              <a:t>Мера </a:t>
            </a:r>
            <a:r>
              <a:rPr lang="ru-RU" sz="1500" dirty="0">
                <a:solidFill>
                  <a:schemeClr val="tx1"/>
                </a:solidFill>
              </a:rPr>
              <a:t>соответствия методик </a:t>
            </a:r>
            <a:r>
              <a:rPr lang="ru-RU" sz="1500" dirty="0" smtClean="0">
                <a:solidFill>
                  <a:schemeClr val="tx1"/>
                </a:solidFill>
              </a:rPr>
              <a:t/>
            </a:r>
            <a:br>
              <a:rPr lang="ru-RU" sz="1500" dirty="0" smtClean="0">
                <a:solidFill>
                  <a:schemeClr val="tx1"/>
                </a:solidFill>
              </a:rPr>
            </a:br>
            <a:r>
              <a:rPr lang="ru-RU" sz="1500" dirty="0" smtClean="0">
                <a:solidFill>
                  <a:schemeClr val="tx1"/>
                </a:solidFill>
              </a:rPr>
              <a:t>и </a:t>
            </a:r>
            <a:r>
              <a:rPr lang="ru-RU" sz="1500" dirty="0">
                <a:solidFill>
                  <a:schemeClr val="tx1"/>
                </a:solidFill>
              </a:rPr>
              <a:t>результатов исследования поставленным задачам</a:t>
            </a:r>
            <a:r>
              <a:rPr lang="ru-RU" sz="1500" dirty="0" smtClean="0">
                <a:solidFill>
                  <a:schemeClr val="tx1"/>
                </a:solidFill>
              </a:rPr>
              <a:t>.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37929" y="2302137"/>
            <a:ext cx="4163209" cy="20762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err="1" smtClean="0">
                <a:solidFill>
                  <a:schemeClr val="accent2">
                    <a:lumMod val="75000"/>
                  </a:schemeClr>
                </a:solidFill>
              </a:rPr>
              <a:t>Супервизия</a:t>
            </a:r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анализ индивидуальных навыков, стиля и методов работы специалистов более опытным педагогом с целью осуществления дальнейшего наставничества в данном направлении деятельности.</a:t>
            </a:r>
            <a:endParaRPr lang="ru-RU" sz="1500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444292" y="2302137"/>
            <a:ext cx="0" cy="4410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005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076" y="737000"/>
            <a:ext cx="8761413" cy="930436"/>
          </a:xfrm>
        </p:spPr>
        <p:txBody>
          <a:bodyPr/>
          <a:lstStyle/>
          <a:p>
            <a:pPr algn="ctr"/>
            <a:r>
              <a:rPr lang="ru-RU" sz="2000" b="1" dirty="0"/>
              <a:t>Социально-педагогическая и психологическая служба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/>
              <a:t>учреждениях среднего специального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и профессионально-технического </a:t>
            </a:r>
            <a:r>
              <a:rPr lang="ru-RU" sz="2000" b="1" dirty="0"/>
              <a:t>образования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336" y="2350769"/>
            <a:ext cx="11220226" cy="5054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учреждений </a:t>
            </a:r>
            <a:r>
              <a:rPr lang="ru-RU" sz="2200" b="1" dirty="0">
                <a:solidFill>
                  <a:schemeClr val="tx1"/>
                </a:solidFill>
              </a:rPr>
              <a:t>ПТО, ССО </a:t>
            </a:r>
            <a:r>
              <a:rPr lang="ru-RU" sz="2200" b="1" dirty="0" smtClean="0">
                <a:solidFill>
                  <a:schemeClr val="tx1"/>
                </a:solidFill>
              </a:rPr>
              <a:t>/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11</a:t>
            </a:r>
            <a:r>
              <a:rPr lang="ru-RU" sz="2200" b="1" dirty="0" smtClean="0">
                <a:solidFill>
                  <a:schemeClr val="tx1"/>
                </a:solidFill>
              </a:rPr>
              <a:t> профессий /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232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>
                <a:solidFill>
                  <a:schemeClr val="tx1"/>
                </a:solidFill>
              </a:rPr>
              <a:t>учащихся </a:t>
            </a:r>
            <a:r>
              <a:rPr lang="ru-RU" sz="2200" b="1" dirty="0" smtClean="0">
                <a:solidFill>
                  <a:schemeClr val="tx1"/>
                </a:solidFill>
              </a:rPr>
              <a:t>с ОПФР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4" name="Объект 9"/>
          <p:cNvSpPr txBox="1">
            <a:spLocks/>
          </p:cNvSpPr>
          <p:nvPr/>
        </p:nvSpPr>
        <p:spPr>
          <a:xfrm>
            <a:off x="348131" y="2958353"/>
            <a:ext cx="6814315" cy="36575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10"/>
          <p:cNvSpPr txBox="1">
            <a:spLocks/>
          </p:cNvSpPr>
          <p:nvPr/>
        </p:nvSpPr>
        <p:spPr>
          <a:xfrm>
            <a:off x="7624482" y="3001532"/>
            <a:ext cx="4567518" cy="361441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Профессии: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«Швея»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«Овощевод»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«Садовод»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«Штукатур»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«Плотник»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«Рабочий зеленого строительства» «Слесарь–сантехник»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«Маляр (строительный)»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«Слесарь сельскохозяйственных машин и оборудования»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«Облицовщик -плиточник»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7648687" y="2856229"/>
            <a:ext cx="10758" cy="375972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604947"/>
              </p:ext>
            </p:extLst>
          </p:nvPr>
        </p:nvGraphicFramePr>
        <p:xfrm>
          <a:off x="254002" y="2856229"/>
          <a:ext cx="7202787" cy="392839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51176"/>
                <a:gridCol w="1151611"/>
              </a:tblGrid>
              <a:tr h="3950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Гомельский государственный машиностроительный колледж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29 учащихся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50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Гомельский государственный профессиональный многопрофильный лицей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11 учащихся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50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Гомельский государственный профессиональный лицей строителей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69 учащихся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5066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Костюковский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государственный аграрно-технический профессиональный лицей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11 учащихся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50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Калинковичский государственный профессиональный аграрно-технический лицей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25 учащихся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50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Мозырский государственный профессиональный лицей строителей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18 учащихся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50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Жлобинский государственный профессиональный лицей сферы обслуживания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22 учащихся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5066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Приборский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государственный профессиональный аграрно-технический лицей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19 учащихся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5066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Рогачёвский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государственный профессионально-технический колледж строителей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28 учащихся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6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5460" y="1118796"/>
            <a:ext cx="10757646" cy="3969572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sz="2500" b="1" dirty="0"/>
              <a:t>Информация</a:t>
            </a:r>
            <a:br>
              <a:rPr lang="ru-RU" sz="2500" b="1" dirty="0"/>
            </a:br>
            <a:r>
              <a:rPr lang="ru-RU" sz="2500" b="1" dirty="0"/>
              <a:t>по результатам изучения деятельности </a:t>
            </a: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>отделов </a:t>
            </a:r>
            <a:r>
              <a:rPr lang="ru-RU" sz="2500" b="1" dirty="0"/>
              <a:t>образования, спорта и туризма </a:t>
            </a:r>
            <a:r>
              <a:rPr lang="ru-RU" sz="2500" b="1" dirty="0" smtClean="0"/>
              <a:t>(образования) райисполкомов</a:t>
            </a:r>
            <a:r>
              <a:rPr lang="ru-RU" sz="2500" b="1" dirty="0"/>
              <a:t>, управления образования Гомельского горисполкома, учреждений дошкольного, общего </a:t>
            </a:r>
            <a:r>
              <a:rPr lang="ru-RU" sz="2500" b="1" dirty="0" smtClean="0"/>
              <a:t>среднего </a:t>
            </a: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>образования </a:t>
            </a:r>
            <a:r>
              <a:rPr lang="ru-RU" sz="2500" b="1" dirty="0" smtClean="0"/>
              <a:t>по </a:t>
            </a:r>
            <a:r>
              <a:rPr lang="ru-RU" sz="2500" b="1" dirty="0"/>
              <a:t>организации психолого-педагогического сопровождения обучающихся с особенностями психофизического </a:t>
            </a:r>
            <a:r>
              <a:rPr lang="ru-RU" sz="2500" b="1" dirty="0" smtClean="0"/>
              <a:t>развития</a:t>
            </a:r>
            <a:br>
              <a:rPr lang="ru-RU" sz="2500" b="1" dirty="0" smtClean="0"/>
            </a:br>
            <a:endParaRPr lang="ru-RU" sz="25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gray">
          <a:xfrm>
            <a:off x="968189" y="5142155"/>
            <a:ext cx="10434917" cy="970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1800" b="1" i="1" dirty="0" smtClean="0">
                <a:latin typeface="+mn-lt"/>
              </a:rPr>
              <a:t>Усова </a:t>
            </a:r>
            <a:r>
              <a:rPr lang="ru-RU" sz="1800" b="1" i="1" dirty="0">
                <a:latin typeface="+mn-lt"/>
              </a:rPr>
              <a:t>Т</a:t>
            </a:r>
            <a:r>
              <a:rPr lang="ru-RU" sz="1800" b="1" i="1" dirty="0" smtClean="0">
                <a:latin typeface="+mn-lt"/>
              </a:rPr>
              <a:t>атьяна Михайловна</a:t>
            </a:r>
            <a:r>
              <a:rPr lang="ru-RU" sz="1800" b="1" i="1" dirty="0" smtClean="0"/>
              <a:t>, директор</a:t>
            </a:r>
          </a:p>
          <a:p>
            <a:pPr algn="r"/>
            <a:r>
              <a:rPr lang="ru-RU" sz="1800" b="1" i="1" dirty="0" smtClean="0"/>
              <a:t>ГУО «Гомельский областной центр </a:t>
            </a:r>
          </a:p>
          <a:p>
            <a:pPr algn="r"/>
            <a:r>
              <a:rPr lang="ru-RU" sz="1800" b="1" i="1" dirty="0" smtClean="0"/>
              <a:t>коррекционно-развивающего обучения и реабилитации»</a:t>
            </a:r>
            <a:endParaRPr 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val="373726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138" y="952152"/>
            <a:ext cx="8761413" cy="706964"/>
          </a:xfrm>
        </p:spPr>
        <p:txBody>
          <a:bodyPr/>
          <a:lstStyle/>
          <a:p>
            <a:pPr algn="ctr"/>
            <a:r>
              <a:rPr lang="ru-RU" sz="3500" b="1" dirty="0" smtClean="0"/>
              <a:t>Психолого-педагогическое сопровождение</a:t>
            </a:r>
            <a:endParaRPr lang="ru-RU" sz="35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62069" y="3275779"/>
            <a:ext cx="5321149" cy="25601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Организованная </a:t>
            </a:r>
            <a:r>
              <a:rPr lang="ru-RU" sz="2200" dirty="0">
                <a:solidFill>
                  <a:schemeClr val="tx1"/>
                </a:solidFill>
              </a:rPr>
              <a:t>деятельность, направленная на создание </a:t>
            </a:r>
            <a:r>
              <a:rPr lang="ru-RU" sz="2200" dirty="0" smtClean="0">
                <a:solidFill>
                  <a:schemeClr val="tx1"/>
                </a:solidFill>
              </a:rPr>
              <a:t>социально-психологических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и </a:t>
            </a:r>
            <a:r>
              <a:rPr lang="ru-RU" sz="2200" dirty="0">
                <a:solidFill>
                  <a:schemeClr val="tx1"/>
                </a:solidFill>
              </a:rPr>
              <a:t>педагогических условий, необходимых для успешного обучения и развития ребенка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с </a:t>
            </a:r>
            <a:r>
              <a:rPr lang="ru-RU" sz="2200" dirty="0">
                <a:solidFill>
                  <a:schemeClr val="tx1"/>
                </a:solidFill>
              </a:rPr>
              <a:t>ОПФР в учреждении </a:t>
            </a:r>
            <a:r>
              <a:rPr lang="ru-RU" sz="2200" dirty="0" smtClean="0">
                <a:solidFill>
                  <a:schemeClr val="tx1"/>
                </a:solidFill>
              </a:rPr>
              <a:t>образования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454588" y="2452744"/>
            <a:ext cx="5174428" cy="420624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обеспечение доступности образования для ребенка с ОПФР, создание адаптивной образовательной среды: архитектурная </a:t>
            </a:r>
            <a:r>
              <a:rPr lang="ru-RU" dirty="0" err="1"/>
              <a:t>безбарьерная</a:t>
            </a:r>
            <a:r>
              <a:rPr lang="ru-RU" dirty="0"/>
              <a:t> среда, адаптация учебного материала и др.;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формирование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готовности </a:t>
            </a:r>
            <a:r>
              <a:rPr lang="ru-RU" dirty="0"/>
              <a:t>и способности всех участников образовательного пространства к взаимодействию с детьми с особенностями психофизического развития;</a:t>
            </a:r>
          </a:p>
          <a:p>
            <a:pPr algn="just"/>
            <a:r>
              <a:rPr lang="ru-RU" dirty="0" smtClean="0"/>
              <a:t>включение </a:t>
            </a:r>
            <a:r>
              <a:rPr lang="ru-RU" dirty="0"/>
              <a:t>детей с особенностями психофизического развития в активное  взаимодействие в образовательном пространстве.</a:t>
            </a:r>
          </a:p>
          <a:p>
            <a:endParaRPr lang="ru-RU" dirty="0"/>
          </a:p>
        </p:txBody>
      </p:sp>
      <p:cxnSp>
        <p:nvCxnSpPr>
          <p:cNvPr id="7" name="Прямая со стрелкой 6"/>
          <p:cNvCxnSpPr>
            <a:stCxn id="4" idx="3"/>
            <a:endCxn id="5" idx="1"/>
          </p:cNvCxnSpPr>
          <p:nvPr/>
        </p:nvCxnSpPr>
        <p:spPr>
          <a:xfrm>
            <a:off x="5583218" y="4555864"/>
            <a:ext cx="87137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68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6842" y="833818"/>
            <a:ext cx="9681881" cy="706964"/>
          </a:xfrm>
        </p:spPr>
        <p:txBody>
          <a:bodyPr/>
          <a:lstStyle/>
          <a:p>
            <a:pPr algn="ctr"/>
            <a:r>
              <a:rPr lang="ru-RU" sz="3300" b="1" dirty="0" smtClean="0"/>
              <a:t>Алгоритм </a:t>
            </a:r>
            <a:r>
              <a:rPr lang="ru-RU" sz="3300" b="1" dirty="0"/>
              <a:t>организации </a:t>
            </a:r>
            <a:r>
              <a:rPr lang="ru-RU" sz="3300" b="1" dirty="0" smtClean="0"/>
              <a:t>сопровождения</a:t>
            </a:r>
            <a:endParaRPr lang="ru-RU" sz="33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29552" y="2689560"/>
            <a:ext cx="9918551" cy="3592905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b="1" dirty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ru-RU" sz="3500" dirty="0">
                <a:solidFill>
                  <a:schemeClr val="tx1"/>
                </a:solidFill>
              </a:rPr>
              <a:t>этап</a:t>
            </a:r>
            <a:r>
              <a:rPr lang="ru-RU" sz="35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500" dirty="0">
                <a:solidFill>
                  <a:schemeClr val="tx1"/>
                </a:solidFill>
              </a:rPr>
              <a:t>– аналитический </a:t>
            </a:r>
            <a:endParaRPr lang="ru-RU" sz="35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000" dirty="0">
                <a:solidFill>
                  <a:schemeClr val="tx1"/>
                </a:solidFill>
              </a:rPr>
              <a:t>К</a:t>
            </a:r>
            <a:r>
              <a:rPr lang="ru-RU" sz="3000" dirty="0" smtClean="0">
                <a:solidFill>
                  <a:schemeClr val="tx1"/>
                </a:solidFill>
              </a:rPr>
              <a:t>онец </a:t>
            </a:r>
            <a:r>
              <a:rPr lang="ru-RU" sz="3000" dirty="0">
                <a:solidFill>
                  <a:schemeClr val="tx1"/>
                </a:solidFill>
              </a:rPr>
              <a:t>августа – первые числа </a:t>
            </a:r>
            <a:r>
              <a:rPr lang="ru-RU" sz="3000" dirty="0" smtClean="0">
                <a:solidFill>
                  <a:schemeClr val="tx1"/>
                </a:solidFill>
              </a:rPr>
              <a:t>сентября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000" dirty="0" smtClean="0">
                <a:solidFill>
                  <a:schemeClr val="tx1"/>
                </a:solidFill>
              </a:rPr>
              <a:t>Изучение  </a:t>
            </a:r>
            <a:r>
              <a:rPr lang="ru-RU" sz="3000" dirty="0">
                <a:solidFill>
                  <a:schemeClr val="tx1"/>
                </a:solidFill>
              </a:rPr>
              <a:t>и </a:t>
            </a:r>
            <a:r>
              <a:rPr lang="ru-RU" sz="3000" dirty="0" smtClean="0">
                <a:solidFill>
                  <a:schemeClr val="tx1"/>
                </a:solidFill>
              </a:rPr>
              <a:t>анализ информации </a:t>
            </a:r>
            <a:r>
              <a:rPr lang="ru-RU" sz="3000" dirty="0">
                <a:solidFill>
                  <a:schemeClr val="tx1"/>
                </a:solidFill>
              </a:rPr>
              <a:t>о детях с ОПФР</a:t>
            </a: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3883510" y="3583294"/>
            <a:ext cx="849854" cy="376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7024743" y="4969885"/>
            <a:ext cx="849854" cy="376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19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300" b="1" dirty="0" smtClean="0"/>
              <a:t>Алгоритм организации сопровождения</a:t>
            </a:r>
            <a:endParaRPr lang="ru-RU" sz="33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07597" y="2409226"/>
            <a:ext cx="4621903" cy="2278522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sz="2500" dirty="0" smtClean="0">
                <a:solidFill>
                  <a:schemeClr val="tx1"/>
                </a:solidFill>
              </a:rPr>
              <a:t> этап – диагностический</a:t>
            </a:r>
            <a:br>
              <a:rPr lang="ru-RU" sz="2500" dirty="0" smtClean="0">
                <a:solidFill>
                  <a:schemeClr val="tx1"/>
                </a:solidFill>
              </a:rPr>
            </a:br>
            <a:endParaRPr lang="ru-RU" sz="1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500" dirty="0" smtClean="0">
                <a:solidFill>
                  <a:schemeClr val="tx1"/>
                </a:solidFill>
              </a:rPr>
              <a:t>До одного месяца</a:t>
            </a:r>
            <a:br>
              <a:rPr lang="ru-RU" sz="2500" dirty="0" smtClean="0">
                <a:solidFill>
                  <a:schemeClr val="tx1"/>
                </a:solidFill>
              </a:rPr>
            </a:br>
            <a:endParaRPr lang="ru-RU" sz="1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500" dirty="0" smtClean="0">
                <a:solidFill>
                  <a:schemeClr val="tx1"/>
                </a:solidFill>
              </a:rPr>
              <a:t>Диагностические мероприятия</a:t>
            </a:r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00" t="4315" r="4361" b="15990"/>
          <a:stretch/>
        </p:blipFill>
        <p:spPr>
          <a:xfrm>
            <a:off x="5045336" y="2335613"/>
            <a:ext cx="6874137" cy="4188559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2614986" y="2848456"/>
            <a:ext cx="0" cy="32272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614986" y="3515458"/>
            <a:ext cx="0" cy="32272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/>
          <p:cNvSpPr txBox="1">
            <a:spLocks/>
          </p:cNvSpPr>
          <p:nvPr/>
        </p:nvSpPr>
        <p:spPr>
          <a:xfrm>
            <a:off x="202407" y="4941588"/>
            <a:ext cx="4825158" cy="1783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«Методические рекомендации по совершенствованию работы по организации интегрированного обучения и воспитания», </a:t>
            </a:r>
            <a:r>
              <a:rPr lang="ru-RU" sz="1600" dirty="0" smtClean="0">
                <a:solidFill>
                  <a:schemeClr val="tx1"/>
                </a:solidFill>
              </a:rPr>
              <a:t>утверждены заместителем Министра образования Республики Беларусь 26.08.2016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20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127" y="855332"/>
            <a:ext cx="9542033" cy="951951"/>
          </a:xfrm>
        </p:spPr>
        <p:txBody>
          <a:bodyPr/>
          <a:lstStyle/>
          <a:p>
            <a:pPr algn="ctr"/>
            <a:r>
              <a:rPr lang="ru-RU" sz="3300" b="1" dirty="0" smtClean="0"/>
              <a:t>Направления </a:t>
            </a:r>
            <a:br>
              <a:rPr lang="ru-RU" sz="3300" b="1" dirty="0" smtClean="0"/>
            </a:br>
            <a:r>
              <a:rPr lang="ru-RU" sz="3300" b="1" dirty="0" smtClean="0"/>
              <a:t>психолого-педагогического сопровождения (2 этап)</a:t>
            </a:r>
            <a:endParaRPr lang="ru-RU" sz="33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6087" y="2603500"/>
            <a:ext cx="4825158" cy="3416301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3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Профилактическое </a:t>
            </a:r>
          </a:p>
          <a:p>
            <a:pPr marL="0" indent="0" algn="ctr">
              <a:buNone/>
            </a:pPr>
            <a:endParaRPr lang="ru-RU" sz="25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500" dirty="0" smtClean="0">
                <a:solidFill>
                  <a:schemeClr val="tx1"/>
                </a:solidFill>
              </a:rPr>
              <a:t>предупреждение </a:t>
            </a:r>
            <a:r>
              <a:rPr lang="ru-RU" sz="2500" dirty="0">
                <a:solidFill>
                  <a:schemeClr val="tx1"/>
                </a:solidFill>
              </a:rPr>
              <a:t>трудностей </a:t>
            </a:r>
            <a:r>
              <a:rPr lang="ru-RU" sz="2500" dirty="0" smtClean="0">
                <a:solidFill>
                  <a:schemeClr val="tx1"/>
                </a:solidFill>
              </a:rPr>
              <a:t>в </a:t>
            </a:r>
            <a:r>
              <a:rPr lang="ru-RU" sz="2500" dirty="0">
                <a:solidFill>
                  <a:schemeClr val="tx1"/>
                </a:solidFill>
              </a:rPr>
              <a:t>адаптации и обучении  ребенка </a:t>
            </a:r>
            <a:r>
              <a:rPr lang="ru-RU" sz="2500" dirty="0" smtClean="0">
                <a:solidFill>
                  <a:schemeClr val="tx1"/>
                </a:solidFill>
              </a:rPr>
              <a:t>с ОПФР</a:t>
            </a:r>
            <a:endParaRPr lang="ru-RU" sz="2500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0343" y="2603501"/>
            <a:ext cx="5310803" cy="34163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3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Актуальное</a:t>
            </a:r>
            <a:endParaRPr lang="ru-RU" sz="3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500" dirty="0" smtClean="0">
                <a:solidFill>
                  <a:schemeClr val="tx1"/>
                </a:solidFill>
              </a:rPr>
              <a:t>конкретная </a:t>
            </a:r>
            <a:r>
              <a:rPr lang="ru-RU" sz="2500" dirty="0">
                <a:solidFill>
                  <a:schemeClr val="tx1"/>
                </a:solidFill>
              </a:rPr>
              <a:t>помощь специалистов ребенку </a:t>
            </a:r>
            <a:r>
              <a:rPr lang="ru-RU" sz="2500" dirty="0" smtClean="0">
                <a:solidFill>
                  <a:schemeClr val="tx1"/>
                </a:solidFill>
              </a:rPr>
              <a:t/>
            </a:r>
            <a:br>
              <a:rPr lang="ru-RU" sz="2500" dirty="0" smtClean="0">
                <a:solidFill>
                  <a:schemeClr val="tx1"/>
                </a:solidFill>
              </a:rPr>
            </a:br>
            <a:r>
              <a:rPr lang="ru-RU" sz="2500" dirty="0" smtClean="0">
                <a:solidFill>
                  <a:schemeClr val="tx1"/>
                </a:solidFill>
              </a:rPr>
              <a:t>с </a:t>
            </a:r>
            <a:r>
              <a:rPr lang="ru-RU" sz="2500" dirty="0">
                <a:solidFill>
                  <a:schemeClr val="tx1"/>
                </a:solidFill>
              </a:rPr>
              <a:t>ОПФР, в том числе </a:t>
            </a:r>
            <a:r>
              <a:rPr lang="ru-RU" sz="2500" dirty="0" smtClean="0">
                <a:solidFill>
                  <a:schemeClr val="tx1"/>
                </a:solidFill>
              </a:rPr>
              <a:t/>
            </a:r>
            <a:br>
              <a:rPr lang="ru-RU" sz="2500" dirty="0" smtClean="0">
                <a:solidFill>
                  <a:schemeClr val="tx1"/>
                </a:solidFill>
              </a:rPr>
            </a:br>
            <a:r>
              <a:rPr lang="ru-RU" sz="2500" dirty="0" smtClean="0">
                <a:solidFill>
                  <a:schemeClr val="tx1"/>
                </a:solidFill>
              </a:rPr>
              <a:t>и </a:t>
            </a:r>
            <a:r>
              <a:rPr lang="ru-RU" sz="2500" dirty="0">
                <a:solidFill>
                  <a:schemeClr val="tx1"/>
                </a:solidFill>
              </a:rPr>
              <a:t>коррекционная, </a:t>
            </a:r>
            <a:r>
              <a:rPr lang="ru-RU" sz="2500" dirty="0" smtClean="0">
                <a:solidFill>
                  <a:schemeClr val="tx1"/>
                </a:solidFill>
              </a:rPr>
              <a:t/>
            </a:r>
            <a:br>
              <a:rPr lang="ru-RU" sz="2500" dirty="0" smtClean="0">
                <a:solidFill>
                  <a:schemeClr val="tx1"/>
                </a:solidFill>
              </a:rPr>
            </a:br>
            <a:r>
              <a:rPr lang="ru-RU" sz="2500" dirty="0" smtClean="0">
                <a:solidFill>
                  <a:schemeClr val="tx1"/>
                </a:solidFill>
              </a:rPr>
              <a:t>в </a:t>
            </a:r>
            <a:r>
              <a:rPr lang="ru-RU" sz="2500" dirty="0">
                <a:solidFill>
                  <a:schemeClr val="tx1"/>
                </a:solidFill>
              </a:rPr>
              <a:t>преодолении возникших трудностей в обучении, </a:t>
            </a:r>
            <a:r>
              <a:rPr lang="ru-RU" sz="2500" dirty="0" smtClean="0">
                <a:solidFill>
                  <a:schemeClr val="tx1"/>
                </a:solidFill>
              </a:rPr>
              <a:t>взаимодействии</a:t>
            </a:r>
            <a:endParaRPr lang="ru-RU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39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199" y="887607"/>
            <a:ext cx="8825659" cy="706964"/>
          </a:xfrm>
        </p:spPr>
        <p:txBody>
          <a:bodyPr/>
          <a:lstStyle/>
          <a:p>
            <a:pPr algn="ctr"/>
            <a:r>
              <a:rPr lang="ru-RU" sz="3300" b="1" dirty="0">
                <a:solidFill>
                  <a:srgbClr val="EBEBEB"/>
                </a:solidFill>
              </a:rPr>
              <a:t>Алгоритм организации сопровождения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180831" y="3528658"/>
            <a:ext cx="3851238" cy="1086371"/>
          </a:xfrm>
        </p:spPr>
        <p:txBody>
          <a:bodyPr/>
          <a:lstStyle/>
          <a:p>
            <a:pPr algn="ctr"/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ru-RU" sz="3500" dirty="0" smtClean="0">
                <a:solidFill>
                  <a:schemeClr val="tx1"/>
                </a:solidFill>
              </a:rPr>
              <a:t> этап - практический</a:t>
            </a:r>
            <a:endParaRPr lang="ru-RU" sz="3500" dirty="0">
              <a:solidFill>
                <a:schemeClr val="tx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16"/>
          </p:nvPr>
        </p:nvSpPr>
        <p:spPr>
          <a:xfrm>
            <a:off x="279700" y="2599786"/>
            <a:ext cx="3508622" cy="3417447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chemeClr val="tx1"/>
                </a:solidFill>
              </a:rPr>
              <a:t>В </a:t>
            </a:r>
            <a:r>
              <a:rPr lang="ru-RU" sz="2500" dirty="0">
                <a:solidFill>
                  <a:schemeClr val="tx1"/>
                </a:solidFill>
              </a:rPr>
              <a:t>рамках деятельности социально-педагогической и психологической </a:t>
            </a:r>
            <a:r>
              <a:rPr lang="ru-RU" sz="2500" b="1" dirty="0">
                <a:solidFill>
                  <a:schemeClr val="accent2">
                    <a:lumMod val="75000"/>
                  </a:schemeClr>
                </a:solidFill>
              </a:rPr>
              <a:t>службы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smtClean="0">
                <a:solidFill>
                  <a:schemeClr val="tx1"/>
                </a:solidFill>
              </a:rPr>
              <a:t/>
            </a:r>
            <a:br>
              <a:rPr lang="ru-RU" sz="2500" dirty="0" smtClean="0">
                <a:solidFill>
                  <a:schemeClr val="tx1"/>
                </a:solidFill>
              </a:rPr>
            </a:br>
            <a:r>
              <a:rPr lang="ru-RU" sz="2500" dirty="0" smtClean="0">
                <a:solidFill>
                  <a:schemeClr val="tx1"/>
                </a:solidFill>
              </a:rPr>
              <a:t>учреждения образования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17"/>
          </p:nvPr>
        </p:nvSpPr>
        <p:spPr>
          <a:xfrm>
            <a:off x="8200299" y="2884864"/>
            <a:ext cx="3145536" cy="2847293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chemeClr val="tx1"/>
                </a:solidFill>
              </a:rPr>
              <a:t>В </a:t>
            </a:r>
            <a:r>
              <a:rPr lang="ru-RU" sz="2500" dirty="0">
                <a:solidFill>
                  <a:schemeClr val="tx1"/>
                </a:solidFill>
              </a:rPr>
              <a:t>рамках деятельности 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группы </a:t>
            </a:r>
            <a:r>
              <a:rPr lang="ru-RU" sz="2500" dirty="0" smtClean="0">
                <a:solidFill>
                  <a:schemeClr val="tx1"/>
                </a:solidFill>
              </a:rPr>
              <a:t/>
            </a:r>
            <a:br>
              <a:rPr lang="ru-RU" sz="2500" dirty="0" smtClean="0">
                <a:solidFill>
                  <a:schemeClr val="tx1"/>
                </a:solidFill>
              </a:rPr>
            </a:br>
            <a:r>
              <a:rPr lang="ru-RU" sz="2500" dirty="0" smtClean="0">
                <a:solidFill>
                  <a:schemeClr val="tx1"/>
                </a:solidFill>
              </a:rPr>
              <a:t>психолого-педагогического </a:t>
            </a:r>
            <a:r>
              <a:rPr lang="ru-RU" sz="2500" dirty="0">
                <a:solidFill>
                  <a:schemeClr val="tx1"/>
                </a:solidFill>
              </a:rPr>
              <a:t>сопровождения </a:t>
            </a:r>
          </a:p>
        </p:txBody>
      </p:sp>
    </p:spTree>
    <p:extLst>
      <p:ext uri="{BB962C8B-B14F-4D97-AF65-F5344CB8AC3E}">
        <p14:creationId xmlns:p14="http://schemas.microsoft.com/office/powerpoint/2010/main" val="347653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348591" y="952153"/>
            <a:ext cx="8761413" cy="706964"/>
          </a:xfrm>
        </p:spPr>
        <p:txBody>
          <a:bodyPr/>
          <a:lstStyle/>
          <a:p>
            <a:pPr algn="ctr"/>
            <a:r>
              <a:rPr lang="ru-RU" sz="3500" b="1" dirty="0" smtClean="0"/>
              <a:t>ФАКТОРЫ, ОПРЕДЕЛЯЮЩИЕ </a:t>
            </a:r>
            <a:br>
              <a:rPr lang="ru-RU" sz="3500" b="1" dirty="0" smtClean="0"/>
            </a:br>
            <a:r>
              <a:rPr lang="ru-RU" sz="3500" b="1" dirty="0" smtClean="0"/>
              <a:t>ВЫБОР ФОРМЫ СОПРОВОЖДЕНИЯ</a:t>
            </a:r>
            <a:endParaRPr lang="ru-RU" sz="3500" b="1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84094" y="2377588"/>
            <a:ext cx="11220225" cy="4480411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общее количество </a:t>
            </a:r>
            <a:r>
              <a:rPr lang="ru-RU" sz="2400" dirty="0"/>
              <a:t>детей в учреждении образования </a:t>
            </a:r>
            <a:r>
              <a:rPr lang="ru-RU" sz="2400" dirty="0" smtClean="0"/>
              <a:t>(в </a:t>
            </a:r>
            <a:r>
              <a:rPr lang="ru-RU" sz="2400" dirty="0"/>
              <a:t>том числе обучающихся с </a:t>
            </a:r>
            <a:r>
              <a:rPr lang="ru-RU" sz="2400" dirty="0" smtClean="0"/>
              <a:t>ОПФР);</a:t>
            </a:r>
            <a:endParaRPr lang="ru-RU" sz="2400" dirty="0"/>
          </a:p>
          <a:p>
            <a:pPr algn="just"/>
            <a:r>
              <a:rPr lang="ru-RU" sz="2400" dirty="0" smtClean="0"/>
              <a:t>контингент </a:t>
            </a:r>
            <a:r>
              <a:rPr lang="ru-RU" sz="2400" dirty="0"/>
              <a:t>детей </a:t>
            </a:r>
            <a:r>
              <a:rPr lang="ru-RU" sz="2400" dirty="0" smtClean="0"/>
              <a:t>в учреждении;</a:t>
            </a:r>
            <a:endParaRPr lang="ru-RU" sz="2400" dirty="0"/>
          </a:p>
          <a:p>
            <a:pPr algn="just"/>
            <a:r>
              <a:rPr lang="ru-RU" sz="2400" dirty="0" smtClean="0"/>
              <a:t>время нахождения </a:t>
            </a:r>
            <a:r>
              <a:rPr lang="ru-RU" sz="2400" dirty="0"/>
              <a:t>ребенка с ОПФР в учреждении </a:t>
            </a:r>
            <a:r>
              <a:rPr lang="ru-RU" sz="2400" dirty="0" smtClean="0"/>
              <a:t>образования;</a:t>
            </a:r>
            <a:endParaRPr lang="ru-RU" sz="2400" dirty="0"/>
          </a:p>
          <a:p>
            <a:pPr algn="just"/>
            <a:r>
              <a:rPr lang="ru-RU" sz="2400" dirty="0" smtClean="0"/>
              <a:t>наличие </a:t>
            </a:r>
            <a:r>
              <a:rPr lang="ru-RU" sz="2400" dirty="0"/>
              <a:t>в учреждении образования опыта работы в условиях интегрированного обучения и воспитания;</a:t>
            </a:r>
          </a:p>
          <a:p>
            <a:pPr algn="just"/>
            <a:r>
              <a:rPr lang="ru-RU" sz="2400" dirty="0" smtClean="0"/>
              <a:t>уровень </a:t>
            </a:r>
            <a:r>
              <a:rPr lang="ru-RU" sz="2400" dirty="0"/>
              <a:t>педагогической компетентности коллектива учреждения образования в вопросах организации обучения и воспитания детей с ОПФР и др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56819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583680" y="2011680"/>
            <a:ext cx="5303519" cy="3711388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500" b="1" dirty="0">
                <a:solidFill>
                  <a:schemeClr val="accent2">
                    <a:lumMod val="75000"/>
                  </a:schemeClr>
                </a:solidFill>
              </a:rPr>
              <a:t>рамках группы ППС</a:t>
            </a: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500" dirty="0">
                <a:solidFill>
                  <a:schemeClr val="tx1"/>
                </a:solidFill>
              </a:rPr>
              <a:t>рассматриваются психолого-педагогические проблемы ребенка, обусловленные особенностями психофизического </a:t>
            </a:r>
            <a:r>
              <a:rPr lang="ru-RU" sz="2500" dirty="0" smtClean="0">
                <a:solidFill>
                  <a:schemeClr val="tx1"/>
                </a:solidFill>
              </a:rPr>
              <a:t>развития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1142010" y="1916655"/>
            <a:ext cx="4882271" cy="3711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 рамках СППС </a:t>
            </a:r>
            <a:r>
              <a:rPr lang="ru-RU" sz="25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sz="25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500" dirty="0" smtClean="0">
                <a:solidFill>
                  <a:schemeClr val="bg1"/>
                </a:solidFill>
              </a:rPr>
              <a:t>ребенок сопровождается </a:t>
            </a:r>
            <a:br>
              <a:rPr lang="ru-RU" sz="2500" dirty="0" smtClean="0">
                <a:solidFill>
                  <a:schemeClr val="bg1"/>
                </a:solidFill>
              </a:rPr>
            </a:br>
            <a:r>
              <a:rPr lang="ru-RU" sz="2500" dirty="0" smtClean="0">
                <a:solidFill>
                  <a:schemeClr val="bg1"/>
                </a:solidFill>
              </a:rPr>
              <a:t>как любой другой учащийся </a:t>
            </a:r>
            <a:br>
              <a:rPr lang="ru-RU" sz="2500" dirty="0" smtClean="0">
                <a:solidFill>
                  <a:schemeClr val="bg1"/>
                </a:solidFill>
              </a:rPr>
            </a:br>
            <a:r>
              <a:rPr lang="ru-RU" sz="2500" dirty="0" smtClean="0">
                <a:solidFill>
                  <a:schemeClr val="bg1"/>
                </a:solidFill>
              </a:rPr>
              <a:t>в контексте реализации всех направлений деятельности службы</a:t>
            </a:r>
            <a:endParaRPr lang="ru-RU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69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550</TotalTime>
  <Words>862</Words>
  <Application>Microsoft Office PowerPoint</Application>
  <PresentationFormat>Произвольный</PresentationFormat>
  <Paragraphs>158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Ион (конференц-зал)</vt:lpstr>
      <vt:lpstr>Информация по результатам изучения деятельности  отделов образования, спорта и туризма (образования) райисполкомов, управления образования Гомельского горисполкома, учреждений дошкольного, общего среднего образования по организации психолого-педагогического сопровождения обучающихся с особенностями психофизического развития </vt:lpstr>
      <vt:lpstr>Изучение деятельности</vt:lpstr>
      <vt:lpstr>Психолого-педагогическое сопровождение</vt:lpstr>
      <vt:lpstr>Алгоритм организации сопровождения</vt:lpstr>
      <vt:lpstr>Алгоритм организации сопровождения</vt:lpstr>
      <vt:lpstr>Направления  психолого-педагогического сопровождения (2 этап)</vt:lpstr>
      <vt:lpstr>Алгоритм организации сопровождения</vt:lpstr>
      <vt:lpstr>ФАКТОРЫ, ОПРЕДЕЛЯЮЩИЕ  ВЫБОР ФОРМЫ СОПРОВОЖДЕНИЯ</vt:lpstr>
      <vt:lpstr>Презентация PowerPoint</vt:lpstr>
      <vt:lpstr>Документация</vt:lpstr>
      <vt:lpstr>Работа с учащимися с ОПФР прослеживается:</vt:lpstr>
      <vt:lpstr>Педагогам-психологам необходимо:</vt:lpstr>
      <vt:lpstr>Деятельность группы ППС может организовываться</vt:lpstr>
      <vt:lpstr>Участники группы ППС</vt:lpstr>
      <vt:lpstr>Презентация PowerPoint</vt:lpstr>
      <vt:lpstr>Документация  группы ППС</vt:lpstr>
      <vt:lpstr>Документация  группы ППС</vt:lpstr>
      <vt:lpstr>Документация  группы ППС</vt:lpstr>
      <vt:lpstr>Документация  группы ППС</vt:lpstr>
      <vt:lpstr>Документация  группы ППС</vt:lpstr>
      <vt:lpstr>Выявлены случаи: </vt:lpstr>
      <vt:lpstr>Рекомендации:</vt:lpstr>
      <vt:lpstr>Социально-педагогическая и психологическая служба  в учреждениях среднего специального  и профессионально-технического образования </vt:lpstr>
      <vt:lpstr>Информация по результатам изучения деятельности  отделов образования, спорта и туризма (образования) райисполкомов, управления образования Гомельского горисполкома, учреждений дошкольного, общего среднего  образования по организации психолого-педагогического сопровождения обучающихся с особенностями психофизического развития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по результатам изучения деятельности  отделов образования, спорта и туризма райисполкомов, управления образования Гомельского горисполкома, учреждений дошкольного, общего среднего,  среднего специального, профессионально-технического образования по организации психолого-педагогического сопровождения обучающихся с особенностями психофизического развития</dc:title>
  <dc:creator>user</dc:creator>
  <cp:lastModifiedBy>ГОЦКРОиР</cp:lastModifiedBy>
  <cp:revision>84</cp:revision>
  <dcterms:created xsi:type="dcterms:W3CDTF">2019-03-28T19:42:56Z</dcterms:created>
  <dcterms:modified xsi:type="dcterms:W3CDTF">2019-04-01T07:11:04Z</dcterms:modified>
</cp:coreProperties>
</file>