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9" r:id="rId14"/>
    <p:sldId id="268" r:id="rId15"/>
    <p:sldId id="273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2C5B0-4A26-4351-8638-0CC7DC90189F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C6BD6-8C58-4873-859C-56F81220B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26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6BD6-8C58-4873-859C-56F81220BF6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37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33171" y="404664"/>
            <a:ext cx="9120187" cy="2592917"/>
          </a:xfrm>
        </p:spPr>
        <p:txBody>
          <a:bodyPr anchor="ctr"/>
          <a:lstStyle/>
          <a:p>
            <a:r>
              <a:rPr lang="ru-RU" sz="4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Требования к организации работы учителя-дефектолога </a:t>
            </a:r>
            <a:r>
              <a:rPr lang="ru-RU" sz="4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4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условиях ПКПП</a:t>
            </a:r>
            <a:r>
              <a:rPr lang="ru-RU" sz="29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9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</a:br>
            <a:endParaRPr lang="ru-RU" alt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165"/>
          <p:cNvSpPr>
            <a:spLocks noChangeArrowheads="1"/>
          </p:cNvSpPr>
          <p:nvPr/>
        </p:nvSpPr>
        <p:spPr bwMode="auto">
          <a:xfrm>
            <a:off x="144463" y="5589240"/>
            <a:ext cx="8675687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en-US" sz="20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Усова Татьяна Михайловна, директор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en-US" sz="20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ГУО «Гомельский областной центр </a:t>
            </a:r>
            <a:br>
              <a:rPr lang="ru-RU" altLang="en-US" sz="20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en-US" sz="20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коррекционно-развивающего обучения и реабилитации»</a:t>
            </a:r>
            <a:endParaRPr lang="es-ES" altLang="en-US" sz="20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8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16633"/>
            <a:ext cx="8260672" cy="288031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cap="none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 ЭТАП - РЕАЛИЗАЦИЯ ПРАКТИЧЕСКОЙ РАБОТЫ – </a:t>
            </a:r>
            <a:r>
              <a:rPr lang="ru-RU" sz="1400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16 сентября по 25 мая</a:t>
            </a:r>
            <a:endParaRPr lang="ru-RU" sz="1400" cap="none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1"/>
            <a:ext cx="8856984" cy="6120679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 algn="ctr">
              <a:buNone/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ведению Журнала учета проведенных занятий и посещения их обучающимися с ОПФР</a:t>
            </a:r>
          </a:p>
          <a:p>
            <a:pPr marL="11430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1.Рекомендуется использовать </a:t>
            </a:r>
            <a:r>
              <a:rPr lang="ru-RU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журнал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заполнять аналогично ведению данного документа.</a:t>
            </a:r>
          </a:p>
          <a:p>
            <a:pPr marL="11430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Ведется на языке (русском/белорусском) в зависимости от языка обучения и воспитания в учреждении образования.</a:t>
            </a:r>
          </a:p>
          <a:p>
            <a:pPr marL="11430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Список обучающихся группы/подгруппы, зачисленных на занятия в ПКПП, заполняется в алфавитном порядке (на узкой вкладке журнала).</a:t>
            </a:r>
          </a:p>
          <a:p>
            <a:pPr marL="11430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странице «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Змест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200" dirty="0" smtClean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вклеивается </a:t>
            </a:r>
            <a:r>
              <a:rPr lang="ru-RU" sz="1200" dirty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(эстетично!) </a:t>
            </a:r>
            <a:r>
              <a:rPr lang="ru-RU" sz="1200" dirty="0" smtClean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набранное на компьютере «Содержание».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лист с расписание вклеивается (эстетично!) лист с составленным на полугодие расписанием занятий (индивидуальных, групповых, подгрупповых).</a:t>
            </a:r>
          </a:p>
          <a:p>
            <a:pPr marL="11430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На каждого ребенка отводятся страницы для записи индивидуальных занятий (количество страниц определяется количеством занятий в неделю, обычно не более 5 листов). </a:t>
            </a:r>
          </a:p>
          <a:p>
            <a:pPr marL="11430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Целесообразно для записи групповых и подгрупповых занятий отводить страницы в конце журнала.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200" b="1" i="1" dirty="0" smtClean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b="1" i="1" dirty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левой странице </a:t>
            </a:r>
            <a:r>
              <a:rPr lang="ru-RU" sz="1200" b="1" i="1" dirty="0" smtClean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записывается:</a:t>
            </a:r>
          </a:p>
          <a:p>
            <a:pPr marL="114300" lvl="0" indent="0" algn="just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строке, предназначенной для записи наименования учебного предмета, -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форма проведения занятия </a:t>
            </a:r>
          </a:p>
          <a:p>
            <a:pPr marL="114300" lvl="0" indent="0" algn="just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 и название группы или подгруппы в соответствии с расписанием занятий, например: </a:t>
            </a:r>
          </a:p>
          <a:p>
            <a:pPr marL="114300" lvl="0" indent="0" algn="just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№1:Дисграфия на почве нарушения языкового анализа и синтеза или </a:t>
            </a:r>
          </a:p>
          <a:p>
            <a:pPr marL="114300" lvl="0" indent="0" algn="just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занятие: фамилия, имя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речевое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заключение.</a:t>
            </a:r>
          </a:p>
          <a:p>
            <a:pPr marL="114300" lvl="0" indent="0" algn="just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графах, отведенных для учета проведенных занятий, - дата проведенного занятия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(20.09.).</a:t>
            </a:r>
          </a:p>
          <a:p>
            <a:pPr marL="114300" lvl="0" indent="0" algn="just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Буквой «н» отмечается отсутствие обучающегося на занятии.</a:t>
            </a:r>
            <a:endParaRPr lang="ru-RU" sz="1200" dirty="0" smtClean="0">
              <a:solidFill>
                <a:srgbClr val="564B3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200" b="1" i="1" dirty="0" smtClean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правой странице записывается:</a:t>
            </a:r>
          </a:p>
          <a:p>
            <a:pPr marL="114300" lvl="0" indent="0" algn="just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 и с большой буквы – тема занятия (в строке графы «содержание учебного занятия»).</a:t>
            </a:r>
          </a:p>
          <a:p>
            <a:pPr marL="114300" lvl="0" indent="0" algn="just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темы занятия должна звучать следующим образом, например, «Формирован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(развит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совершенствован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умений составлять рассказ по серии сюжетных картинок», а не «Формировать (развивать, совершенствовать).</a:t>
            </a:r>
          </a:p>
          <a:p>
            <a:pPr marL="114300" lvl="0" indent="0" algn="just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В случае отсутствия обучающегося (Иванова) по причине, не зависящей от учителя-дефектолога, на левой странице журнала ставится «н», а на правой записывается дата, тема занятия. Фамилия и имя того ребенка (Сидорова), с которым проводилось занятие в это время, пишется в графе «Домашнее задание». На странице Сидорова ничего не пишем.</a:t>
            </a:r>
          </a:p>
          <a:p>
            <a:pPr marL="114300" lvl="0" indent="0" algn="just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когда нет возможности заменить другим ребенком, на странице отсутствующего ребенка ставим «н», тему не пишем, но строку на правой странице не пропускаем. На выделенной в конце журнала странице «Учет отработанного времени» делаем запись.</a:t>
            </a:r>
          </a:p>
          <a:p>
            <a:pPr marL="114300" lvl="0" indent="0" algn="just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В конце журнала вносятся данные о детях с ОПФР (согласно графам журнала).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5581" y="443942"/>
            <a:ext cx="266429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Отдельный кабинет с созданием адаптивного  образовательного пространства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563888" y="618369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32609" y="434143"/>
            <a:ext cx="4546848" cy="149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Учебная зона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28092" y="618369"/>
            <a:ext cx="4546848" cy="157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Информационная зона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28092" y="819038"/>
            <a:ext cx="4546848" cy="181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Игровая зона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39505" y="1039947"/>
            <a:ext cx="4546848" cy="16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Релаксационная, сенсорная зоны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32609" y="1268760"/>
            <a:ext cx="4546848" cy="159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Зона коррекции звукопроизношения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23867" y="1484784"/>
            <a:ext cx="4546848" cy="168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Рабочее место учителя-дефектолога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8388424" y="3356992"/>
            <a:ext cx="432048" cy="864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41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88641"/>
            <a:ext cx="8260672" cy="360039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года (октябрь - апрель)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507288" cy="5433467"/>
          </a:xfrm>
        </p:spPr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dirty="0" smtClean="0"/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ru-RU" dirty="0" smtClean="0"/>
              <a:t>                                      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обследованных и зачисленных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ПКПП детей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9264" y="750744"/>
            <a:ext cx="30243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Промежуточный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достижений обучающихся, зачисленных в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ПКПП</a:t>
            </a:r>
          </a:p>
          <a:p>
            <a:pPr lvl="0"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(декабрь)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38622" y="750744"/>
            <a:ext cx="30243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учреждения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980573" y="548680"/>
            <a:ext cx="2595032" cy="202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47772" y="548680"/>
            <a:ext cx="2594326" cy="332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трелка вниз 6"/>
          <p:cNvSpPr/>
          <p:nvPr/>
        </p:nvSpPr>
        <p:spPr>
          <a:xfrm>
            <a:off x="1861441" y="1424188"/>
            <a:ext cx="130057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230379" y="2872582"/>
            <a:ext cx="130057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1321" y="1704370"/>
            <a:ext cx="216024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углубленного обследования/речевая карта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861441" y="2136418"/>
            <a:ext cx="13525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6536" y="2386528"/>
            <a:ext cx="2506321" cy="972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динамики развития детей и оценки результативности работы за полугодие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1893805" y="3402797"/>
            <a:ext cx="135253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3696467"/>
            <a:ext cx="3222080" cy="17487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Внесение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и дополнений в планирование (при необходимости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Отчисление ребенка (при исправлении нарушения)</a:t>
            </a:r>
          </a:p>
          <a:p>
            <a:pPr lvl="0" algn="just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Инициирование изменения  формы оказания специальной помощи и направления на ПМПК (при диагностике более сложного нарушения)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680214" y="3088606"/>
            <a:ext cx="5256583" cy="27886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AutoNum type="arabicPeriod"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Заносится запись о ребенке, зачисленном в ПКПП, один раз по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факту зачисления. Далее в отношении его заполняется только колонка «Дата отчисления». Данные записи делаются на основании приказов руководителя учреждения образования.</a:t>
            </a:r>
          </a:p>
          <a:p>
            <a:pPr algn="just"/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Фиксируются записи об обследовании состояния    психофизического развития всех детей, зачисленных в учреждение образования.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В графе «Заключение» учитель-дефектолог ПКПП делает запись о предполагаемом нарушении (</a:t>
            </a:r>
            <a:r>
              <a:rPr lang="ru-RU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дислалия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ОНР, дизартрия и т.п.). В случае, если у ребенка нарушений нет, в графе «Заключение» делается запись «Речевое нарушение соответствует возрасту».</a:t>
            </a:r>
          </a:p>
          <a:p>
            <a:pPr algn="ctr"/>
            <a:endParaRPr lang="ru-RU" sz="12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данных диагностики составляется запрос на обследование детей ПМПК в ЦКРОиР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578598"/>
              </p:ext>
            </p:extLst>
          </p:nvPr>
        </p:nvGraphicFramePr>
        <p:xfrm>
          <a:off x="3563888" y="1843854"/>
          <a:ext cx="5472608" cy="96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936104"/>
                <a:gridCol w="576064"/>
                <a:gridCol w="864096"/>
                <a:gridCol w="720080"/>
                <a:gridCol w="576064"/>
                <a:gridCol w="576064"/>
                <a:gridCol w="576063"/>
              </a:tblGrid>
              <a:tr h="331217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r>
                        <a:rPr lang="ru-RU" sz="900" b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обследования</a:t>
                      </a:r>
                      <a:endParaRPr lang="ru-RU" sz="9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ребенка, дата рождения</a:t>
                      </a:r>
                      <a:endParaRPr lang="ru-RU" sz="9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9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</a:t>
                      </a:r>
                      <a:endParaRPr lang="ru-RU" sz="9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ЦКРОиР</a:t>
                      </a:r>
                      <a:endParaRPr lang="ru-RU" sz="9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детей, зачисленных в</a:t>
                      </a:r>
                      <a:r>
                        <a:rPr lang="ru-RU" sz="900" b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ПКПП</a:t>
                      </a:r>
                      <a:endParaRPr lang="ru-RU" sz="9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9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121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зачисления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выпуска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Стрелка вниз 21"/>
          <p:cNvSpPr/>
          <p:nvPr/>
        </p:nvSpPr>
        <p:spPr>
          <a:xfrm>
            <a:off x="6289226" y="5229200"/>
            <a:ext cx="180021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>
            <a:stCxn id="6" idx="2"/>
          </p:cNvCxnSpPr>
          <p:nvPr/>
        </p:nvCxnSpPr>
        <p:spPr>
          <a:xfrm flipH="1">
            <a:off x="6300192" y="1398816"/>
            <a:ext cx="850598" cy="202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251520" y="6093296"/>
            <a:ext cx="8685277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нормативные документы:</a:t>
            </a:r>
          </a:p>
          <a:p>
            <a:pPr lvl="0"/>
            <a:r>
              <a:rPr lang="ru-RU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Методические рекомендации «Организация и содержание работы в пункте-коррекционно-педагогической помощи», раздел «Перечень документации ПКПП</a:t>
            </a:r>
            <a:r>
              <a:rPr lang="ru-RU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приложение 2;</a:t>
            </a:r>
            <a:endParaRPr lang="ru-RU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  <a:buClr>
                <a:srgbClr val="31B6FD"/>
              </a:buClr>
              <a:defRPr/>
            </a:pPr>
            <a:r>
              <a:rPr lang="ru-RU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Инструктивно-методическое письмо «Об организации коррекционно-педагогической помощи детям с особенностями психофизического развития при получении ими   дошкольного    или общего </a:t>
            </a:r>
            <a:r>
              <a:rPr lang="ru-RU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  </a:t>
            </a:r>
            <a:r>
              <a:rPr lang="ru-RU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в 2013/2014 учебном году»,  раздел «Ведение документации»/у </a:t>
            </a:r>
            <a:r>
              <a:rPr lang="ru-RU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руководителя, п.6;</a:t>
            </a:r>
            <a:endParaRPr lang="ru-RU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Журнал «</a:t>
            </a:r>
            <a:r>
              <a:rPr lang="ru-RU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Пралеска</a:t>
            </a:r>
            <a:r>
              <a:rPr lang="ru-RU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№ 01/2019, </a:t>
            </a:r>
            <a:r>
              <a:rPr lang="ru-RU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п.4</a:t>
            </a:r>
            <a:endParaRPr lang="ru-RU" sz="12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311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16633"/>
            <a:ext cx="8260672" cy="100811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04656"/>
          </a:xfrm>
        </p:spPr>
        <p:txBody>
          <a:bodyPr>
            <a:normAutofit fontScale="25000" lnSpcReduction="20000"/>
          </a:bodyPr>
          <a:lstStyle/>
          <a:p>
            <a:pPr marL="114300" indent="0" algn="just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КОНСУЛЬТАЦИЙ*</a:t>
            </a: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64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   размещается на стенде и на сайте учреждения образования</a:t>
            </a:r>
          </a:p>
          <a:p>
            <a:pPr marL="114300" indent="0" algn="just">
              <a:buNone/>
            </a:pPr>
            <a:r>
              <a:rPr lang="ru-RU" sz="64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  устанавливается с учетом возможностей родителей и педагогических работников</a:t>
            </a:r>
          </a:p>
          <a:p>
            <a:pPr marL="114300" indent="0" algn="just">
              <a:buNone/>
            </a:pPr>
            <a:r>
              <a:rPr lang="ru-RU" sz="64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 определяется с учетом запросов консультируемых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25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25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25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0158" y="1340768"/>
            <a:ext cx="27363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Законные </a:t>
            </a:r>
            <a:r>
              <a:rPr lang="ru-RU" sz="1200" b="1" dirty="0" smtClean="0">
                <a:latin typeface="Century Gothic" panose="020B0502020202020204" pitchFamily="34" charset="0"/>
              </a:rPr>
              <a:t>представители</a:t>
            </a:r>
            <a:r>
              <a:rPr lang="ru-RU" sz="1200" b="1" dirty="0" smtClean="0"/>
              <a:t> обучающихся</a:t>
            </a:r>
            <a:endParaRPr lang="ru-RU" sz="12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68144" y="1340768"/>
            <a:ext cx="27363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Педагогические работники учреждения образования</a:t>
            </a:r>
            <a:endParaRPr lang="ru-RU" sz="1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73736" y="2096158"/>
            <a:ext cx="3178993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и групповые консультации</a:t>
            </a:r>
          </a:p>
          <a:p>
            <a:pPr marL="17145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информация на сайте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>
            <a:stCxn id="5" idx="2"/>
            <a:endCxn id="7" idx="1"/>
          </p:cNvCxnSpPr>
          <p:nvPr/>
        </p:nvCxnSpPr>
        <p:spPr>
          <a:xfrm>
            <a:off x="1728310" y="1916832"/>
            <a:ext cx="1245426" cy="467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6" idx="2"/>
            <a:endCxn id="7" idx="3"/>
          </p:cNvCxnSpPr>
          <p:nvPr/>
        </p:nvCxnSpPr>
        <p:spPr>
          <a:xfrm flipH="1">
            <a:off x="6152729" y="1916832"/>
            <a:ext cx="1083567" cy="467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низ 12"/>
          <p:cNvSpPr/>
          <p:nvPr/>
        </p:nvSpPr>
        <p:spPr>
          <a:xfrm>
            <a:off x="4508279" y="2672222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448154"/>
              </p:ext>
            </p:extLst>
          </p:nvPr>
        </p:nvGraphicFramePr>
        <p:xfrm>
          <a:off x="217612" y="3501008"/>
          <a:ext cx="84249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903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062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недели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проведения**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консультируемого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консультаций***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3437007" y="1340768"/>
            <a:ext cx="2252450" cy="574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Обучающиеся, на зачисленные в ПКПП</a:t>
            </a:r>
            <a:endParaRPr lang="ru-RU" sz="12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 стрелкой 30"/>
          <p:cNvCxnSpPr>
            <a:endCxn id="8" idx="0"/>
          </p:cNvCxnSpPr>
          <p:nvPr/>
        </p:nvCxnSpPr>
        <p:spPr>
          <a:xfrm>
            <a:off x="4563232" y="7647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5" idx="0"/>
          </p:cNvCxnSpPr>
          <p:nvPr/>
        </p:nvCxnSpPr>
        <p:spPr>
          <a:xfrm flipH="1">
            <a:off x="1728310" y="764704"/>
            <a:ext cx="283492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553998" y="764704"/>
            <a:ext cx="262829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5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00347"/>
          </a:xfrm>
        </p:spPr>
        <p:txBody>
          <a:bodyPr>
            <a:normAutofit fontScale="90000"/>
          </a:bodyPr>
          <a:lstStyle/>
          <a:p>
            <a:pPr marL="114300" lvl="0">
              <a:spcBef>
                <a:spcPct val="20000"/>
              </a:spcBef>
            </a:pPr>
            <a:r>
              <a:rPr lang="ru-RU" sz="2000" b="1" cap="none" dirty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КОНСУЛЬТИРОВАНИЕ:</a:t>
            </a:r>
            <a:br>
              <a:rPr lang="ru-RU" sz="2000" b="1" cap="none" dirty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 fontScale="70000" lnSpcReduction="20000"/>
          </a:bodyPr>
          <a:lstStyle/>
          <a:p>
            <a:pPr marL="114300" lvl="0" indent="0" algn="just">
              <a:buClr>
                <a:srgbClr val="93A299"/>
              </a:buClr>
              <a:buNone/>
            </a:pPr>
            <a:r>
              <a:rPr lang="ru-RU" sz="1800" dirty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осуществляется </a:t>
            </a:r>
            <a:r>
              <a:rPr lang="ru-RU" sz="1800" b="1" dirty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36-часовой </a:t>
            </a:r>
            <a:r>
              <a:rPr lang="ru-RU" sz="1800" dirty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недели учителя-дефектолога;</a:t>
            </a:r>
          </a:p>
          <a:p>
            <a:pPr lvl="0" algn="just">
              <a:buClr>
                <a:srgbClr val="93A299"/>
              </a:buClr>
              <a:buFontTx/>
              <a:buChar char="-"/>
            </a:pPr>
            <a:r>
              <a:rPr lang="ru-RU" sz="1800" b="1" dirty="0" smtClean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b="1" dirty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входит в его 20-часовую </a:t>
            </a:r>
            <a:r>
              <a:rPr lang="ru-RU" sz="1800" dirty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педагогическую нагрузку и не включается в </a:t>
            </a:r>
            <a:r>
              <a:rPr lang="ru-RU" sz="1800" dirty="0" smtClean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     занятий;</a:t>
            </a:r>
          </a:p>
          <a:p>
            <a:pPr lvl="0" algn="just">
              <a:buClr>
                <a:srgbClr val="93A299"/>
              </a:buClr>
              <a:buFontTx/>
              <a:buChar char="-"/>
            </a:pPr>
            <a:r>
              <a:rPr lang="ru-RU" sz="1800" dirty="0" smtClean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dirty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регламентируется нормативными правовыми актами количество консультаций и </a:t>
            </a:r>
            <a:r>
              <a:rPr lang="ru-RU" sz="1800" dirty="0" smtClean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их </a:t>
            </a:r>
            <a:r>
              <a:rPr lang="ru-RU" sz="1800" dirty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проведения; </a:t>
            </a:r>
          </a:p>
          <a:p>
            <a:pPr lvl="0" algn="just">
              <a:buClr>
                <a:srgbClr val="93A299"/>
              </a:buClr>
              <a:buFontTx/>
              <a:buChar char="-"/>
            </a:pPr>
            <a:r>
              <a:rPr lang="ru-RU" sz="1800" dirty="0" smtClean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</a:t>
            </a:r>
            <a:r>
              <a:rPr lang="ru-RU" sz="1800" dirty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учителем-дефектологом по согласованию с администрацией </a:t>
            </a:r>
            <a:r>
              <a:rPr lang="ru-RU" sz="1800" dirty="0" smtClean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 </a:t>
            </a:r>
            <a:r>
              <a:rPr lang="ru-RU" sz="1800" dirty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но не реже 1-2 раза в месяц.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200" dirty="0" smtClean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200" dirty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200" dirty="0" smtClean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200" dirty="0" smtClean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ru-RU" sz="1500" dirty="0" smtClean="0">
                <a:solidFill>
                  <a:srgbClr val="84805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</a:t>
            </a:r>
            <a:r>
              <a:rPr lang="ru-RU" sz="1500" dirty="0">
                <a:solidFill>
                  <a:srgbClr val="84805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 консультаций </a:t>
            </a:r>
            <a:r>
              <a:rPr lang="ru-RU" sz="1500" b="1" i="1" dirty="0">
                <a:solidFill>
                  <a:srgbClr val="84805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</a:t>
            </a:r>
            <a:r>
              <a:rPr lang="ru-RU" sz="1500" dirty="0">
                <a:solidFill>
                  <a:srgbClr val="84805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осуществлять на </a:t>
            </a:r>
            <a:r>
              <a:rPr lang="ru-RU" sz="1500" dirty="0" smtClean="0">
                <a:solidFill>
                  <a:srgbClr val="84805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 отведенных </a:t>
            </a:r>
            <a:r>
              <a:rPr lang="ru-RU" sz="1500" dirty="0">
                <a:solidFill>
                  <a:srgbClr val="84805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страницах в «Журнале  учета проведенных занятий и посещения их обучающимися». При этом</a:t>
            </a:r>
            <a:r>
              <a:rPr lang="ru-RU" sz="1500" dirty="0" smtClean="0">
                <a:solidFill>
                  <a:srgbClr val="84805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sz="1500" dirty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sz="1500" dirty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sz="1500" dirty="0" smtClean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sz="1500" dirty="0" smtClean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sz="1400" dirty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sz="1400" dirty="0" smtClean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sz="1400" dirty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sz="1400" dirty="0" smtClean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sz="1400" dirty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sz="1400" dirty="0" smtClean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sz="1400" dirty="0" smtClean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sz="1400" dirty="0" smtClean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sz="10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sz="1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</a:t>
            </a:r>
            <a:r>
              <a:rPr lang="ru-RU" sz="1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нормативные документы:</a:t>
            </a:r>
          </a:p>
          <a:p>
            <a:pPr marL="228600" lvl="0" algn="just">
              <a:spcBef>
                <a:spcPts val="0"/>
              </a:spcBef>
              <a:buClrTx/>
              <a:buFont typeface="Arial" pitchFamily="34" charset="0"/>
              <a:buAutoNum type="arabicPeriod"/>
            </a:pP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«Организация и содержание работы в пункте-коррекционно-педагогической помощи», раздел «Общие требования к организации и содержанию 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коррекционно-педагогической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в ПКПП»;</a:t>
            </a:r>
          </a:p>
          <a:p>
            <a:pPr marL="0" lvl="0" indent="0" algn="just">
              <a:buClr>
                <a:srgbClr val="31B6FD"/>
              </a:buClr>
              <a:buNone/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Инструктивно-методическое письмо «Об организации коррекционно-педагогической помощи детям с особенностями психофизического развития при</a:t>
            </a:r>
          </a:p>
          <a:p>
            <a:pPr marL="0" lvl="0" indent="0" algn="just">
              <a:buClr>
                <a:srgbClr val="31B6FD"/>
              </a:buClr>
              <a:buNone/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получении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 дошкольного    или общего среднего образования в 2013/2014 учебном году»,  раздел «Ведение документации»/у 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учителя-дефектолога, п.3;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Журнал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Пралеска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№ 01/2019, 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п.14</a:t>
            </a:r>
            <a:endParaRPr lang="ru-RU" sz="1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endParaRPr lang="ru-RU" sz="1400" dirty="0" smtClean="0">
              <a:solidFill>
                <a:srgbClr val="84805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sz="1400" dirty="0" smtClean="0">
                <a:solidFill>
                  <a:srgbClr val="84805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ES" altLang="en-US">
              <a:solidFill>
                <a:srgbClr val="0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219838"/>
              </p:ext>
            </p:extLst>
          </p:nvPr>
        </p:nvGraphicFramePr>
        <p:xfrm>
          <a:off x="323528" y="2708920"/>
          <a:ext cx="8568952" cy="263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246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Левая сторона журнала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Правая сторона журнала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79788"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в</a:t>
                      </a:r>
                      <a:r>
                        <a:rPr lang="ru-RU" sz="1200" baseline="0" dirty="0" smtClean="0"/>
                        <a:t> строке, предназначенной для записи наименования учебного предмета, делается запись </a:t>
                      </a:r>
                      <a:r>
                        <a:rPr lang="ru-RU" sz="1200" b="1" i="1" u="sng" baseline="0" dirty="0" smtClean="0"/>
                        <a:t>«Консультативная работа</a:t>
                      </a:r>
                      <a:r>
                        <a:rPr lang="ru-RU" sz="1200" b="1" i="1" baseline="0" dirty="0" smtClean="0"/>
                        <a:t>»</a:t>
                      </a:r>
                      <a:r>
                        <a:rPr lang="ru-RU" sz="1200" b="0" i="0" baseline="0" dirty="0" smtClean="0"/>
                        <a:t>;</a:t>
                      </a:r>
                      <a:r>
                        <a:rPr lang="ru-RU" sz="1200" b="1" i="1" baseline="0" dirty="0" smtClean="0"/>
                        <a:t> 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ru-RU" sz="1200" baseline="0" dirty="0" smtClean="0"/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200" baseline="0" dirty="0" smtClean="0"/>
                        <a:t>в графах, отведенных для учета проведенных занятий, - дата проведения консультации </a:t>
                      </a:r>
                      <a:r>
                        <a:rPr lang="ru-RU" sz="1200" b="1" i="1" baseline="0" dirty="0" smtClean="0"/>
                        <a:t>(16.09.)</a:t>
                      </a:r>
                      <a:r>
                        <a:rPr lang="ru-RU" sz="1200" b="1" baseline="0" dirty="0" smtClean="0"/>
                        <a:t>;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в графе дата - </a:t>
                      </a: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дата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проведения консультации;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в строке графы «Содержание учебных занятий» – </a:t>
                      </a:r>
                      <a:r>
                        <a:rPr lang="ru-RU" sz="1200" b="1" i="1" dirty="0" smtClean="0"/>
                        <a:t>тема </a:t>
                      </a:r>
                      <a:r>
                        <a:rPr lang="ru-RU" sz="1200" b="0" i="0" dirty="0" smtClean="0"/>
                        <a:t>консультации</a:t>
                      </a:r>
                      <a:r>
                        <a:rPr lang="ru-RU" sz="1200" dirty="0" smtClean="0"/>
                        <a:t>;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ru-RU" sz="1200" dirty="0" smtClean="0"/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в строке графы «Домашнее</a:t>
                      </a:r>
                      <a:r>
                        <a:rPr lang="ru-RU" sz="1200" baseline="0" dirty="0" smtClean="0"/>
                        <a:t> задание» – </a:t>
                      </a:r>
                      <a:r>
                        <a:rPr lang="ru-RU" sz="1200" b="1" i="1" baseline="0" dirty="0" smtClean="0"/>
                        <a:t>форма</a:t>
                      </a:r>
                      <a:r>
                        <a:rPr lang="ru-RU" sz="1200" baseline="0" dirty="0" smtClean="0"/>
                        <a:t> проведения консультативной работы: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200" i="1" baseline="0" dirty="0" smtClean="0"/>
                        <a:t>индивидуальная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i="1" baseline="0" dirty="0" smtClean="0"/>
                        <a:t>(с указанием фамилии, собственного имени и отчества консультируемого);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200" i="1" baseline="0" dirty="0" smtClean="0"/>
                        <a:t>родительское собрание</a:t>
                      </a:r>
                      <a:r>
                        <a:rPr lang="ru-RU" sz="1200" baseline="0" dirty="0" smtClean="0"/>
                        <a:t>;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200" i="1" baseline="0" dirty="0" smtClean="0"/>
                        <a:t>др</a:t>
                      </a:r>
                      <a:r>
                        <a:rPr lang="ru-RU" sz="1200" baseline="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671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60672" cy="36004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800" b="1" cap="none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ЭТАП – ПОДВЕДЕНИЕ ИТОГОВ РАБОТЫ ЗА УЧЕБНЫЙ ГОД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составляется в свободной форме и включает:</a:t>
            </a:r>
          </a:p>
          <a:p>
            <a:pPr marL="11430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данные о проведенной в течение года работе;</a:t>
            </a:r>
          </a:p>
          <a:p>
            <a:pPr marL="11430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качественный анализ основных проблем.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7279" y="584684"/>
            <a:ext cx="33123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Анализ деятельности по всем направлениям работы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78710" y="584684"/>
            <a:ext cx="33123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Мониторинг эффективности коррекционно-педагогической работы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267744" y="1304764"/>
            <a:ext cx="45719" cy="1823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925404" y="1331597"/>
            <a:ext cx="45719" cy="1554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06427" y="1487091"/>
            <a:ext cx="3312368" cy="42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Аналитический отчет  о работе за учебный год</a:t>
            </a:r>
            <a:endParaRPr lang="ru-RU" sz="11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87222" y="1503351"/>
            <a:ext cx="3276364" cy="388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Диагностические и графические материалы</a:t>
            </a:r>
            <a:endParaRPr lang="ru-RU" sz="1100" b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2241455" y="1938636"/>
            <a:ext cx="14401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876255" y="1940571"/>
            <a:ext cx="14401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2708920"/>
            <a:ext cx="4464496" cy="3528392"/>
          </a:xfrm>
          <a:prstGeom prst="rect">
            <a:avLst/>
          </a:prstGeom>
          <a:solidFill>
            <a:schemeClr val="tx2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lvl="0">
              <a:spcBef>
                <a:spcPct val="20000"/>
              </a:spcBef>
              <a:buClr>
                <a:srgbClr val="93A299"/>
              </a:buClr>
            </a:pPr>
            <a:endParaRPr lang="ru-RU" sz="1200" b="1" dirty="0" smtClean="0">
              <a:solidFill>
                <a:srgbClr val="CF543F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>
              <a:spcBef>
                <a:spcPct val="20000"/>
              </a:spcBef>
              <a:buClr>
                <a:srgbClr val="93A299"/>
              </a:buClr>
            </a:pPr>
            <a:r>
              <a:rPr lang="ru-RU" sz="1400" b="1" i="1" dirty="0" smtClean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</a:t>
            </a:r>
            <a:r>
              <a:rPr lang="ru-RU" sz="1400" b="1" i="1" dirty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1400" b="1" i="1" dirty="0" smtClean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отчета:</a:t>
            </a:r>
          </a:p>
          <a:p>
            <a:pPr marL="114300" lvl="0" algn="just">
              <a:spcBef>
                <a:spcPct val="20000"/>
              </a:spcBef>
              <a:buClr>
                <a:srgbClr val="93A299"/>
              </a:buClr>
            </a:pPr>
            <a:r>
              <a:rPr lang="ru-RU" sz="1200" b="1" dirty="0" smtClean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достижение </a:t>
            </a:r>
            <a:r>
              <a:rPr lang="ru-RU" sz="1200" b="1" dirty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1" dirty="0" err="1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недостижение</a:t>
            </a:r>
            <a:r>
              <a:rPr lang="ru-RU" sz="1200" b="1" dirty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поставленных целей, </a:t>
            </a:r>
            <a:r>
              <a:rPr lang="ru-RU" sz="1200" b="1" dirty="0" smtClean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1200" b="1" dirty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способствовало (препятствовало) их достижению;</a:t>
            </a:r>
          </a:p>
          <a:p>
            <a:pPr marL="114300" lvl="0" algn="just">
              <a:spcBef>
                <a:spcPct val="20000"/>
              </a:spcBef>
              <a:buClr>
                <a:srgbClr val="93A299"/>
              </a:buClr>
            </a:pPr>
            <a:r>
              <a:rPr lang="ru-RU" sz="1200" b="1" dirty="0" smtClean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данные </a:t>
            </a:r>
            <a:r>
              <a:rPr lang="ru-RU" sz="1200" b="1" dirty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диагностики, анализ </a:t>
            </a:r>
            <a:r>
              <a:rPr lang="ru-RU" sz="1200" b="1" dirty="0" smtClean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b="1" dirty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контингента детей </a:t>
            </a:r>
            <a:r>
              <a:rPr lang="ru-RU" sz="1200" b="1" dirty="0" smtClean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ПКПП;</a:t>
            </a:r>
          </a:p>
          <a:p>
            <a:pPr marL="114300" lvl="0" algn="just">
              <a:spcBef>
                <a:spcPct val="20000"/>
              </a:spcBef>
              <a:buClr>
                <a:srgbClr val="93A299"/>
              </a:buClr>
            </a:pPr>
            <a:r>
              <a:rPr lang="ru-RU" sz="1200" b="1" dirty="0" smtClean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результаты коррекционно-педагогической работы, данные об ее эффективности;</a:t>
            </a:r>
          </a:p>
          <a:p>
            <a:pPr marL="114300" lvl="0" algn="just">
              <a:spcBef>
                <a:spcPct val="20000"/>
              </a:spcBef>
              <a:buClr>
                <a:srgbClr val="93A299"/>
              </a:buClr>
            </a:pPr>
            <a:r>
              <a:rPr lang="ru-RU" sz="1200" b="1" dirty="0" smtClean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данные о консультативно-просветительской деятельности: формы и результативность;</a:t>
            </a:r>
          </a:p>
          <a:p>
            <a:pPr marL="114300" lvl="0" algn="just">
              <a:spcBef>
                <a:spcPct val="20000"/>
              </a:spcBef>
              <a:buClr>
                <a:srgbClr val="93A299"/>
              </a:buClr>
            </a:pPr>
            <a:r>
              <a:rPr lang="ru-RU" sz="1200" b="1" dirty="0" smtClean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данные о пропаганде дефектологических знаний (изготовление брошюр, информационных листков и т.д.);</a:t>
            </a:r>
          </a:p>
          <a:p>
            <a:pPr marL="114300" lvl="0" algn="just">
              <a:spcBef>
                <a:spcPct val="20000"/>
              </a:spcBef>
              <a:buClr>
                <a:srgbClr val="93A299"/>
              </a:buClr>
            </a:pPr>
            <a:r>
              <a:rPr lang="ru-RU" sz="1200" b="1" dirty="0" smtClean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выполнение плана по самообразованию и профессиональному развитию (участие в семинарах, работе МО и др.);</a:t>
            </a:r>
          </a:p>
          <a:p>
            <a:pPr marL="114300" lvl="0" algn="just">
              <a:spcBef>
                <a:spcPct val="20000"/>
              </a:spcBef>
              <a:buClr>
                <a:srgbClr val="93A299"/>
              </a:buClr>
            </a:pPr>
            <a:r>
              <a:rPr lang="ru-RU" sz="1200" b="1" dirty="0" smtClean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пополнение материально-технической базы кабинета;</a:t>
            </a:r>
          </a:p>
          <a:p>
            <a:pPr marL="114300" lvl="0" algn="just">
              <a:spcBef>
                <a:spcPct val="20000"/>
              </a:spcBef>
              <a:buClr>
                <a:srgbClr val="93A299"/>
              </a:buClr>
            </a:pPr>
            <a:r>
              <a:rPr lang="ru-RU" sz="1200" b="1" dirty="0" smtClean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общий анализ выполнения годового плана работы и задачи на следующий учебный год.</a:t>
            </a:r>
          </a:p>
          <a:p>
            <a:pPr marL="114300" lvl="0" algn="just">
              <a:spcBef>
                <a:spcPct val="20000"/>
              </a:spcBef>
              <a:buClr>
                <a:srgbClr val="93A299"/>
              </a:buClr>
            </a:pPr>
            <a:r>
              <a:rPr lang="ru-RU" sz="1200" b="1" dirty="0" smtClean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200" b="1" dirty="0">
              <a:solidFill>
                <a:srgbClr val="CF543F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66065" y="2153047"/>
            <a:ext cx="3708412" cy="2500089"/>
          </a:xfrm>
          <a:prstGeom prst="rect">
            <a:avLst/>
          </a:prstGeom>
          <a:solidFill>
            <a:schemeClr val="accent2">
              <a:lumMod val="75000"/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Диагностические карты, отражающие динамику развития/исправления/улучшения состояния индивидуально-типологических особенностей обучающихся по итогам года.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Графические материалы, визуально подтверждающие информацию, отраженную в диагностических картах.</a:t>
            </a:r>
          </a:p>
          <a:p>
            <a:pPr algn="just"/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коррекционного воздействия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948263" y="3933056"/>
            <a:ext cx="19802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583549"/>
              </p:ext>
            </p:extLst>
          </p:nvPr>
        </p:nvGraphicFramePr>
        <p:xfrm>
          <a:off x="5116917" y="5157192"/>
          <a:ext cx="3708412" cy="1511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на нормативные документы: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Методические рекомендации «Организация и содержание работы в пункте-коррекционно-педагогической помощи», раздел «Перечень документации ПКПП»;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31B6FD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Инструктивно-методическое письмо «Об организации коррекционно-педагогической помощи детям с особенностями психофизического развития при получении ими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31B6FD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дошкольного    или общего среднего образования в 2013/2014 учебном году»,  раздел «Ведение документации»/у администрации, п.10;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Журнал «</a:t>
                      </a:r>
                      <a:r>
                        <a:rPr kumimoji="0" lang="ru-RU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Пралеска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№ 01/2019, п.15</a:t>
                      </a:r>
                      <a:endParaRPr kumimoji="0" lang="ru-RU" sz="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00" dirty="0"/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13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16633"/>
            <a:ext cx="8466352" cy="432048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Списки детей </a:t>
            </a:r>
            <a:r>
              <a:rPr lang="ru-RU" sz="1600" b="1" dirty="0" err="1" smtClean="0"/>
              <a:t>Пкпп</a:t>
            </a:r>
            <a:r>
              <a:rPr lang="ru-RU" sz="1400" b="1" dirty="0" smtClean="0"/>
              <a:t>                 </a:t>
            </a:r>
            <a:r>
              <a:rPr lang="ru-RU" sz="1100" b="1" dirty="0" smtClean="0"/>
              <a:t>УТВЕРЖДАЮТСЯ РУКОВОДИТЕЛЕМ УЧРЕЖДЕНИЯ ОБРАЗОВАНИЯ</a:t>
            </a:r>
            <a:endParaRPr lang="ru-RU" sz="1100" b="1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34071"/>
              </p:ext>
            </p:extLst>
          </p:nvPr>
        </p:nvGraphicFramePr>
        <p:xfrm>
          <a:off x="251520" y="1988840"/>
          <a:ext cx="8713788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728192"/>
                <a:gridCol w="1224136"/>
                <a:gridCol w="1728192"/>
                <a:gridCol w="2148922"/>
                <a:gridCol w="14522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 ребенка</a:t>
                      </a:r>
                      <a:endParaRPr lang="ru-RU" sz="12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рождения</a:t>
                      </a:r>
                      <a:endParaRPr lang="ru-RU" sz="12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Домашний адрес</a:t>
                      </a:r>
                      <a:endParaRPr lang="ru-RU" sz="12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ЦКРОиР</a:t>
                      </a:r>
                      <a:endParaRPr lang="ru-RU" sz="12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заключения, дата</a:t>
                      </a:r>
                      <a:endParaRPr lang="ru-RU" sz="12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574626"/>
            <a:ext cx="6696744" cy="1144724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детей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</a:t>
            </a:r>
          </a:p>
          <a:p>
            <a:pPr algn="ctr"/>
            <a:r>
              <a:rPr lang="ru-RU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(название учреждения образования)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зачисленных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пункт коррекционно-педагогической помощи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20__/20__ учебном году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2924944"/>
            <a:ext cx="6696744" cy="1080120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Список  детей,</a:t>
            </a:r>
          </a:p>
          <a:p>
            <a:pPr lvl="0" algn="ctr"/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</a:t>
            </a:r>
          </a:p>
          <a:p>
            <a:pPr lvl="0" algn="ctr"/>
            <a:r>
              <a:rPr lang="ru-RU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(название учреждения образования)</a:t>
            </a:r>
          </a:p>
          <a:p>
            <a:pPr lvl="0"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получающих помощь 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пункте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коррекционно-педагогической помощи </a:t>
            </a:r>
          </a:p>
          <a:p>
            <a:pPr lvl="0" algn="ctr"/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20__/20__ учебном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639401"/>
              </p:ext>
            </p:extLst>
          </p:nvPr>
        </p:nvGraphicFramePr>
        <p:xfrm>
          <a:off x="323527" y="4149080"/>
          <a:ext cx="864096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/>
                <a:gridCol w="1440160"/>
                <a:gridCol w="1080120"/>
                <a:gridCol w="1368151"/>
                <a:gridCol w="1080120"/>
                <a:gridCol w="1080120"/>
                <a:gridCol w="1080120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 ребенка</a:t>
                      </a:r>
                      <a:endParaRPr lang="ru-RU" sz="12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рождения</a:t>
                      </a:r>
                      <a:endParaRPr lang="ru-RU" sz="12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Домашний адрес</a:t>
                      </a:r>
                      <a:endParaRPr lang="ru-RU" sz="12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2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ЦКРОиР</a:t>
                      </a:r>
                      <a:endParaRPr lang="ru-RU" sz="12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заключения, дата</a:t>
                      </a:r>
                      <a:endParaRPr lang="ru-RU" sz="12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20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  <a:alpha val="3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Скругленный прямоугольник 15"/>
          <p:cNvSpPr/>
          <p:nvPr/>
        </p:nvSpPr>
        <p:spPr>
          <a:xfrm>
            <a:off x="373435" y="5301208"/>
            <a:ext cx="8496944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Учитель-дефектолог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составить полный список детей, которые получают коррекционно-педагогическую помощь в ПКПП в текущем учебном году. Это дети, которые продолжают получать коррекционно-педагогическую помощь в пункте, и новые дети, зачисленные в текущем учебном году.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3275856" y="312887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58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10280" y="260648"/>
            <a:ext cx="9120187" cy="2592917"/>
          </a:xfrm>
        </p:spPr>
        <p:txBody>
          <a:bodyPr anchor="ctr"/>
          <a:lstStyle/>
          <a:p>
            <a:r>
              <a:rPr lang="ru-RU" sz="4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Требования к организации работы учителя-дефектолога в условиях ПКПП</a:t>
            </a:r>
            <a:r>
              <a:rPr lang="ru-RU" sz="29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9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</a:br>
            <a:endParaRPr lang="ru-RU" alt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165"/>
          <p:cNvSpPr>
            <a:spLocks noChangeArrowheads="1"/>
          </p:cNvSpPr>
          <p:nvPr/>
        </p:nvSpPr>
        <p:spPr bwMode="auto">
          <a:xfrm>
            <a:off x="144463" y="5589240"/>
            <a:ext cx="8675687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en-US" sz="2000" b="1" i="1" dirty="0">
                <a:solidFill>
                  <a:srgbClr val="B5AE5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Усова Татьяна Михайловна, директор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en-US" sz="2000" b="1" i="1" dirty="0">
                <a:solidFill>
                  <a:srgbClr val="B5AE5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ГУО «Гомельский областной центр </a:t>
            </a:r>
            <a:br>
              <a:rPr lang="ru-RU" altLang="en-US" sz="2000" b="1" i="1" dirty="0">
                <a:solidFill>
                  <a:srgbClr val="B5AE5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en-US" sz="2000" b="1" i="1" dirty="0">
                <a:solidFill>
                  <a:srgbClr val="B5AE5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коррекционно-развивающего обучения и реабилитации»</a:t>
            </a:r>
            <a:endParaRPr lang="es-ES" altLang="en-US" sz="2000" b="1" i="1" dirty="0">
              <a:solidFill>
                <a:srgbClr val="B5AE53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17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96944" cy="936105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Нормативные документы, регулирующие содержание деятельности учителя-дефектолога ПКПП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«Положение о пункте коррекционно-педагогической помощи», утверждено постановлением Министерства образования Республики Беларусь 25.07.2011 №131;</a:t>
            </a: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«Организация и содержание работы в пункте-коррекционно-педагогической помощи», утверждены Министром образования Республики Беларусь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К.С.Фарино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25.05.2012;</a:t>
            </a:r>
          </a:p>
          <a:p>
            <a:pPr marL="0" indent="0" algn="just"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Инструктивно-методическое письмо «Об организации коррекционно-педагогической помощи детям с особенностями психофизического развития при получении ими дошкольного или общего среднего образования в 2013/2014 учебном году»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45A81-45E4-49B4-89B5-6593E85E98B1}" type="slidenum">
              <a:rPr lang="es-ES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0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432048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деятельности и ведения документации учителя дефектолога ПКПП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221691"/>
              </p:ext>
            </p:extLst>
          </p:nvPr>
        </p:nvGraphicFramePr>
        <p:xfrm>
          <a:off x="395536" y="620687"/>
          <a:ext cx="8496944" cy="5852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8388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0857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деятельности на учебный год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план учителя-дефектолога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9474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индивидуально-типологических особенностей развития обучающихся (углубленное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психолого-педагогическое обследование обучающихся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 углубленного обследования / речевые карты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15 сентября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4586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обучающихся с ОПФР по группам, подгруппам,</a:t>
                      </a:r>
                      <a:r>
                        <a:rPr lang="ru-RU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индивидуальной работы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Расписание занятий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15 сентября</a:t>
                      </a:r>
                      <a:r>
                        <a:rPr lang="ru-RU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распределение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16 сентября расписание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9698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 по исправлению нарушений, выявленных у обучающихся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Планы коррекционно-педагогической помощи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Составляются до 15 сентября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практической работы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 учета проведенных занятий и посещения их детьми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16</a:t>
                      </a:r>
                      <a:r>
                        <a:rPr lang="ru-RU" sz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сентября по  25 мая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7752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Диагностика:</a:t>
                      </a:r>
                    </a:p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обследование детей учреждения образования;</a:t>
                      </a:r>
                    </a:p>
                    <a:p>
                      <a:pPr algn="just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промежуточный мониторинг достижений обучающихся, зачисленных в ПКПП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 учета обследованных и зачисленных детей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 углубленного обследования / речевые карты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учебного года</a:t>
                      </a:r>
                    </a:p>
                    <a:p>
                      <a:pPr algn="just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0857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Консультирование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проведения консультаций 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- май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07752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деятельности. Мониторинг эффективности коррекционно-педагогической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помощи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Аналитический отчет за учебный год.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Диагностические и графические материалы</a:t>
                      </a:r>
                    </a:p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25 по 31 мая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45A81-45E4-49B4-89B5-6593E85E98B1}" type="slidenum">
              <a:rPr lang="es-ES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5167"/>
            <a:ext cx="8280920" cy="345521"/>
          </a:xfrm>
        </p:spPr>
        <p:txBody>
          <a:bodyPr>
            <a:norm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 - планирование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на учебный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976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1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форма</a:t>
            </a: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</a:t>
            </a:r>
            <a:r>
              <a:rPr 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Утверждаю</a:t>
            </a:r>
          </a:p>
          <a:p>
            <a:pPr marL="0" indent="0">
              <a:buNone/>
            </a:pPr>
            <a:r>
              <a:rPr 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руководитель учреждения образования</a:t>
            </a:r>
          </a:p>
          <a:p>
            <a:pPr marL="0" indent="0">
              <a:buNone/>
            </a:pPr>
            <a:r>
              <a:rPr 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__________________ ФИО</a:t>
            </a:r>
          </a:p>
          <a:p>
            <a:pPr marL="0" indent="0">
              <a:buNone/>
            </a:pPr>
            <a:r>
              <a:rPr 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«__» _____________ 20__г.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Годовой план работы учителя-дефектолога пункта коррекционно-педагогической помощи </a:t>
            </a:r>
          </a:p>
          <a:p>
            <a:pPr marL="0" indent="0" algn="ctr">
              <a:buNone/>
            </a:pP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</a:t>
            </a:r>
          </a:p>
          <a:p>
            <a:pPr marL="0" indent="0" algn="ctr">
              <a:buNone/>
            </a:pP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(название учреждения образования)</a:t>
            </a:r>
          </a:p>
          <a:p>
            <a:pPr marL="0" indent="0" algn="ctr">
              <a:buNone/>
            </a:pP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</a:t>
            </a:r>
          </a:p>
          <a:p>
            <a:pPr marL="0" indent="0" algn="ctr">
              <a:buNone/>
            </a:pP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(ФИО учителя-дефектолога)</a:t>
            </a:r>
          </a:p>
          <a:p>
            <a:pPr marL="0" indent="0" algn="ctr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9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см. продолжение</a:t>
            </a:r>
          </a:p>
          <a:p>
            <a:pPr marL="0" indent="0" algn="ctr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план работы учителя-дефектолога  составляется на основе годового плана работы учреждения образования, утверждается руководителем учреждения образования и отражает основные цели и направления деятельности данного специалиста, в том числе коррекционно-педагогической работы, а также сроки реализации мероприятий</a:t>
            </a:r>
            <a:endParaRPr lang="ru-RU" sz="1200" b="1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45A81-45E4-49B4-89B5-6593E85E98B1}" type="slidenum">
              <a:rPr lang="es-ES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s-ES" altLang="en-US">
              <a:solidFill>
                <a:srgbClr val="0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290827"/>
              </p:ext>
            </p:extLst>
          </p:nvPr>
        </p:nvGraphicFramePr>
        <p:xfrm>
          <a:off x="395536" y="2348880"/>
          <a:ext cx="849694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2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991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74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деятельности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Психолого-педагогическая</a:t>
                      </a:r>
                      <a:r>
                        <a:rPr lang="ru-RU" sz="12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диагностика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Углубленное психолого-педагогическое обследование детей, зачисленных в ПКПП. Оформление документации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15 сентября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7056">
                <a:tc vMerge="1">
                  <a:txBody>
                    <a:bodyPr/>
                    <a:lstStyle/>
                    <a:p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Диагностическое обследование детей с целью определения динамики развития и оценки результативности работы за полугодие. Оформление документации по результатам диагностики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Декабрь, май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Обследование вновь прибывших</a:t>
                      </a:r>
                      <a:r>
                        <a:rPr lang="ru-RU" sz="1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детей с целью выявления нуждающихся в коррекционно-педагогической помощи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Сентябрь-май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0784">
                <a:tc vMerge="1">
                  <a:txBody>
                    <a:bodyPr/>
                    <a:lstStyle/>
                    <a:p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Обследование детей с целью выявления нуждающихся в коррекционно-педагогической помощи на следующий учебный год. Предварительное</a:t>
                      </a:r>
                      <a:r>
                        <a:rPr lang="ru-RU" sz="1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комплектование групп на следующий учебный год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Организационная деятельность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Заполнение индивидуальных речевых карт, комплектование</a:t>
                      </a:r>
                      <a:r>
                        <a:rPr lang="ru-RU" sz="1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 (подгрупп), расписания, плана консультаций, оформление журнала психолого-педагогической диагностики, журнала учета проведенных занятий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15 сентября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 коррекционно-педагогической работы за год. Составление аналитического отчета за учебный год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5167"/>
            <a:ext cx="8496944" cy="417529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 - планирование деятельности на учебный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400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896497"/>
              </p:ext>
            </p:extLst>
          </p:nvPr>
        </p:nvGraphicFramePr>
        <p:xfrm>
          <a:off x="251520" y="764704"/>
          <a:ext cx="8589640" cy="5874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094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57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502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деятельности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962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Коррекционно-педагогическая работа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коррекционно-педагогической работы с</a:t>
                      </a:r>
                      <a:r>
                        <a:rPr lang="ru-RU" sz="1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учетом результатов обследования (составление перспективных планов индивидуальных и фронтальных коррекционных занятий)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15 сентября, декабрь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5027">
                <a:tc vMerge="1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коррекционных занятий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- май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7858">
                <a:tc rowSpan="3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Консультативно-просветительская деятельность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Консультирование педагогических работников, законных представителей несовершеннолетних по вопросам создания условий для стимулирования речевого развития детей в соответствии с имеющимися у них нарушениями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– май, согласно плану консультаций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5027"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Выступления на родительских собраниях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годовому плану учреждения образования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1398"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наглядности для консультаций (буклеты, брошюры, папки-передвижки)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учебного года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5027">
                <a:tc rowSpan="3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Самообразование и профессиональное развитие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методической литературы по теме «…»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- май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1398">
                <a:tc vMerge="1">
                  <a:txBody>
                    <a:bodyPr/>
                    <a:lstStyle/>
                    <a:p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работе методических объединений учителей-дефектологов ПКПП региона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– май, согласно плану МО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69628">
                <a:tc vMerge="1">
                  <a:txBody>
                    <a:bodyPr/>
                    <a:lstStyle/>
                    <a:p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квалификации (курсы повышения квалификации, участие в семинарах-практикумах, конкурсах, мастер-классах, подготовка к аттестации (сдаче экзамена) на квалификационную категорию и т.п.)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- май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64566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материально-технической базы кабинета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(изготовление) пособий (конкретно)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- май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968368">
                <a:tc gridSpan="3">
                  <a:txBody>
                    <a:bodyPr/>
                    <a:lstStyle/>
                    <a:p>
                      <a:endParaRPr lang="ru-RU" sz="12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b="1" i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</a:t>
                      </a:r>
                      <a:r>
                        <a:rPr lang="ru-RU" sz="800" b="1" i="1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нормативные документы:</a:t>
                      </a:r>
                    </a:p>
                    <a:p>
                      <a:pPr marL="0" indent="0">
                        <a:buNone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Методические рекомендации «Организация и содержание работы в пункте-коррекционно-педагогической помощи», раздел «Перечень документации ПКПП»;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31B6FD"/>
                        </a:buClr>
                        <a:buSzPct val="10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Инструктивно-методическое письмо «Об организации коррекционно-педагогической помощи детям с особенностями психофизического развития при получении ими дошкольного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31B6FD"/>
                        </a:buClr>
                        <a:buSzPct val="10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или общего среднего образования в 2013/2014 учебном году»,  раздел «Ведение документации»/у администрации, п.7;</a:t>
                      </a:r>
                    </a:p>
                    <a:p>
                      <a:pPr marL="0" indent="0">
                        <a:buNone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Журнал «</a:t>
                      </a:r>
                      <a:r>
                        <a:rPr kumimoji="0" lang="ru-RU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Пралеска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№ 01/2019, п.1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45A81-45E4-49B4-89B5-6593E85E98B1}" type="slidenum">
              <a:rPr lang="es-ES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7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6004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углубленное психолого-педагогическое обследование обучающихся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(изучение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индивидуально-типологических особенностей развития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обучающихся)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568953" cy="5976664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!!! </a:t>
            </a:r>
          </a:p>
          <a:p>
            <a:pPr marL="0" indent="0" algn="ctr">
              <a:buNone/>
            </a:pPr>
            <a:r>
              <a:rPr lang="ru-RU" sz="1400" b="1" dirty="0" smtClean="0">
                <a:solidFill>
                  <a:srgbClr val="C00000"/>
                </a:solidFill>
              </a:rPr>
              <a:t>Обследование зачисленных детей фиксируется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В </a:t>
            </a:r>
            <a:r>
              <a:rPr lang="ru-RU" sz="1400" b="1" dirty="0" smtClean="0">
                <a:solidFill>
                  <a:srgbClr val="C00000"/>
                </a:solidFill>
              </a:rPr>
              <a:t>«Журнале учета проведенных занятий и посещения их обучающимися с ОПФР»: </a:t>
            </a:r>
          </a:p>
          <a:p>
            <a:pPr marL="0" indent="0" algn="just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 - </a:t>
            </a:r>
            <a:r>
              <a:rPr lang="ru-RU" sz="1400" dirty="0" smtClean="0">
                <a:solidFill>
                  <a:srgbClr val="002060"/>
                </a:solidFill>
              </a:rPr>
              <a:t>на </a:t>
            </a:r>
            <a:r>
              <a:rPr lang="ru-RU" sz="1400" dirty="0">
                <a:solidFill>
                  <a:srgbClr val="002060"/>
                </a:solidFill>
              </a:rPr>
              <a:t>отведенной в конце </a:t>
            </a:r>
            <a:r>
              <a:rPr lang="ru-RU" sz="1400" dirty="0" smtClean="0">
                <a:solidFill>
                  <a:srgbClr val="002060"/>
                </a:solidFill>
              </a:rPr>
              <a:t>странице, которая называется «Обследование детей с целью комплектования групп в ПКПП»</a:t>
            </a:r>
            <a:endParaRPr lang="ru-RU" sz="1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1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</a:rPr>
              <a:t>или </a:t>
            </a:r>
            <a:r>
              <a:rPr lang="ru-RU" sz="1400" dirty="0" smtClean="0">
                <a:solidFill>
                  <a:srgbClr val="002060"/>
                </a:solidFill>
              </a:rPr>
              <a:t>«Психолого-педагогическое обследование» с указанием фамилии каждого ребенка (группы, подгруппы) и времени обследования; 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или на странице каждого ребенка</a:t>
            </a:r>
            <a:endParaRPr lang="ru-RU" sz="1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1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4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ru-RU" sz="1400" b="1" dirty="0" smtClean="0">
              <a:solidFill>
                <a:srgbClr val="C00000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8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ru-RU" sz="1400" b="1" dirty="0" smtClean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45A81-45E4-49B4-89B5-6593E85E98B1}" type="slidenum">
              <a:rPr lang="es-ES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480942" y="656692"/>
            <a:ext cx="360040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962472"/>
            <a:ext cx="23042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1 – 15 сентября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1623702"/>
            <a:ext cx="216024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карт* на обучающихся, зачисленных на ПКПП</a:t>
            </a:r>
          </a:p>
          <a:p>
            <a:pPr algn="just"/>
            <a:endParaRPr lang="ru-RU" sz="1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с нарушениями речи могут быть речевые карты</a:t>
            </a:r>
            <a:endParaRPr lang="ru-RU" sz="1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558612" y="2372869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93496" y="1328753"/>
            <a:ext cx="5804036" cy="2202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Фиксируются результаты углубленного изучения индивидуально типологических особенностей обучающихся на момент зачисления на занятия. </a:t>
            </a:r>
          </a:p>
          <a:p>
            <a:pPr algn="just"/>
            <a:endParaRPr lang="ru-RU" sz="12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внимание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 algn="just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данных картах может фиксироваться динамика развития ребенка относительно его личных достижений. Ведение карты в таком формате поможет учителю-дефектологу  составить аналитический отчет  работы за год и определить эффективность коррекционного воздействия </a:t>
            </a:r>
            <a:r>
              <a:rPr lang="ru-RU" sz="11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(промежуточный и итоговый мониторинг</a:t>
            </a: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171450" indent="-171450" algn="just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использовать любые варианты карт, представленных в литературе, или разработанные самостоятельно, наиболее подходящие к категории детей, при наличии методик и наглядного материала к ним;</a:t>
            </a:r>
          </a:p>
          <a:p>
            <a:pPr marL="171450" indent="-171450" algn="just">
              <a:buFontTx/>
              <a:buChar char="-"/>
            </a:pPr>
            <a:r>
              <a:rPr lang="ru-RU" sz="11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материал в процессе ежедневных занятий не используется!!!</a:t>
            </a:r>
          </a:p>
          <a:p>
            <a:pPr algn="just"/>
            <a:endParaRPr lang="ru-RU" sz="1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64181"/>
              </p:ext>
            </p:extLst>
          </p:nvPr>
        </p:nvGraphicFramePr>
        <p:xfrm>
          <a:off x="130445" y="5157191"/>
          <a:ext cx="8320007" cy="61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3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964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402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5892"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Дата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Содержание работы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Примечание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5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01.09.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Обследование звукопроизношения Ф.И.О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09.00 – 09.25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Прямая со стрелкой 17"/>
          <p:cNvCxnSpPr>
            <a:stCxn id="6" idx="1"/>
            <a:endCxn id="8" idx="0"/>
          </p:cNvCxnSpPr>
          <p:nvPr/>
        </p:nvCxnSpPr>
        <p:spPr>
          <a:xfrm flipH="1">
            <a:off x="1403648" y="1106488"/>
            <a:ext cx="2016224" cy="517214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15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 - распределение 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ОПФР по группам, подгруппам, для индивидуальной работы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79512" y="4833738"/>
            <a:ext cx="8784976" cy="1835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расписанию прилагаются: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обучающихся по группам (подгруппам) с указанием их названия по виду и степени тяжести нарушений, а также группа (класс), в котором обучается ребенок;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фамилии, имена обучающихся при проведении с ними индивидуальных занятий.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8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8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</a:t>
            </a:r>
            <a:r>
              <a:rPr lang="ru-RU" sz="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нормативные документы: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Методические рекомендации «Организация и содержание работы в пункте-коррекционно-педагогической помощи», раздел «Перечень документации ПКПП»;</a:t>
            </a:r>
          </a:p>
          <a:p>
            <a:pPr marL="0" lvl="0" indent="0" algn="just">
              <a:buClr>
                <a:srgbClr val="31B6FD"/>
              </a:buClr>
              <a:buNone/>
              <a:defRPr/>
            </a:pPr>
            <a:r>
              <a:rPr lang="ru-RU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Инструктивно-методическое письмо «Об организации коррекционно-педагогической помощи детям с особенностями психофизического развития при получении ими</a:t>
            </a:r>
          </a:p>
          <a:p>
            <a:pPr marL="0" lvl="0" indent="0" algn="just">
              <a:buClr>
                <a:srgbClr val="31B6FD"/>
              </a:buClr>
              <a:buNone/>
              <a:defRPr/>
            </a:pPr>
            <a:r>
              <a:rPr lang="ru-RU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дошкольного    или общего среднего образования в 2013/2014 учебном году»,  раздел «Ведение документации»/у </a:t>
            </a:r>
            <a:r>
              <a:rPr lang="ru-RU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администрации, п.8;</a:t>
            </a:r>
            <a:endParaRPr lang="ru-RU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Журнал «</a:t>
            </a:r>
            <a:r>
              <a:rPr lang="ru-RU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Пралеска</a:t>
            </a:r>
            <a:r>
              <a:rPr lang="ru-RU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№ </a:t>
            </a:r>
            <a:r>
              <a:rPr lang="ru-RU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01/2019, п.9</a:t>
            </a:r>
            <a:endParaRPr lang="ru-RU" sz="12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1200" dirty="0" smtClean="0"/>
          </a:p>
          <a:p>
            <a:endParaRPr lang="ru-RU" sz="1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5616" y="1268760"/>
            <a:ext cx="705678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!!!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коррекционно-педагогической помощи, форму проведения занятий (групповая, подгрупповая, индивидуальная) для каждого обучающегося, зачисленного в ПКПП, учитель-дефектолог определяет самостоятельно по результатам изучения индивидуально-типологических особенностей детей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40122" y="809717"/>
            <a:ext cx="23042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1 – 15 сентября</a:t>
            </a:r>
            <a:endParaRPr lang="ru-RU" sz="1400" b="1" dirty="0">
              <a:solidFill>
                <a:srgbClr val="C0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202" y="2420889"/>
            <a:ext cx="151158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3135481" y="2708921"/>
            <a:ext cx="3024336" cy="3754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занятий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3176972"/>
            <a:ext cx="3816424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Утверждается руководителем учреждения образования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3818818"/>
            <a:ext cx="3816424" cy="441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 требования СанПиНа и гигиенических нормативов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14429" y="4329682"/>
            <a:ext cx="38164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занятий определяется индивидуальными и возрастными особенностями обучающихся с ОПФР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6056" y="3202367"/>
            <a:ext cx="37444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время проведения каждого занятия с учетом перерывов между ними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76056" y="3832739"/>
            <a:ext cx="3744416" cy="441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из расчета 20-часовой педагогической нагрузки в неделю на 1 ставку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>
            <a:stCxn id="7" idx="2"/>
            <a:endCxn id="12" idx="3"/>
          </p:cNvCxnSpPr>
          <p:nvPr/>
        </p:nvCxnSpPr>
        <p:spPr>
          <a:xfrm flipH="1">
            <a:off x="4139952" y="3084350"/>
            <a:ext cx="507697" cy="362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2"/>
            <a:endCxn id="17" idx="1"/>
          </p:cNvCxnSpPr>
          <p:nvPr/>
        </p:nvCxnSpPr>
        <p:spPr>
          <a:xfrm>
            <a:off x="4647649" y="3084350"/>
            <a:ext cx="428407" cy="370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2"/>
            <a:endCxn id="15" idx="3"/>
          </p:cNvCxnSpPr>
          <p:nvPr/>
        </p:nvCxnSpPr>
        <p:spPr>
          <a:xfrm flipH="1">
            <a:off x="4139952" y="3084350"/>
            <a:ext cx="507697" cy="955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7" idx="2"/>
            <a:endCxn id="18" idx="1"/>
          </p:cNvCxnSpPr>
          <p:nvPr/>
        </p:nvCxnSpPr>
        <p:spPr>
          <a:xfrm>
            <a:off x="4647649" y="3084350"/>
            <a:ext cx="428407" cy="969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Прямая со стрелкой 1034"/>
          <p:cNvCxnSpPr>
            <a:stCxn id="7" idx="2"/>
            <a:endCxn id="16" idx="0"/>
          </p:cNvCxnSpPr>
          <p:nvPr/>
        </p:nvCxnSpPr>
        <p:spPr>
          <a:xfrm flipH="1">
            <a:off x="4622641" y="3084350"/>
            <a:ext cx="25008" cy="1245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04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64352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этап - Планирование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по исправлению нарушений, выявленных у обучающихся</a:t>
            </a:r>
            <a:b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76064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69407" y="540662"/>
            <a:ext cx="136745" cy="1080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82238" y="692696"/>
            <a:ext cx="3672408" cy="432048"/>
          </a:xfrm>
          <a:prstGeom prst="round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Перспективные планы коррекционно-педагогической помощи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75961" y="1395531"/>
            <a:ext cx="352839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каждую группу/подгруппу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54479" y="1398022"/>
            <a:ext cx="352839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(для индивидуальных занятий)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343730" y="1124744"/>
            <a:ext cx="2016224" cy="2880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2"/>
            <a:endCxn id="8" idx="0"/>
          </p:cNvCxnSpPr>
          <p:nvPr/>
        </p:nvCxnSpPr>
        <p:spPr>
          <a:xfrm>
            <a:off x="4318442" y="1124744"/>
            <a:ext cx="1900233" cy="27327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авая фигурная скобка 12"/>
          <p:cNvSpPr/>
          <p:nvPr/>
        </p:nvSpPr>
        <p:spPr>
          <a:xfrm rot="5400000">
            <a:off x="4229768" y="944724"/>
            <a:ext cx="216024" cy="1728192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6132" y="1917229"/>
            <a:ext cx="864096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Утверждаются руководителем учреждения образования.</a:t>
            </a:r>
          </a:p>
          <a:p>
            <a:pPr marL="342900" indent="-342900" algn="just">
              <a:buAutoNum type="arabicPeriod"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Разрабатываются на основании данных об индивидуально-типологических особенностях обучающихся.</a:t>
            </a:r>
          </a:p>
          <a:p>
            <a:pPr marL="342900" indent="-342900" algn="just">
              <a:buAutoNum type="arabicPeriod"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Отражают основные направления работы по преодолению у обучающихся имеющихся нарушений.</a:t>
            </a:r>
          </a:p>
          <a:p>
            <a:pPr marL="342900" indent="-342900" algn="just">
              <a:buAutoNum type="arabicPeriod"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составляться на одну (две) четверти/один (два) месяц с учетом результатов динамического изучения.</a:t>
            </a:r>
          </a:p>
          <a:p>
            <a:pPr marL="342900" indent="-342900" algn="just">
              <a:buAutoNum type="arabicPeriod"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вносить изменения и дополнения, ориентируясь на успехи или затруднения обучающихся. </a:t>
            </a:r>
          </a:p>
          <a:p>
            <a:pPr lvl="0" algn="ctr"/>
            <a:endParaRPr lang="ru-RU" sz="12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 </a:t>
            </a:r>
            <a:r>
              <a:rPr 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учитель-дефектолог определяет самостоятельно </a:t>
            </a:r>
            <a:endParaRPr lang="ru-RU" sz="12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указывать тему занятия, количество часов, основные направления коррекционной работы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14514" y="3877557"/>
            <a:ext cx="4207856" cy="362640"/>
          </a:xfrm>
          <a:prstGeom prst="roundRect">
            <a:avLst/>
          </a:prstGeom>
          <a:solidFill>
            <a:srgbClr val="7030A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Ежедневные планы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трелка вниз 39"/>
          <p:cNvSpPr/>
          <p:nvPr/>
        </p:nvSpPr>
        <p:spPr>
          <a:xfrm>
            <a:off x="4238197" y="3661533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132" y="4365104"/>
            <a:ext cx="8640960" cy="2204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представлены в виде: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краткого плана занятия;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развернутого конспекта занятия;        с указанием цели занятия, предлагаемых видов деятельности, используемого материала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технологической карты занятия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учителей-дефектологов первой и высшей категории допускается тезисная структура плана. Учителя-дефектологи второй категории и без категории должны писать развернутые планы-конспекты или заполнять технологические карты.</a:t>
            </a:r>
          </a:p>
          <a:p>
            <a:pPr lvl="0" algn="ctr"/>
            <a:r>
              <a:rPr lang="ru-RU" sz="1200" i="1" dirty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планов должно соответствовать перспективным планам, записям в журнале учета проведенных </a:t>
            </a:r>
            <a:r>
              <a:rPr lang="ru-RU" sz="1200" i="1" dirty="0" smtClean="0">
                <a:solidFill>
                  <a:srgbClr val="CF543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занятий.</a:t>
            </a:r>
            <a:endParaRPr lang="ru-RU" sz="1200" i="1" dirty="0">
              <a:solidFill>
                <a:srgbClr val="CF543F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ежедневном планировании групповых занятий можно составлять конспекты или технологические карты занятий на текущую неделю, в которых определяются темы, задачи, оборудование и краткий план групповых занятий. Также на неделю определяются задачи, содержание и ведется учет индивидуальных занятий.</a:t>
            </a:r>
            <a:endParaRPr lang="ru-RU" sz="1200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2750145" y="4599130"/>
            <a:ext cx="144016" cy="540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6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6128" y="404665"/>
            <a:ext cx="8260672" cy="216024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форма перспективных планов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92696"/>
            <a:ext cx="8784976" cy="6028779"/>
          </a:xfrm>
        </p:spPr>
        <p:txBody>
          <a:bodyPr>
            <a:normAutofit fontScale="85000" lnSpcReduction="20000"/>
          </a:bodyPr>
          <a:lstStyle/>
          <a:p>
            <a:pPr marL="114300" indent="0" algn="ctr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Перспективный план работы с детьми с НВОНР</a:t>
            </a:r>
          </a:p>
          <a:p>
            <a:pPr marL="114300" indent="0" algn="ctr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на 20__/20__учебный год</a:t>
            </a:r>
          </a:p>
          <a:p>
            <a:pPr marL="11430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Clr>
                <a:srgbClr val="93A299"/>
              </a:buClr>
              <a:buNone/>
            </a:pPr>
            <a:endParaRPr lang="ru-RU" sz="1200" dirty="0" smtClean="0">
              <a:solidFill>
                <a:srgbClr val="564B3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Clr>
                <a:srgbClr val="93A299"/>
              </a:buClr>
              <a:buNone/>
            </a:pPr>
            <a:r>
              <a:rPr lang="ru-RU" sz="1200" dirty="0" smtClean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Планируя работу с детьми с НВОНР, осложненным дизартрией, необходимо предусмотреть объем работы по развитию артикуляционной моторики и дыхания, а также общей и мелкой моторики.                                                </a:t>
            </a:r>
          </a:p>
          <a:p>
            <a:pPr marL="114300" lvl="0" indent="0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200" dirty="0" smtClean="0">
                <a:solidFill>
                  <a:srgbClr val="564B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</a:p>
          <a:p>
            <a:pPr marL="114300" lvl="0" indent="0" algn="ctr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Перспективный план работы с детьми с НВОНР, осложненным дизартрией на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20__/20__учебный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marL="114300" lvl="0" indent="0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>
              <a:lnSpc>
                <a:spcPts val="1440"/>
              </a:lnSpc>
              <a:spcBef>
                <a:spcPts val="0"/>
              </a:spcBef>
              <a:buClr>
                <a:srgbClr val="93A299"/>
              </a:buClr>
              <a:buNone/>
            </a:pPr>
            <a:endParaRPr lang="ru-RU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ru-RU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ru-RU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Clr>
                <a:srgbClr val="93A299"/>
              </a:buClr>
              <a:buNone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группы/подгруппы детей, имеющих трудности в обучении (смешанное расстройство учебных навыков), необходимо включить в планирование объем работы по развитию психических функций</a:t>
            </a:r>
          </a:p>
          <a:p>
            <a:pPr marL="114300" lvl="0" indent="0"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</a:p>
          <a:p>
            <a:pPr marL="114300" lvl="0" indent="0" algn="ctr">
              <a:spcBef>
                <a:spcPts val="0"/>
              </a:spcBef>
              <a:buClr>
                <a:srgbClr val="93A299"/>
              </a:buClr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Перспективный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с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с трудностями в обучении на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20__/20__учебный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marL="114300" lvl="0" indent="0">
              <a:buClr>
                <a:srgbClr val="93A299"/>
              </a:buClr>
              <a:buNone/>
            </a:pPr>
            <a:endParaRPr lang="ru-RU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ru-RU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ru-RU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ru-RU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Clr>
                <a:srgbClr val="93A299"/>
              </a:buClr>
              <a:buNone/>
            </a:pPr>
            <a:endParaRPr lang="ru-RU" sz="1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Clr>
                <a:srgbClr val="93A299"/>
              </a:buClr>
              <a:buNone/>
            </a:pPr>
            <a:endParaRPr lang="ru-RU" sz="1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Clr>
                <a:srgbClr val="93A299"/>
              </a:buClr>
              <a:buNone/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дошкольного возраста, имеющих в заключении ПМПК</a:t>
            </a:r>
            <a:r>
              <a:rPr lang="ru-RU" sz="1200" dirty="0">
                <a:solidFill>
                  <a:srgbClr val="786C7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786C7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о проведении коррекционной работы по профилактике </a:t>
            </a:r>
            <a:r>
              <a:rPr lang="ru-RU" sz="1200" dirty="0" err="1" smtClean="0">
                <a:solidFill>
                  <a:srgbClr val="786C7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дискалькулии</a:t>
            </a:r>
            <a:r>
              <a:rPr lang="ru-RU" sz="1200" dirty="0" smtClean="0">
                <a:solidFill>
                  <a:srgbClr val="786C7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необходимо включить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планирование данный вид работы</a:t>
            </a:r>
            <a:endParaRPr lang="ru-RU" sz="1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Clr>
                <a:srgbClr val="93A299"/>
              </a:buClr>
              <a:buNone/>
            </a:pPr>
            <a:endParaRPr lang="ru-RU" sz="12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Clr>
                <a:srgbClr val="93A299"/>
              </a:buClr>
              <a:buNone/>
            </a:pPr>
            <a:r>
              <a:rPr lang="ru-RU" sz="9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</a:t>
            </a:r>
            <a:r>
              <a:rPr lang="ru-RU" sz="9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9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9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14300" indent="0" algn="just">
              <a:buClr>
                <a:srgbClr val="93A299"/>
              </a:buClr>
              <a:buNone/>
            </a:pPr>
            <a:r>
              <a:rPr lang="ru-RU" sz="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«</a:t>
            </a:r>
            <a:r>
              <a:rPr lang="ru-RU" sz="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Пралеска</a:t>
            </a:r>
            <a:r>
              <a:rPr lang="ru-RU" sz="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№ 01/2019, </a:t>
            </a:r>
            <a:r>
              <a:rPr lang="ru-RU" sz="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</a:t>
            </a:r>
            <a:endParaRPr lang="ru-RU" sz="9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Clr>
                <a:srgbClr val="93A299"/>
              </a:buClr>
              <a:buNone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DDD85F-8435-4865-B2E0-A73C780AC9A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S" altLang="en-US">
              <a:solidFill>
                <a:srgbClr val="0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033511"/>
              </p:ext>
            </p:extLst>
          </p:nvPr>
        </p:nvGraphicFramePr>
        <p:xfrm>
          <a:off x="107504" y="1124744"/>
          <a:ext cx="885698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649">
                  <a:extLst>
                    <a:ext uri="{9D8B030D-6E8A-4147-A177-3AD203B41FA5}">
                      <a16:colId xmlns="" xmlns:a16="http://schemas.microsoft.com/office/drawing/2014/main" val="626447259"/>
                    </a:ext>
                  </a:extLst>
                </a:gridCol>
                <a:gridCol w="2176718">
                  <a:extLst>
                    <a:ext uri="{9D8B030D-6E8A-4147-A177-3AD203B41FA5}">
                      <a16:colId xmlns="" xmlns:a16="http://schemas.microsoft.com/office/drawing/2014/main" val="941266238"/>
                    </a:ext>
                  </a:extLst>
                </a:gridCol>
                <a:gridCol w="1501184">
                  <a:extLst>
                    <a:ext uri="{9D8B030D-6E8A-4147-A177-3AD203B41FA5}">
                      <a16:colId xmlns="" xmlns:a16="http://schemas.microsoft.com/office/drawing/2014/main" val="2163397692"/>
                    </a:ext>
                  </a:extLst>
                </a:gridCol>
                <a:gridCol w="2702132">
                  <a:extLst>
                    <a:ext uri="{9D8B030D-6E8A-4147-A177-3AD203B41FA5}">
                      <a16:colId xmlns="" xmlns:a16="http://schemas.microsoft.com/office/drawing/2014/main" val="4045589066"/>
                    </a:ext>
                  </a:extLst>
                </a:gridCol>
                <a:gridCol w="1651301">
                  <a:extLst>
                    <a:ext uri="{9D8B030D-6E8A-4147-A177-3AD203B41FA5}">
                      <a16:colId xmlns="" xmlns:a16="http://schemas.microsoft.com/office/drawing/2014/main" val="1146393706"/>
                    </a:ext>
                  </a:extLst>
                </a:gridCol>
              </a:tblGrid>
              <a:tr h="42977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Неделя,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дата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грамматического строя речи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связной речи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навыков фонематического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анализа и синтеза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Лексический словарь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9867122"/>
                  </a:ext>
                </a:extLst>
              </a:tr>
              <a:tr h="2397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984364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725446"/>
              </p:ext>
            </p:extLst>
          </p:nvPr>
        </p:nvGraphicFramePr>
        <p:xfrm>
          <a:off x="107504" y="2636912"/>
          <a:ext cx="8856983" cy="91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530">
                  <a:extLst>
                    <a:ext uri="{9D8B030D-6E8A-4147-A177-3AD203B41FA5}">
                      <a16:colId xmlns="" xmlns:a16="http://schemas.microsoft.com/office/drawing/2014/main" val="2930681741"/>
                    </a:ext>
                  </a:extLst>
                </a:gridCol>
                <a:gridCol w="1855036">
                  <a:extLst>
                    <a:ext uri="{9D8B030D-6E8A-4147-A177-3AD203B41FA5}">
                      <a16:colId xmlns="" xmlns:a16="http://schemas.microsoft.com/office/drawing/2014/main" val="3469790598"/>
                    </a:ext>
                  </a:extLst>
                </a:gridCol>
                <a:gridCol w="1265283">
                  <a:extLst>
                    <a:ext uri="{9D8B030D-6E8A-4147-A177-3AD203B41FA5}">
                      <a16:colId xmlns="" xmlns:a16="http://schemas.microsoft.com/office/drawing/2014/main" val="334602427"/>
                    </a:ext>
                  </a:extLst>
                </a:gridCol>
                <a:gridCol w="1533350">
                  <a:extLst>
                    <a:ext uri="{9D8B030D-6E8A-4147-A177-3AD203B41FA5}">
                      <a16:colId xmlns="" xmlns:a16="http://schemas.microsoft.com/office/drawing/2014/main" val="4243071349"/>
                    </a:ext>
                  </a:extLst>
                </a:gridCol>
                <a:gridCol w="997217">
                  <a:extLst>
                    <a:ext uri="{9D8B030D-6E8A-4147-A177-3AD203B41FA5}">
                      <a16:colId xmlns="" xmlns:a16="http://schemas.microsoft.com/office/drawing/2014/main" val="4129541784"/>
                    </a:ext>
                  </a:extLst>
                </a:gridCol>
                <a:gridCol w="1329619">
                  <a:extLst>
                    <a:ext uri="{9D8B030D-6E8A-4147-A177-3AD203B41FA5}">
                      <a16:colId xmlns="" xmlns:a16="http://schemas.microsoft.com/office/drawing/2014/main" val="2655342533"/>
                    </a:ext>
                  </a:extLst>
                </a:gridCol>
                <a:gridCol w="1200948">
                  <a:extLst>
                    <a:ext uri="{9D8B030D-6E8A-4147-A177-3AD203B41FA5}">
                      <a16:colId xmlns="" xmlns:a16="http://schemas.microsoft.com/office/drawing/2014/main" val="2429418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Неделя, дата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Коррекция грамматического строя речи</a:t>
                      </a:r>
                    </a:p>
                    <a:p>
                      <a:pPr algn="ctr"/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связной речи</a:t>
                      </a:r>
                    </a:p>
                    <a:p>
                      <a:pPr algn="ctr"/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Формирование навыков фонематического анализа и синтеза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Лексический словарь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артикуляторной</a:t>
                      </a:r>
                      <a:r>
                        <a:rPr lang="ru-RU" sz="1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моторики и дыхания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общей</a:t>
                      </a:r>
                      <a:r>
                        <a:rPr lang="ru-RU" sz="1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мелкой моторики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871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610673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583854"/>
              </p:ext>
            </p:extLst>
          </p:nvPr>
        </p:nvGraphicFramePr>
        <p:xfrm>
          <a:off x="107504" y="4365104"/>
          <a:ext cx="8856984" cy="91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70">
                  <a:extLst>
                    <a:ext uri="{9D8B030D-6E8A-4147-A177-3AD203B41FA5}">
                      <a16:colId xmlns="" xmlns:a16="http://schemas.microsoft.com/office/drawing/2014/main" val="2125455099"/>
                    </a:ext>
                  </a:extLst>
                </a:gridCol>
                <a:gridCol w="669856">
                  <a:extLst>
                    <a:ext uri="{9D8B030D-6E8A-4147-A177-3AD203B41FA5}">
                      <a16:colId xmlns="" xmlns:a16="http://schemas.microsoft.com/office/drawing/2014/main" val="2289801801"/>
                    </a:ext>
                  </a:extLst>
                </a:gridCol>
                <a:gridCol w="1071285">
                  <a:extLst>
                    <a:ext uri="{9D8B030D-6E8A-4147-A177-3AD203B41FA5}">
                      <a16:colId xmlns="" xmlns:a16="http://schemas.microsoft.com/office/drawing/2014/main" val="1475503922"/>
                    </a:ext>
                  </a:extLst>
                </a:gridCol>
                <a:gridCol w="947174">
                  <a:extLst>
                    <a:ext uri="{9D8B030D-6E8A-4147-A177-3AD203B41FA5}">
                      <a16:colId xmlns="" xmlns:a16="http://schemas.microsoft.com/office/drawing/2014/main" val="3227172161"/>
                    </a:ext>
                  </a:extLst>
                </a:gridCol>
                <a:gridCol w="947173">
                  <a:extLst>
                    <a:ext uri="{9D8B030D-6E8A-4147-A177-3AD203B41FA5}">
                      <a16:colId xmlns="" xmlns:a16="http://schemas.microsoft.com/office/drawing/2014/main" val="2985687427"/>
                    </a:ext>
                  </a:extLst>
                </a:gridCol>
                <a:gridCol w="947174">
                  <a:extLst>
                    <a:ext uri="{9D8B030D-6E8A-4147-A177-3AD203B41FA5}">
                      <a16:colId xmlns="" xmlns:a16="http://schemas.microsoft.com/office/drawing/2014/main" val="3591882169"/>
                    </a:ext>
                  </a:extLst>
                </a:gridCol>
                <a:gridCol w="1265284">
                  <a:extLst>
                    <a:ext uri="{9D8B030D-6E8A-4147-A177-3AD203B41FA5}">
                      <a16:colId xmlns="" xmlns:a16="http://schemas.microsoft.com/office/drawing/2014/main" val="78908403"/>
                    </a:ext>
                  </a:extLst>
                </a:gridCol>
                <a:gridCol w="1265284">
                  <a:extLst>
                    <a:ext uri="{9D8B030D-6E8A-4147-A177-3AD203B41FA5}">
                      <a16:colId xmlns="" xmlns:a16="http://schemas.microsoft.com/office/drawing/2014/main" val="2750258705"/>
                    </a:ext>
                  </a:extLst>
                </a:gridCol>
                <a:gridCol w="1265284">
                  <a:extLst>
                    <a:ext uri="{9D8B030D-6E8A-4147-A177-3AD203B41FA5}">
                      <a16:colId xmlns="" xmlns:a16="http://schemas.microsoft.com/office/drawing/2014/main" val="165945843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ru-RU" sz="1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занятия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ru-RU" sz="1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высших психических функций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ru-RU" sz="1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речи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297335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Восприятие, в</a:t>
                      </a:r>
                      <a:r>
                        <a:rPr kumimoji="0" lang="ru-RU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нимание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Память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Мышление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Фонетико-фонематические процессы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Лексико-грамматическая сторона речи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связной речи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2185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86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1148</TotalTime>
  <Words>2986</Words>
  <Application>Microsoft Office PowerPoint</Application>
  <PresentationFormat>Экран (4:3)</PresentationFormat>
  <Paragraphs>562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Аптека</vt:lpstr>
      <vt:lpstr>Требования к организации работы учителя-дефектолога  в условиях ПКПП </vt:lpstr>
      <vt:lpstr>Нормативные документы, регулирующие содержание деятельности учителя-дефектолога ПКПП</vt:lpstr>
      <vt:lpstr>Этапы деятельности и ведения документации учителя дефектолога ПКПП</vt:lpstr>
      <vt:lpstr>1 этап - планирование деятельности на учебный год</vt:lpstr>
      <vt:lpstr>1 этап - планирование деятельности на учебный год</vt:lpstr>
      <vt:lpstr>2 этап -углубленное психолого-педагогическое обследование обучающихся  (изучение индивидуально-типологических особенностей развития обучающихся)</vt:lpstr>
      <vt:lpstr>3 этап - распределение обучающихся с ОПФР по группам, подгруппам, для индивидуальной работы </vt:lpstr>
      <vt:lpstr>4 этап - Планирование работы по исправлению нарушений, выявленных у обучающихся </vt:lpstr>
      <vt:lpstr>Примерная форма перспективных планов  </vt:lpstr>
      <vt:lpstr>5 ЭТАП - РЕАЛИЗАЦИЯ ПРАКТИЧЕСКОЙ РАБОТЫ – с 16 сентября по 25 мая</vt:lpstr>
      <vt:lpstr>ДИАГНОСТИКА в течение года (октябрь - апрель)</vt:lpstr>
      <vt:lpstr>Консультирование </vt:lpstr>
      <vt:lpstr>КОНСУЛЬТИРОВАНИЕ: </vt:lpstr>
      <vt:lpstr>7  ЭТАП – ПОДВЕДЕНИЕ ИТОГОВ РАБОТЫ ЗА УЧЕБНЫЙ ГОД</vt:lpstr>
      <vt:lpstr>Списки детей Пкпп                 УТВЕРЖДАЮТСЯ РУКОВОДИТЕЛЕМ УЧРЕЖДЕНИЯ ОБРАЗОВАНИЯ</vt:lpstr>
      <vt:lpstr>Требования к организации работы учителя-дефектолога в условиях ПКПП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организации работы учителя-дефектолога в условиях ПКПП</dc:title>
  <dc:creator>юзер1</dc:creator>
  <cp:lastModifiedBy>юзер1</cp:lastModifiedBy>
  <cp:revision>176</cp:revision>
  <dcterms:created xsi:type="dcterms:W3CDTF">2020-11-18T07:29:09Z</dcterms:created>
  <dcterms:modified xsi:type="dcterms:W3CDTF">2020-11-30T10:19:31Z</dcterms:modified>
</cp:coreProperties>
</file>