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1" r:id="rId5"/>
    <p:sldId id="262" r:id="rId6"/>
    <p:sldId id="266" r:id="rId7"/>
    <p:sldId id="264" r:id="rId8"/>
    <p:sldId id="260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  <a:srgbClr val="C1F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404664"/>
            <a:ext cx="9001000" cy="172819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Составление учебных планов и расписаний в специальных группах , группах интегрированного обучения и воспитания</a:t>
            </a:r>
            <a:endParaRPr lang="ru-RU" sz="32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8350696" cy="1401569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Брилькова Галина Александровна, 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заместитель директора по основной деятельности 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ГУО «Гомельский областной центр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коррекционно-развивающего</a:t>
            </a:r>
          </a:p>
          <a:p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обучения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и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реабилитации»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04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211144" cy="72008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Narrow" pitchFamily="34" charset="0"/>
              </a:rPr>
              <a:t>Учебные планы </a:t>
            </a: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в </a:t>
            </a:r>
            <a:r>
              <a:rPr lang="ru-RU" sz="3200" dirty="0">
                <a:solidFill>
                  <a:srgbClr val="002060"/>
                </a:solidFill>
                <a:latin typeface="Arial Narrow" pitchFamily="34" charset="0"/>
              </a:rPr>
              <a:t>2020/2021 учебном году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69" t="14438" r="32008" b="12569"/>
          <a:stretch/>
        </p:blipFill>
        <p:spPr bwMode="auto">
          <a:xfrm>
            <a:off x="5017060" y="1916832"/>
            <a:ext cx="3607365" cy="4229000"/>
          </a:xfrm>
          <a:prstGeom prst="rect">
            <a:avLst/>
          </a:prstGeom>
          <a:ln w="28575">
            <a:solidFill>
              <a:srgbClr val="00206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11" t="16322" r="43814" b="4916"/>
          <a:stretch/>
        </p:blipFill>
        <p:spPr bwMode="auto">
          <a:xfrm>
            <a:off x="899592" y="1916832"/>
            <a:ext cx="2880320" cy="4229000"/>
          </a:xfrm>
          <a:prstGeom prst="rect">
            <a:avLst/>
          </a:prstGeom>
          <a:ln w="28575">
            <a:solidFill>
              <a:srgbClr val="00206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25851" y="1238214"/>
            <a:ext cx="1135353" cy="369332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Arial Narrow" pitchFamily="34" charset="0"/>
              </a:rPr>
              <a:t>15.08.2019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7999" y="1340768"/>
            <a:ext cx="1136850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itchFamily="34" charset="0"/>
              </a:rPr>
              <a:t>15.07.2020</a:t>
            </a:r>
            <a:endParaRPr lang="ru-RU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7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72400" cy="93610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Учебные планы в 2020/2021 учебном году</a:t>
            </a:r>
            <a:endParaRPr lang="ru-RU" sz="32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49" y="1412776"/>
            <a:ext cx="90364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Типовой учебный </a:t>
            </a:r>
            <a:r>
              <a:rPr lang="ru-RU" dirty="0" smtClean="0">
                <a:solidFill>
                  <a:srgbClr val="002060"/>
                </a:solidFill>
              </a:rPr>
              <a:t>план дошкольного образования 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Учебный план специального образования на уровне дошкольного образования </a:t>
            </a:r>
          </a:p>
          <a:p>
            <a:endParaRPr lang="ru-RU" dirty="0" smtClean="0"/>
          </a:p>
          <a:p>
            <a:pPr algn="just"/>
            <a:r>
              <a:rPr lang="ru-RU" sz="2000" dirty="0" smtClean="0">
                <a:latin typeface="Arial Narrow" pitchFamily="34" charset="0"/>
              </a:rPr>
              <a:t>При наличии </a:t>
            </a:r>
            <a:r>
              <a:rPr lang="ru-RU" sz="2000" dirty="0">
                <a:latin typeface="Arial Narrow" pitchFamily="34" charset="0"/>
              </a:rPr>
              <a:t>в учреждении образования </a:t>
            </a:r>
            <a:r>
              <a:rPr lang="ru-RU" sz="2000" b="1" dirty="0">
                <a:latin typeface="Arial Narrow" pitchFamily="34" charset="0"/>
              </a:rPr>
              <a:t>специальной группы</a:t>
            </a:r>
            <a:r>
              <a:rPr lang="ru-RU" sz="2000" dirty="0">
                <a:latin typeface="Arial Narrow" pitchFamily="34" charset="0"/>
              </a:rPr>
              <a:t> учебный план учреждения образования </a:t>
            </a:r>
            <a:r>
              <a:rPr lang="ru-RU" sz="2000" b="1" dirty="0">
                <a:solidFill>
                  <a:srgbClr val="500000"/>
                </a:solidFill>
                <a:latin typeface="Arial Narrow" pitchFamily="34" charset="0"/>
              </a:rPr>
              <a:t>дополняется</a:t>
            </a:r>
            <a:r>
              <a:rPr lang="ru-RU" sz="2000" dirty="0">
                <a:latin typeface="Arial Narrow" pitchFamily="34" charset="0"/>
              </a:rPr>
              <a:t> перечнем образовательных областей, коррекционных занятий </a:t>
            </a:r>
            <a:r>
              <a:rPr lang="ru-RU" sz="2000" dirty="0" smtClean="0">
                <a:latin typeface="Arial Narrow" pitchFamily="34" charset="0"/>
              </a:rPr>
              <a:t>(соответствующего </a:t>
            </a:r>
            <a:r>
              <a:rPr lang="ru-RU" sz="2000" dirty="0">
                <a:latin typeface="Arial Narrow" pitchFamily="34" charset="0"/>
              </a:rPr>
              <a:t>учебного плана специального </a:t>
            </a:r>
            <a:r>
              <a:rPr lang="ru-RU" sz="2000" dirty="0" smtClean="0">
                <a:latin typeface="Arial Narrow" pitchFamily="34" charset="0"/>
              </a:rPr>
              <a:t>образования).</a:t>
            </a:r>
          </a:p>
          <a:p>
            <a:pPr algn="just"/>
            <a:endParaRPr lang="ru-RU" sz="2000" dirty="0">
              <a:latin typeface="Arial Narrow" pitchFamily="34" charset="0"/>
            </a:endParaRPr>
          </a:p>
          <a:p>
            <a:pPr algn="just"/>
            <a:r>
              <a:rPr lang="ru-RU" sz="2000" dirty="0">
                <a:latin typeface="Arial Narrow" pitchFamily="34" charset="0"/>
              </a:rPr>
              <a:t>При наличии в учреждении образования </a:t>
            </a:r>
            <a:r>
              <a:rPr lang="ru-RU" sz="2000" b="1" dirty="0">
                <a:latin typeface="Arial Narrow" pitchFamily="34" charset="0"/>
              </a:rPr>
              <a:t>группы интегрированного обучения и воспитания </a:t>
            </a:r>
            <a:r>
              <a:rPr lang="ru-RU" sz="2000" dirty="0">
                <a:latin typeface="Arial Narrow" pitchFamily="34" charset="0"/>
              </a:rPr>
              <a:t>разрабатывается </a:t>
            </a:r>
            <a:r>
              <a:rPr lang="ru-RU" sz="2000" b="1" dirty="0">
                <a:solidFill>
                  <a:srgbClr val="500000"/>
                </a:solidFill>
                <a:latin typeface="Arial Narrow" pitchFamily="34" charset="0"/>
              </a:rPr>
              <a:t>учебный план </a:t>
            </a:r>
            <a:r>
              <a:rPr lang="ru-RU" sz="2000" dirty="0">
                <a:latin typeface="Arial Narrow" pitchFamily="34" charset="0"/>
              </a:rPr>
              <a:t>группы интегрированного обучения и воспитания на текущий учебный год, который </a:t>
            </a:r>
            <a:r>
              <a:rPr lang="ru-RU" sz="2000" b="1" dirty="0">
                <a:solidFill>
                  <a:srgbClr val="500000"/>
                </a:solidFill>
                <a:latin typeface="Arial Narrow" pitchFamily="34" charset="0"/>
              </a:rPr>
              <a:t>является приложением к учебному плану учреждения образования</a:t>
            </a:r>
            <a:r>
              <a:rPr lang="ru-RU" sz="2000" dirty="0">
                <a:latin typeface="Arial Narrow" pitchFamily="34" charset="0"/>
              </a:rPr>
              <a:t>. </a:t>
            </a:r>
            <a:endParaRPr lang="ru-RU" sz="2000" dirty="0" smtClean="0">
              <a:latin typeface="Arial Narrow" pitchFamily="34" charset="0"/>
            </a:endParaRPr>
          </a:p>
          <a:p>
            <a:pPr algn="just"/>
            <a:r>
              <a:rPr lang="ru-RU" sz="2000" dirty="0" smtClean="0">
                <a:latin typeface="Arial Narrow" pitchFamily="34" charset="0"/>
              </a:rPr>
              <a:t>В </a:t>
            </a:r>
            <a:r>
              <a:rPr lang="ru-RU" sz="2000" dirty="0">
                <a:latin typeface="Arial Narrow" pitchFamily="34" charset="0"/>
              </a:rPr>
              <a:t>учебном плане учреждения образования группа интегрированного обучения и воспитания отмечается </a:t>
            </a:r>
            <a:r>
              <a:rPr lang="ru-RU" sz="2000" dirty="0" smtClean="0">
                <a:latin typeface="Arial Narrow" pitchFamily="34" charset="0"/>
              </a:rPr>
              <a:t>символом             .</a:t>
            </a:r>
            <a:endParaRPr lang="ru-RU" sz="2000" dirty="0">
              <a:latin typeface="Arial Narrow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07780" y="5245025"/>
            <a:ext cx="626368" cy="457200"/>
          </a:xfrm>
          <a:prstGeom prst="roundRect">
            <a:avLst>
              <a:gd name="adj" fmla="val 0"/>
            </a:avLst>
          </a:prstGeom>
          <a:solidFill>
            <a:srgbClr val="C1FCFF"/>
          </a:solidFill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«*»</a:t>
            </a:r>
          </a:p>
        </p:txBody>
      </p:sp>
    </p:spTree>
    <p:extLst>
      <p:ext uri="{BB962C8B-B14F-4D97-AF65-F5344CB8AC3E}">
        <p14:creationId xmlns:p14="http://schemas.microsoft.com/office/powerpoint/2010/main" val="51251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59723"/>
              </p:ext>
            </p:extLst>
          </p:nvPr>
        </p:nvGraphicFramePr>
        <p:xfrm>
          <a:off x="301815" y="476672"/>
          <a:ext cx="8086610" cy="5829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1300"/>
                <a:gridCol w="1045467"/>
                <a:gridCol w="1045467"/>
                <a:gridCol w="972108"/>
                <a:gridCol w="972108"/>
                <a:gridCol w="1440160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Образовательные области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 мл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 мл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Средняя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Старшая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202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Физическая культура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3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3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3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3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277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Ребенок и общество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 *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753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ЭМП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 **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865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Ребенок и природа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0,5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0,5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 *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30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Развитие речи и культура речевого общения 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336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Развитие речи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 *</a:t>
                      </a:r>
                    </a:p>
                    <a:p>
                      <a:pPr algn="ctr"/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022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Arial Narrow" pitchFamily="34" charset="0"/>
                        </a:rPr>
                        <a:t>Разв</a:t>
                      </a:r>
                      <a:r>
                        <a:rPr lang="be-BY" sz="1200" dirty="0" smtClean="0">
                          <a:latin typeface="Arial Narrow" pitchFamily="34" charset="0"/>
                        </a:rPr>
                        <a:t>іцце</a:t>
                      </a:r>
                      <a:r>
                        <a:rPr lang="be-BY" sz="1200" baseline="0" dirty="0" smtClean="0">
                          <a:latin typeface="Arial Narrow" pitchFamily="34" charset="0"/>
                        </a:rPr>
                        <a:t> маулення і культура мауленчых зносін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0/1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8215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Arial Narrow" pitchFamily="34" charset="0"/>
                        </a:rPr>
                        <a:t>Разв</a:t>
                      </a:r>
                      <a:r>
                        <a:rPr lang="be-BY" sz="1200" dirty="0" smtClean="0">
                          <a:latin typeface="Arial Narrow" pitchFamily="34" charset="0"/>
                        </a:rPr>
                        <a:t>і</a:t>
                      </a:r>
                      <a:r>
                        <a:rPr lang="ru-RU" sz="1200" dirty="0" err="1" smtClean="0">
                          <a:latin typeface="Arial Narrow" pitchFamily="34" charset="0"/>
                        </a:rPr>
                        <a:t>цце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 Narrow" pitchFamily="34" charset="0"/>
                        </a:rPr>
                        <a:t>маулення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 *</a:t>
                      </a:r>
                    </a:p>
                    <a:p>
                      <a:pPr algn="ctr"/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473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Обучение грамоте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949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Изобразительное искусство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2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Музыкальное искусство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79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Художественная литература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0,5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0,5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165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 Narrow" pitchFamily="34" charset="0"/>
                        </a:rPr>
                        <a:t>Общее кол-во учебных часов</a:t>
                      </a:r>
                      <a:endParaRPr lang="ru-RU" sz="1200" b="1" dirty="0"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Arial Narrow" pitchFamily="34" charset="0"/>
                        </a:rPr>
                        <a:t>10</a:t>
                      </a:r>
                      <a:endParaRPr lang="ru-RU" sz="1200" b="1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Arial Narrow" pitchFamily="34" charset="0"/>
                        </a:rPr>
                        <a:t>11/12</a:t>
                      </a:r>
                      <a:endParaRPr lang="ru-RU" sz="1200" b="1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Arial Narrow" pitchFamily="34" charset="0"/>
                        </a:rPr>
                        <a:t>14</a:t>
                      </a:r>
                      <a:endParaRPr lang="ru-RU" sz="1200" b="1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14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Arial Narrow" pitchFamily="34" charset="0"/>
                        </a:rPr>
                        <a:t>15</a:t>
                      </a:r>
                      <a:endParaRPr lang="ru-RU" sz="1200" b="1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Коррекционные занятия: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Обучение игре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Развитие речи на основе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 знакомства с окружающим миром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Развитие познавательной деятельности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34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 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-108520" y="-4695"/>
            <a:ext cx="92525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latin typeface="Arial Narrow" pitchFamily="34" charset="0"/>
              </a:rPr>
              <a:t>Учебный план УДО, в составе которого есть специальная группа </a:t>
            </a:r>
            <a:r>
              <a:rPr lang="ru-RU" sz="1500" b="1" dirty="0" smtClean="0">
                <a:solidFill>
                  <a:srgbClr val="FF0000"/>
                </a:solidFill>
                <a:latin typeface="Arial Narrow" pitchFamily="34" charset="0"/>
              </a:rPr>
              <a:t>для детей с нарушениями психического развития </a:t>
            </a:r>
            <a:endParaRPr lang="ru-RU" sz="15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700360"/>
              </p:ext>
            </p:extLst>
          </p:nvPr>
        </p:nvGraphicFramePr>
        <p:xfrm>
          <a:off x="323528" y="476672"/>
          <a:ext cx="8229600" cy="547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Образовательные области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1 мл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2 мл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Средняя</a:t>
                      </a:r>
                      <a:r>
                        <a:rPr lang="ru-RU" sz="14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*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Старшая 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Физическая культура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3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3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3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664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Ребенок и общество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556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ЭМП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Ребенок и природа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0,5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0,5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Развитие речи и культура речевого общения 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612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Arial Narrow" pitchFamily="34" charset="0"/>
                        </a:rPr>
                        <a:t>Развіцце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 Narrow" pitchFamily="34" charset="0"/>
                        </a:rPr>
                        <a:t>маулення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 і культура </a:t>
                      </a:r>
                      <a:r>
                        <a:rPr lang="ru-RU" sz="1200" dirty="0" err="1" smtClean="0">
                          <a:latin typeface="Arial Narrow" pitchFamily="34" charset="0"/>
                        </a:rPr>
                        <a:t>мауленчых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 Narrow" pitchFamily="34" charset="0"/>
                        </a:rPr>
                        <a:t>зносін</a:t>
                      </a:r>
                      <a:endParaRPr lang="ru-RU" sz="1200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0/1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Подготовка к обучению грамоте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Изобразительное искусство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Музыкальное искусство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Художественная литература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0,5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0,5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443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Arial Narrow" pitchFamily="34" charset="0"/>
                        </a:rPr>
                        <a:t>Общее кол-во учебных часов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Arial Narrow" pitchFamily="34" charset="0"/>
                        </a:rPr>
                        <a:t>10</a:t>
                      </a:r>
                      <a:endParaRPr lang="ru-RU" sz="12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Arial Narrow" pitchFamily="34" charset="0"/>
                        </a:rPr>
                        <a:t>11/12</a:t>
                      </a:r>
                      <a:endParaRPr lang="ru-RU" sz="12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14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Arial Narrow" pitchFamily="34" charset="0"/>
                        </a:rPr>
                        <a:t>15</a:t>
                      </a:r>
                      <a:endParaRPr lang="ru-RU" sz="12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1" y="188640"/>
            <a:ext cx="9144000" cy="432048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Arial Narrow" pitchFamily="34" charset="0"/>
              </a:rPr>
              <a:t>Учебный план УДО, в составе которого есть </a:t>
            </a:r>
            <a:r>
              <a:rPr lang="ru-RU" sz="2000" dirty="0" smtClean="0">
                <a:latin typeface="Arial Narrow" pitchFamily="34" charset="0"/>
              </a:rPr>
              <a:t>группа интегрированного обучения и воспитания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29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006811"/>
              </p:ext>
            </p:extLst>
          </p:nvPr>
        </p:nvGraphicFramePr>
        <p:xfrm>
          <a:off x="395536" y="260648"/>
          <a:ext cx="8229600" cy="598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2232248"/>
                <a:gridCol w="2252936"/>
              </a:tblGrid>
              <a:tr h="4956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Образовательные области 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Кол-во учебных часов в неделю на воспитанников, обучающихся по учебному плану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9569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дошкольного образования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(4-5 лет)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УДО для детей с тяжелыми нарушениями речи (4-*5 лет0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Физическая культура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2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Ребенок и общество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2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ЭМП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1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Ребенок и природа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1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Развитие речи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417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Развитие речи и культура речевого общения 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-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Arial Narrow" pitchFamily="34" charset="0"/>
                        </a:rPr>
                        <a:t>Развіцце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 Narrow" pitchFamily="34" charset="0"/>
                        </a:rPr>
                        <a:t>маулення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 і культура </a:t>
                      </a:r>
                      <a:r>
                        <a:rPr lang="ru-RU" sz="1200" dirty="0" err="1" smtClean="0">
                          <a:latin typeface="Arial Narrow" pitchFamily="34" charset="0"/>
                        </a:rPr>
                        <a:t>мауленчых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 Narrow" pitchFamily="34" charset="0"/>
                        </a:rPr>
                        <a:t>зносін</a:t>
                      </a:r>
                      <a:endParaRPr lang="ru-RU" sz="1200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-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Arial Narrow" pitchFamily="34" charset="0"/>
                        </a:rPr>
                        <a:t>Развіцце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 Narrow" pitchFamily="34" charset="0"/>
                        </a:rPr>
                        <a:t>маулення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-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Изобразительное искусство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2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Музыкальное искусство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2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Narrow" pitchFamily="34" charset="0"/>
                        </a:rPr>
                        <a:t>Художественная литература</a:t>
                      </a:r>
                      <a:endParaRPr lang="ru-RU" sz="12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1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Общее кол-во учебных часов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14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14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4177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 Narrow" pitchFamily="34" charset="0"/>
                        </a:rPr>
                        <a:t>Коррекционные занятия</a:t>
                      </a:r>
                      <a:endParaRPr lang="ru-RU" sz="14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3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>
                  <a:txBody>
                    <a:bodyPr/>
                    <a:lstStyle/>
                    <a:p>
                      <a:r>
                        <a:rPr lang="ru-RU" sz="1400" b="1" dirty="0" err="1" smtClean="0">
                          <a:latin typeface="Arial Narrow" pitchFamily="34" charset="0"/>
                        </a:rPr>
                        <a:t>ФЛГСРиРСР</a:t>
                      </a:r>
                      <a:endParaRPr lang="ru-RU" sz="14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+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1583"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 Narrow" pitchFamily="34" charset="0"/>
                        </a:rPr>
                        <a:t>ФПСР</a:t>
                      </a:r>
                      <a:endParaRPr lang="ru-RU" sz="1400" b="1" dirty="0">
                        <a:latin typeface="Arial Narrow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Narrow" pitchFamily="34" charset="0"/>
                        </a:rPr>
                        <a:t> +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Всего: 5 занятий (2,5 часа)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196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54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235755"/>
              </p:ext>
            </p:extLst>
          </p:nvPr>
        </p:nvGraphicFramePr>
        <p:xfrm>
          <a:off x="179512" y="476672"/>
          <a:ext cx="8784977" cy="627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3897"/>
                <a:gridCol w="3814655"/>
                <a:gridCol w="2664297"/>
              </a:tblGrid>
              <a:tr h="571903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День недели</a:t>
                      </a:r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Время</a:t>
                      </a:r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Образовательная область (воспитатель)</a:t>
                      </a:r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Образовательная область/коррекционные занятия (учитель-дефектолог)</a:t>
                      </a:r>
                      <a:endParaRPr lang="ru-RU" sz="11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619">
                <a:tc rowSpan="3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Понедельник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9.10-9.35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Ребенок и общество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619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9.45-10.10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Физическая культура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619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10.20-10.45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Изобразительное искусство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619">
                <a:tc rowSpan="3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Вторник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9.10-9.35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Элементарные математические представления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619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9.45-10.10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Музыкальное искусство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619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10.20-10.45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Художественная литература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55033">
                <a:tc rowSpan="3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Среда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9.10-9.35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Развитие речи и культура речевого общения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Развитие речи</a:t>
                      </a:r>
                    </a:p>
                  </a:txBody>
                  <a:tcPr/>
                </a:tc>
              </a:tr>
              <a:tr h="278619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9.45-10.10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Физическая культура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619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10.20-10.45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Ребенок и общество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619">
                <a:tc rowSpan="3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Четверг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9.10-9.35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Ребенок и природа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68208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9.45-10.10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Подготовка к обучению грамоте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 Подготовка к обучению грамоте</a:t>
                      </a:r>
                    </a:p>
                  </a:txBody>
                  <a:tcPr/>
                </a:tc>
              </a:tr>
              <a:tr h="278619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10.20-10.45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Физическая культура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2447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Пятница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9.10-9.35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Разв</a:t>
                      </a:r>
                      <a:r>
                        <a:rPr lang="be-BY" sz="12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іцце беларускага маулення і культура мауленчых зносін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1300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Развитие речи</a:t>
                      </a:r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93283"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9.45-10.10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Музыкальное искусство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24474"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10.20-10.450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Изобразительное искусство (рисование)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5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1191108">
                <a:tc gridSpan="3">
                  <a:txBody>
                    <a:bodyPr/>
                    <a:lstStyle/>
                    <a:p>
                      <a:r>
                        <a:rPr lang="ru-RU" sz="1100" b="1" i="1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Прогулка – 3,5 часа ежедневно</a:t>
                      </a:r>
                      <a:r>
                        <a:rPr lang="ru-RU" sz="1100" i="1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. 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(в неделе – 17,5часов, т.е. 1050минут.  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 10% - 105 минут в неделю  можно проводить коррекционные занятия с одним ребенком)</a:t>
                      </a:r>
                    </a:p>
                    <a:p>
                      <a:endParaRPr lang="ru-RU" sz="1100" dirty="0" smtClean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  <a:p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Коррекционные занятия  - 25  минут (с прогулки) </a:t>
                      </a:r>
                    </a:p>
                    <a:p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Таким образом, 2 занятия в неделю – это 50 минут, что не превышает 10% от общего кол-ва часов прогулок в неделю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.</a:t>
                      </a:r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 smtClean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Формирование</a:t>
                      </a:r>
                      <a:r>
                        <a:rPr lang="ru-RU" sz="1100" baseline="0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 лексико-грамматической стороны речи и развитие связной речи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(25 минут)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rgbClr val="500000"/>
                          </a:solidFill>
                          <a:latin typeface="Arial Narrow" pitchFamily="34" charset="0"/>
                        </a:rPr>
                        <a:t>Формирование произносительной стороны речи (25 минут)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6020"/>
            <a:ext cx="8964488" cy="54868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Arial Narrow" pitchFamily="34" charset="0"/>
              </a:rPr>
              <a:t>Расписание СОД в группе интегрированного обучения и воспитания</a:t>
            </a:r>
            <a:endParaRPr lang="ru-RU" sz="2000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500000"/>
                </a:solidFill>
                <a:latin typeface="Arial Narrow" pitchFamily="34" charset="0"/>
              </a:rPr>
              <a:t>Проблемы при составлении расписания, учебных планов и тарификации</a:t>
            </a:r>
            <a:endParaRPr lang="ru-RU" sz="2800" dirty="0">
              <a:solidFill>
                <a:srgbClr val="500000"/>
              </a:solidFill>
              <a:latin typeface="Arial Narrow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1196752"/>
            <a:ext cx="8712968" cy="345638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Несоблюдение нормативной наполняемости группы интегрированного обучения и воспитания (</a:t>
            </a:r>
            <a:r>
              <a:rPr lang="ru-RU" sz="2000" i="1" dirty="0" smtClean="0">
                <a:solidFill>
                  <a:srgbClr val="002060"/>
                </a:solidFill>
                <a:latin typeface="Arial Narrow" pitchFamily="34" charset="0"/>
              </a:rPr>
              <a:t>больше 3-х воспитанников с ОПФР</a:t>
            </a: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)</a:t>
            </a:r>
          </a:p>
          <a:p>
            <a:endParaRPr lang="ru-RU" sz="20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Нагрузка одного учителя-дефектолога состоит </a:t>
            </a:r>
            <a:r>
              <a:rPr lang="ru-RU" sz="2000" b="1" u="sng" dirty="0" smtClean="0">
                <a:solidFill>
                  <a:srgbClr val="500000"/>
                </a:solidFill>
                <a:latin typeface="Arial Narrow" pitchFamily="34" charset="0"/>
              </a:rPr>
              <a:t>только </a:t>
            </a: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из педагогических 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часов </a:t>
            </a: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групп интегрированного 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обучения и </a:t>
            </a: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воспитания (</a:t>
            </a:r>
            <a:r>
              <a:rPr lang="ru-RU" sz="1600" i="1" dirty="0" smtClean="0">
                <a:latin typeface="Arial Narrow" pitchFamily="34" charset="0"/>
              </a:rPr>
              <a:t>2,5+3,5+2,5+…. Тяжело составить график работы учителя-дефектолога в соответствии с расписанием СОД групп). </a:t>
            </a:r>
          </a:p>
          <a:p>
            <a:endParaRPr lang="ru-RU" sz="2000" i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Все воспитанники с ОПФР обучаются по разным учебным планам в составе одно группы (</a:t>
            </a:r>
            <a:r>
              <a:rPr lang="ru-RU" sz="1600" i="1" dirty="0" smtClean="0">
                <a:latin typeface="Arial Narrow" pitchFamily="34" charset="0"/>
              </a:rPr>
              <a:t>в подгруппы не объединяются</a:t>
            </a: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)</a:t>
            </a: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8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404664"/>
            <a:ext cx="9001000" cy="172819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Составление учебных планов и расписаний в специальных группах , группах интегрированного обучения и воспитани</a:t>
            </a:r>
            <a:r>
              <a:rPr lang="ru-RU" sz="3200" dirty="0" smtClean="0">
                <a:solidFill>
                  <a:srgbClr val="500000"/>
                </a:solidFill>
                <a:latin typeface="Arial Narrow" pitchFamily="34" charset="0"/>
              </a:rPr>
              <a:t>я</a:t>
            </a:r>
            <a:endParaRPr lang="ru-RU" sz="3200" dirty="0">
              <a:solidFill>
                <a:srgbClr val="500000"/>
              </a:solidFill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8350696" cy="1401569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Брилькова Галина Александровна, 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заместитель директора по основной деятельности 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ГУО «Гомельский областной центр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коррекционно-развивающего</a:t>
            </a:r>
          </a:p>
          <a:p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обучения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и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реабилитации»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7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310</TotalTime>
  <Words>772</Words>
  <Application>Microsoft Office PowerPoint</Application>
  <PresentationFormat>Экран (4:3)</PresentationFormat>
  <Paragraphs>276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Составление учебных планов и расписаний в специальных группах , группах интегрированного обучения и воспитания</vt:lpstr>
      <vt:lpstr>Учебные планы в 2020/2021 учебном году</vt:lpstr>
      <vt:lpstr>Учебные планы в 2020/2021 учебном году</vt:lpstr>
      <vt:lpstr>Презентация PowerPoint</vt:lpstr>
      <vt:lpstr>Учебный план УДО, в составе которого есть группа интегрированного обучения и воспитания </vt:lpstr>
      <vt:lpstr>Презентация PowerPoint</vt:lpstr>
      <vt:lpstr>Расписание СОД в группе интегрированного обучения и воспитания</vt:lpstr>
      <vt:lpstr>Проблемы при составлении расписания, учебных планов и тарификации</vt:lpstr>
      <vt:lpstr>Составление учебных планов и расписаний в специальных группах , группах интегрированного обучения и воспитания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учебных планов и расписаний в специальных группах , группах интегрированного обучения и воспитания</dc:title>
  <dc:creator>Замдир</dc:creator>
  <cp:lastModifiedBy>юзер1</cp:lastModifiedBy>
  <cp:revision>27</cp:revision>
  <cp:lastPrinted>2020-11-25T17:12:41Z</cp:lastPrinted>
  <dcterms:created xsi:type="dcterms:W3CDTF">2020-11-25T15:02:50Z</dcterms:created>
  <dcterms:modified xsi:type="dcterms:W3CDTF">2020-11-30T12:19:44Z</dcterms:modified>
</cp:coreProperties>
</file>