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77" r:id="rId4"/>
    <p:sldId id="258" r:id="rId5"/>
    <p:sldId id="260" r:id="rId6"/>
    <p:sldId id="261" r:id="rId7"/>
    <p:sldId id="263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FA65-E2F0-4740-BA4D-03A5FC9B9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153DC-4D04-45C4-AB69-4808AD230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5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9740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Содержание и структура коррекционного занятия в условиях ПКП</a:t>
            </a:r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7488832" cy="1752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Брилькова Галина Александровна, </a:t>
            </a:r>
          </a:p>
          <a:p>
            <a:pPr algn="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аместитель директора по основной деятельности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ГУО «Гомельский областной центр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коррекционно-развивающего обучения и реабилитации»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Тема:_______________</a:t>
            </a:r>
          </a:p>
          <a:p>
            <a:r>
              <a:rPr lang="ru-RU" dirty="0"/>
              <a:t>Задачи:_______________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Технологическая карта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диагностического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занятия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39045"/>
              </p:ext>
            </p:extLst>
          </p:nvPr>
        </p:nvGraphicFramePr>
        <p:xfrm>
          <a:off x="323528" y="2636912"/>
          <a:ext cx="864096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271022"/>
                <a:gridCol w="2215631"/>
                <a:gridCol w="1994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Этапы и задачи занятия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Задания 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Оборудование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Результаты выполненных заданий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497460" cy="246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700808"/>
            <a:ext cx="9108504" cy="4824536"/>
          </a:xfrm>
        </p:spPr>
        <p:txBody>
          <a:bodyPr>
            <a:normAutofit/>
          </a:bodyPr>
          <a:lstStyle/>
          <a:p>
            <a:endParaRPr lang="ru-RU" sz="2200" dirty="0" smtClean="0">
              <a:latin typeface="Arial Narrow" pitchFamily="34" charset="0"/>
            </a:endParaRPr>
          </a:p>
          <a:p>
            <a:r>
              <a:rPr lang="ru-RU" sz="2200" b="1" dirty="0" smtClean="0">
                <a:latin typeface="Arial Narrow" pitchFamily="34" charset="0"/>
              </a:rPr>
              <a:t>Несоответствие </a:t>
            </a:r>
            <a:r>
              <a:rPr lang="ru-RU" sz="2200" dirty="0" smtClean="0">
                <a:latin typeface="Arial Narrow" pitchFamily="34" charset="0"/>
              </a:rPr>
              <a:t>содержания (планирования) занятия </a:t>
            </a:r>
            <a:r>
              <a:rPr lang="ru-RU" sz="2200" u="sng" dirty="0" smtClean="0">
                <a:latin typeface="Arial Narrow" pitchFamily="34" charset="0"/>
              </a:rPr>
              <a:t>календарному </a:t>
            </a:r>
            <a:r>
              <a:rPr lang="ru-RU" sz="2200" dirty="0" smtClean="0">
                <a:latin typeface="Arial Narrow" pitchFamily="34" charset="0"/>
              </a:rPr>
              <a:t>планированию и оформленным </a:t>
            </a:r>
            <a:r>
              <a:rPr lang="ru-RU" sz="2200" u="sng" dirty="0" smtClean="0">
                <a:latin typeface="Arial Narrow" pitchFamily="34" charset="0"/>
              </a:rPr>
              <a:t>диагностическим</a:t>
            </a:r>
            <a:r>
              <a:rPr lang="ru-RU" sz="2200" dirty="0" smtClean="0">
                <a:latin typeface="Arial Narrow" pitchFamily="34" charset="0"/>
              </a:rPr>
              <a:t> материалам</a:t>
            </a:r>
          </a:p>
          <a:p>
            <a:r>
              <a:rPr lang="ru-RU" sz="2200" b="1" dirty="0" smtClean="0">
                <a:latin typeface="Arial Narrow" pitchFamily="34" charset="0"/>
              </a:rPr>
              <a:t>Содержание</a:t>
            </a:r>
            <a:r>
              <a:rPr lang="ru-RU" sz="2200" dirty="0" smtClean="0">
                <a:latin typeface="Arial Narrow" pitchFamily="34" charset="0"/>
              </a:rPr>
              <a:t> </a:t>
            </a:r>
            <a:r>
              <a:rPr lang="ru-RU" sz="2200" dirty="0" smtClean="0">
                <a:latin typeface="Arial Narrow" pitchFamily="34" charset="0"/>
              </a:rPr>
              <a:t>занятия </a:t>
            </a:r>
            <a:r>
              <a:rPr lang="ru-RU" sz="2200" u="sng" dirty="0">
                <a:latin typeface="Arial Narrow" pitchFamily="34" charset="0"/>
              </a:rPr>
              <a:t>не </a:t>
            </a:r>
            <a:r>
              <a:rPr lang="ru-RU" sz="2200" u="sng" dirty="0" smtClean="0">
                <a:latin typeface="Arial Narrow" pitchFamily="34" charset="0"/>
              </a:rPr>
              <a:t>соответствует </a:t>
            </a:r>
            <a:r>
              <a:rPr lang="ru-RU" sz="2200" dirty="0">
                <a:latin typeface="Arial Narrow" pitchFamily="34" charset="0"/>
              </a:rPr>
              <a:t>поурочному </a:t>
            </a:r>
            <a:r>
              <a:rPr lang="ru-RU" sz="2200" u="sng" dirty="0" smtClean="0">
                <a:latin typeface="Arial Narrow" pitchFamily="34" charset="0"/>
              </a:rPr>
              <a:t>планированию</a:t>
            </a:r>
          </a:p>
          <a:p>
            <a:r>
              <a:rPr lang="ru-RU" sz="2200" b="1" dirty="0" smtClean="0">
                <a:latin typeface="Arial Narrow" pitchFamily="34" charset="0"/>
              </a:rPr>
              <a:t>Игнорирование</a:t>
            </a:r>
            <a:r>
              <a:rPr lang="ru-RU" sz="2200" dirty="0" smtClean="0">
                <a:latin typeface="Arial Narrow" pitchFamily="34" charset="0"/>
              </a:rPr>
              <a:t> возрастных </a:t>
            </a:r>
            <a:r>
              <a:rPr lang="ru-RU" sz="2200" b="1" dirty="0" smtClean="0">
                <a:latin typeface="Arial Narrow" pitchFamily="34" charset="0"/>
              </a:rPr>
              <a:t>особенностей</a:t>
            </a:r>
            <a:r>
              <a:rPr lang="ru-RU" sz="2200" dirty="0" smtClean="0">
                <a:latin typeface="Arial Narrow" pitchFamily="34" charset="0"/>
              </a:rPr>
              <a:t>, структуры </a:t>
            </a:r>
            <a:r>
              <a:rPr lang="ru-RU" sz="2200" dirty="0">
                <a:latin typeface="Arial Narrow" pitchFamily="34" charset="0"/>
              </a:rPr>
              <a:t>нарушения ребенка. Необдуманное  использование речевого и наглядного </a:t>
            </a:r>
            <a:r>
              <a:rPr lang="ru-RU" sz="2200" dirty="0" smtClean="0">
                <a:latin typeface="Arial Narrow" pitchFamily="34" charset="0"/>
              </a:rPr>
              <a:t>материала.</a:t>
            </a:r>
          </a:p>
          <a:p>
            <a:r>
              <a:rPr lang="ru-RU" sz="2200" b="1" dirty="0">
                <a:latin typeface="Arial Narrow" pitchFamily="34" charset="0"/>
              </a:rPr>
              <a:t>П</a:t>
            </a:r>
            <a:r>
              <a:rPr lang="ru-RU" sz="2200" b="1" dirty="0" smtClean="0">
                <a:latin typeface="Arial Narrow" pitchFamily="34" charset="0"/>
              </a:rPr>
              <a:t>редъявление </a:t>
            </a:r>
            <a:r>
              <a:rPr lang="ru-RU" sz="2200" dirty="0" smtClean="0">
                <a:latin typeface="Arial Narrow" pitchFamily="34" charset="0"/>
              </a:rPr>
              <a:t>ребенку нового </a:t>
            </a:r>
            <a:r>
              <a:rPr lang="ru-RU" sz="2200" dirty="0" smtClean="0">
                <a:latin typeface="Arial Narrow" pitchFamily="34" charset="0"/>
              </a:rPr>
              <a:t>материала </a:t>
            </a:r>
            <a:r>
              <a:rPr lang="ru-RU" sz="2200" b="1" dirty="0" smtClean="0">
                <a:latin typeface="Arial Narrow" pitchFamily="34" charset="0"/>
              </a:rPr>
              <a:t>без </a:t>
            </a:r>
            <a:r>
              <a:rPr lang="ru-RU" sz="2200" b="1" dirty="0" smtClean="0">
                <a:latin typeface="Arial Narrow" pitchFamily="34" charset="0"/>
              </a:rPr>
              <a:t>его объяснения</a:t>
            </a:r>
          </a:p>
          <a:p>
            <a:r>
              <a:rPr lang="ru-RU" sz="2200" b="1" dirty="0" smtClean="0">
                <a:latin typeface="Arial Narrow" pitchFamily="34" charset="0"/>
              </a:rPr>
              <a:t>Речь педагога </a:t>
            </a:r>
            <a:r>
              <a:rPr lang="ru-RU" sz="2200" dirty="0" smtClean="0">
                <a:latin typeface="Arial Narrow" pitchFamily="34" charset="0"/>
              </a:rPr>
              <a:t>непонятна ребенку (отсутствие «ясной речи»)</a:t>
            </a:r>
          </a:p>
          <a:p>
            <a:endParaRPr lang="ru-RU" sz="2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2452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Narrow" pitchFamily="34" charset="0"/>
              </a:rPr>
              <a:t>Типичные нарушения </a:t>
            </a:r>
            <a:br>
              <a:rPr lang="ru-RU" u="sng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200" b="0" i="1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(по результатам изучения состояния коррекционно-педагогической работы в области)</a:t>
            </a:r>
            <a:endParaRPr lang="ru-RU" sz="2200" b="0" i="1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812360" y="1792795"/>
            <a:ext cx="1224136" cy="34563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1484784"/>
            <a:ext cx="756084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Отсутствие поурочного (текущего) планирования занятий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(!!!)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84441" y="4797152"/>
            <a:ext cx="763284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Нет структуры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занятия, отсутствует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поэтапность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включен только набор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упражнений и заданий). 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27608" y="5485275"/>
            <a:ext cx="180020" cy="577696"/>
          </a:xfrm>
          <a:prstGeom prst="down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47390" y="6093296"/>
            <a:ext cx="3960440" cy="61264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Неэффективная работа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9"/>
            <a:ext cx="9036496" cy="31683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Отсутствие связи и логики </a:t>
            </a:r>
            <a:r>
              <a:rPr lang="ru-RU" dirty="0" smtClean="0">
                <a:latin typeface="Arial Narrow" pitchFamily="34" charset="0"/>
              </a:rPr>
              <a:t>между диагностикой и </a:t>
            </a:r>
            <a:r>
              <a:rPr lang="ru-RU" dirty="0" smtClean="0">
                <a:latin typeface="Arial Narrow" pitchFamily="34" charset="0"/>
              </a:rPr>
              <a:t>планированием.</a:t>
            </a:r>
            <a:endParaRPr lang="ru-RU" dirty="0" smtClean="0">
              <a:latin typeface="Arial Narrow" pitchFamily="34" charset="0"/>
            </a:endParaRPr>
          </a:p>
          <a:p>
            <a:pPr algn="just"/>
            <a:r>
              <a:rPr lang="ru-RU" b="1" dirty="0" smtClean="0">
                <a:latin typeface="Arial Narrow" pitchFamily="34" charset="0"/>
              </a:rPr>
              <a:t>Низкий уровень </a:t>
            </a:r>
            <a:r>
              <a:rPr lang="ru-RU" dirty="0" smtClean="0">
                <a:latin typeface="Arial Narrow" pitchFamily="34" charset="0"/>
              </a:rPr>
              <a:t>профессиональных компетенций </a:t>
            </a:r>
            <a:r>
              <a:rPr lang="ru-RU" dirty="0" smtClean="0">
                <a:latin typeface="Arial Narrow" pitchFamily="34" charset="0"/>
              </a:rPr>
              <a:t>учителей-дефектологов.</a:t>
            </a:r>
            <a:endParaRPr lang="ru-RU" dirty="0" smtClean="0">
              <a:latin typeface="Arial Narrow" pitchFamily="34" charset="0"/>
            </a:endParaRPr>
          </a:p>
          <a:p>
            <a:pPr algn="just"/>
            <a:r>
              <a:rPr lang="ru-RU" b="1" dirty="0" smtClean="0">
                <a:latin typeface="Arial Narrow" pitchFamily="34" charset="0"/>
              </a:rPr>
              <a:t>Нарушена связь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целеполагания и последовательности (</a:t>
            </a:r>
            <a:r>
              <a:rPr lang="ru-RU" dirty="0" smtClean="0">
                <a:latin typeface="Arial Narrow" pitchFamily="34" charset="0"/>
              </a:rPr>
              <a:t>поэтапности) </a:t>
            </a:r>
            <a:r>
              <a:rPr lang="ru-RU" dirty="0" smtClean="0">
                <a:latin typeface="Arial Narrow" pitchFamily="34" charset="0"/>
              </a:rPr>
              <a:t>действий при планировании </a:t>
            </a:r>
            <a:r>
              <a:rPr lang="ru-RU" dirty="0" smtClean="0">
                <a:latin typeface="Arial Narrow" pitchFamily="34" charset="0"/>
              </a:rPr>
              <a:t>занятий. 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Причины</a:t>
            </a:r>
            <a:br>
              <a:rPr lang="ru-RU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298774"/>
            <a:ext cx="163448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254859" y="4611277"/>
            <a:ext cx="978408" cy="35550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4298774"/>
            <a:ext cx="2232248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Конспект/ технологическая карта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868144" y="4531664"/>
            <a:ext cx="978408" cy="3374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4331828"/>
            <a:ext cx="1872208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результатов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35974" y="5239578"/>
            <a:ext cx="264018" cy="49367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5733256"/>
            <a:ext cx="2016224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структура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+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содержание 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3672408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 smtClean="0">
                <a:latin typeface="Arial Narrow" pitchFamily="34" charset="0"/>
              </a:rPr>
              <a:t>занятие </a:t>
            </a:r>
            <a:r>
              <a:rPr lang="ru-RU" sz="2600" dirty="0" smtClean="0">
                <a:latin typeface="Arial Narrow" pitchFamily="34" charset="0"/>
              </a:rPr>
              <a:t>имеет </a:t>
            </a:r>
            <a:r>
              <a:rPr lang="ru-RU" sz="2600" dirty="0">
                <a:latin typeface="Arial Narrow" pitchFamily="34" charset="0"/>
              </a:rPr>
              <a:t>четкую </a:t>
            </a:r>
            <a:r>
              <a:rPr lang="ru-RU" sz="2600" dirty="0" smtClean="0">
                <a:latin typeface="Arial Narrow" pitchFamily="34" charset="0"/>
              </a:rPr>
              <a:t>структуру;</a:t>
            </a:r>
            <a:endParaRPr lang="ru-RU" sz="26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 Narrow" pitchFamily="34" charset="0"/>
              </a:rPr>
              <a:t> </a:t>
            </a:r>
            <a:endParaRPr lang="ru-RU" sz="2600" dirty="0" smtClean="0">
              <a:latin typeface="Arial Narrow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 smtClean="0">
                <a:latin typeface="Arial Narrow" pitchFamily="34" charset="0"/>
              </a:rPr>
              <a:t>используются игровые и развивающие  пособия, вызывающие интерес ребенка;</a:t>
            </a:r>
          </a:p>
          <a:p>
            <a:pPr marL="0" indent="0" algn="just">
              <a:buNone/>
            </a:pPr>
            <a:endParaRPr lang="ru-RU" sz="2600" dirty="0" smtClean="0">
              <a:latin typeface="Arial Narrow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>
                <a:latin typeface="Arial Narrow" pitchFamily="34" charset="0"/>
              </a:rPr>
              <a:t>п</a:t>
            </a:r>
            <a:r>
              <a:rPr lang="ru-RU" sz="2600" dirty="0" smtClean="0">
                <a:latin typeface="Arial Narrow" pitchFamily="34" charset="0"/>
              </a:rPr>
              <a:t>оследовательность </a:t>
            </a:r>
            <a:r>
              <a:rPr lang="ru-RU" sz="2600" dirty="0" smtClean="0">
                <a:latin typeface="Arial Narrow" pitchFamily="34" charset="0"/>
              </a:rPr>
              <a:t>и поэтапность применяемых </a:t>
            </a:r>
            <a:r>
              <a:rPr lang="ru-RU" sz="2600" dirty="0">
                <a:latin typeface="Arial Narrow" pitchFamily="34" charset="0"/>
              </a:rPr>
              <a:t>действий </a:t>
            </a:r>
            <a:r>
              <a:rPr lang="ru-RU" sz="2600" dirty="0" smtClean="0">
                <a:latin typeface="Arial Narrow" pitchFamily="34" charset="0"/>
              </a:rPr>
              <a:t>(приемов) соответствуют </a:t>
            </a:r>
            <a:r>
              <a:rPr lang="ru-RU" sz="2600" dirty="0">
                <a:latin typeface="Arial Narrow" pitchFamily="34" charset="0"/>
              </a:rPr>
              <a:t>возможностям и потребностям </a:t>
            </a:r>
            <a:r>
              <a:rPr lang="ru-RU" sz="2600" dirty="0" smtClean="0">
                <a:latin typeface="Arial Narrow" pitchFamily="34" charset="0"/>
              </a:rPr>
              <a:t>ребенка;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 Narrow" pitchFamily="34" charset="0"/>
              </a:rPr>
              <a:t> </a:t>
            </a:r>
            <a:endParaRPr lang="ru-RU" sz="2600" dirty="0" smtClean="0">
              <a:latin typeface="Arial Narrow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 smtClean="0">
                <a:latin typeface="Arial Narrow" pitchFamily="34" charset="0"/>
              </a:rPr>
              <a:t>создается мотивация </a:t>
            </a:r>
            <a:r>
              <a:rPr lang="ru-RU" sz="2600" dirty="0">
                <a:latin typeface="Arial Narrow" pitchFamily="34" charset="0"/>
              </a:rPr>
              <a:t>к эффективному взаимодействию ребенка с </a:t>
            </a:r>
            <a:r>
              <a:rPr lang="ru-RU" sz="2600" dirty="0" smtClean="0">
                <a:latin typeface="Arial Narrow" pitchFamily="34" charset="0"/>
              </a:rPr>
              <a:t>педагогом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itchFamily="34" charset="0"/>
              </a:rPr>
              <a:t>  </a:t>
            </a:r>
          </a:p>
          <a:p>
            <a:pPr marL="0" indent="0" algn="r">
              <a:buNone/>
            </a:pPr>
            <a:r>
              <a:rPr lang="ru-RU" sz="2400" b="1" i="1" dirty="0" smtClean="0">
                <a:latin typeface="Arial Narrow" pitchFamily="34" charset="0"/>
              </a:rPr>
              <a:t>учитель-дефектолог  Чернухина А.П.</a:t>
            </a:r>
            <a:endParaRPr lang="ru-RU" sz="2400" b="1" i="1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Ясли-сад </a:t>
            </a:r>
            <a:r>
              <a:rPr lang="ru-RU" sz="3600" dirty="0">
                <a:solidFill>
                  <a:schemeClr val="tx1"/>
                </a:solidFill>
                <a:latin typeface="Arial Narrow" pitchFamily="34" charset="0"/>
              </a:rPr>
              <a:t>№1 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г.Ветки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18682" r="29211" b="3959"/>
          <a:stretch/>
        </p:blipFill>
        <p:spPr bwMode="auto">
          <a:xfrm>
            <a:off x="3563888" y="4149080"/>
            <a:ext cx="1944216" cy="252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1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b="1" dirty="0"/>
          </a:p>
          <a:p>
            <a:pPr marL="109728" indent="0"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786219" cy="40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7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993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 smtClean="0"/>
              <a:t>законченный </a:t>
            </a:r>
            <a:r>
              <a:rPr lang="ru-RU" b="1" u="sng" dirty="0"/>
              <a:t>в смысловом</a:t>
            </a:r>
            <a:r>
              <a:rPr lang="ru-RU" dirty="0"/>
              <a:t>, временном и организационном </a:t>
            </a:r>
            <a:r>
              <a:rPr lang="ru-RU" b="1" u="sng" dirty="0"/>
              <a:t>отношении</a:t>
            </a:r>
            <a:r>
              <a:rPr lang="ru-RU" dirty="0"/>
              <a:t> отрезок </a:t>
            </a:r>
            <a:r>
              <a:rPr lang="ru-RU" dirty="0" smtClean="0"/>
              <a:t>коррекционного процесса реализуемый через специальные мероприятия (упражнения, задания) </a:t>
            </a:r>
            <a:r>
              <a:rPr lang="ru-RU" b="1" u="sng" dirty="0" smtClean="0"/>
              <a:t>в определённой последовательности </a:t>
            </a:r>
            <a:r>
              <a:rPr lang="ru-RU" dirty="0" smtClean="0"/>
              <a:t>и </a:t>
            </a:r>
            <a:r>
              <a:rPr lang="ru-RU" b="1" u="sng" dirty="0"/>
              <a:t>направленный</a:t>
            </a:r>
            <a:r>
              <a:rPr lang="ru-RU" dirty="0"/>
              <a:t> </a:t>
            </a:r>
            <a:r>
              <a:rPr lang="ru-RU" b="1" u="sng" dirty="0" smtClean="0"/>
              <a:t>на </a:t>
            </a:r>
            <a:r>
              <a:rPr lang="ru-RU" b="1" u="sng" dirty="0"/>
              <a:t>преодоление </a:t>
            </a:r>
            <a:r>
              <a:rPr lang="ru-RU" dirty="0"/>
              <a:t>или ослабление </a:t>
            </a:r>
            <a:r>
              <a:rPr lang="ru-RU" b="1" u="sng" dirty="0"/>
              <a:t>недостатков</a:t>
            </a:r>
            <a:r>
              <a:rPr lang="ru-RU" dirty="0"/>
              <a:t> психического и физического развития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dirty="0" smtClean="0"/>
              <a:t>Коррекционное занятие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910850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Arial Narrow" pitchFamily="34" charset="0"/>
              </a:rPr>
              <a:t>с нарушениями </a:t>
            </a:r>
            <a:r>
              <a:rPr lang="ru-RU" sz="2400" dirty="0" smtClean="0">
                <a:latin typeface="Arial Narrow" pitchFamily="34" charset="0"/>
              </a:rPr>
              <a:t>речи </a:t>
            </a:r>
            <a:r>
              <a:rPr lang="ru-RU" sz="1800" i="1" dirty="0" smtClean="0">
                <a:latin typeface="Arial Narrow" pitchFamily="34" charset="0"/>
              </a:rPr>
              <a:t>(ФНР, ФФНР, НВОНР, нарушения чтения и письма, обусловленные ФФНР, НВОНР, заикание легкой степени, </a:t>
            </a:r>
            <a:r>
              <a:rPr lang="ru-RU" sz="1800" i="1" dirty="0" err="1" smtClean="0">
                <a:latin typeface="Arial Narrow" pitchFamily="34" charset="0"/>
              </a:rPr>
              <a:t>тахилалия</a:t>
            </a:r>
            <a:r>
              <a:rPr lang="ru-RU" sz="1800" i="1" dirty="0" smtClean="0">
                <a:latin typeface="Arial Narrow" pitchFamily="34" charset="0"/>
              </a:rPr>
              <a:t>)</a:t>
            </a:r>
            <a:r>
              <a:rPr lang="ru-RU" sz="2400" dirty="0" smtClean="0">
                <a:latin typeface="Arial Narrow" pitchFamily="34" charset="0"/>
              </a:rPr>
              <a:t>;</a:t>
            </a:r>
            <a:endParaRPr lang="ru-RU" sz="2400" dirty="0">
              <a:latin typeface="Arial Narrow" pitchFamily="34" charset="0"/>
            </a:endParaRPr>
          </a:p>
          <a:p>
            <a:pPr algn="just"/>
            <a:r>
              <a:rPr lang="ru-RU" sz="2400" dirty="0">
                <a:latin typeface="Arial Narrow" pitchFamily="34" charset="0"/>
              </a:rPr>
              <a:t>с нарушением </a:t>
            </a:r>
            <a:r>
              <a:rPr lang="ru-RU" sz="2400" dirty="0" smtClean="0">
                <a:latin typeface="Arial Narrow" pitchFamily="34" charset="0"/>
              </a:rPr>
              <a:t>слуха </a:t>
            </a:r>
            <a:r>
              <a:rPr lang="ru-RU" sz="1800" i="1" dirty="0" smtClean="0">
                <a:latin typeface="Arial Narrow" pitchFamily="34" charset="0"/>
              </a:rPr>
              <a:t>(потеря слуха в пределах 25-40 дБ без слухового аппарата, в пределах 41-55 дБ и хорошо развитой речью, с КИ с функциональной речью);</a:t>
            </a:r>
            <a:endParaRPr lang="ru-RU" sz="1800" i="1" dirty="0">
              <a:latin typeface="Arial Narrow" pitchFamily="34" charset="0"/>
            </a:endParaRPr>
          </a:p>
          <a:p>
            <a:pPr algn="just"/>
            <a:r>
              <a:rPr lang="ru-RU" sz="2400" dirty="0">
                <a:latin typeface="Arial Narrow" pitchFamily="34" charset="0"/>
              </a:rPr>
              <a:t>с нарушениями </a:t>
            </a:r>
            <a:r>
              <a:rPr lang="ru-RU" sz="2400" dirty="0" smtClean="0">
                <a:latin typeface="Arial Narrow" pitchFamily="34" charset="0"/>
              </a:rPr>
              <a:t>зрения </a:t>
            </a:r>
            <a:r>
              <a:rPr lang="ru-RU" sz="1800" i="1" dirty="0" smtClean="0">
                <a:latin typeface="Arial Narrow" pitchFamily="34" charset="0"/>
              </a:rPr>
              <a:t>(острота зрения от 0,2 до 0,4 с коррекцией на лучше видящем глазу);</a:t>
            </a:r>
            <a:endParaRPr lang="ru-RU" sz="1800" i="1" dirty="0">
              <a:latin typeface="Arial Narrow" pitchFamily="34" charset="0"/>
            </a:endParaRPr>
          </a:p>
          <a:p>
            <a:pPr algn="just"/>
            <a:r>
              <a:rPr lang="ru-RU" sz="2400" dirty="0">
                <a:latin typeface="Arial Narrow" pitchFamily="34" charset="0"/>
              </a:rPr>
              <a:t>с нарушениями психического развития </a:t>
            </a:r>
            <a:r>
              <a:rPr lang="ru-RU" sz="1900" dirty="0">
                <a:latin typeface="Arial Narrow" pitchFamily="34" charset="0"/>
              </a:rPr>
              <a:t>(трудностями в обучении</a:t>
            </a:r>
            <a:r>
              <a:rPr lang="ru-RU" sz="1900" dirty="0" smtClean="0">
                <a:latin typeface="Arial Narrow" pitchFamily="34" charset="0"/>
              </a:rPr>
              <a:t>) </a:t>
            </a:r>
            <a:r>
              <a:rPr lang="ru-RU" sz="1800" i="1" dirty="0" smtClean="0">
                <a:latin typeface="Arial Narrow" pitchFamily="34" charset="0"/>
              </a:rPr>
              <a:t>(смешанное расстройство учебных навыков (ЗПР психогенного характера), другие общие расстройства развития (ЗПР соматогенного характера)).</a:t>
            </a:r>
            <a:endParaRPr lang="ru-RU" sz="1800" i="1" dirty="0" smtClean="0">
              <a:latin typeface="Arial Narrow" pitchFamily="34" charset="0"/>
            </a:endParaRPr>
          </a:p>
          <a:p>
            <a:pPr marL="109728" indent="0"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109728" indent="0">
              <a:buNone/>
            </a:pPr>
            <a:endParaRPr lang="ru-RU" sz="2400" dirty="0">
              <a:latin typeface="Arial Narrow" pitchFamily="34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latin typeface="Arial Narrow" pitchFamily="34" charset="0"/>
              </a:rPr>
              <a:t>Планирование</a:t>
            </a:r>
            <a:r>
              <a:rPr lang="ru-RU" sz="2400" dirty="0" smtClean="0">
                <a:latin typeface="Arial Narrow" pitchFamily="34" charset="0"/>
              </a:rPr>
              <a:t> коррекционных занятий и их </a:t>
            </a:r>
            <a:r>
              <a:rPr lang="ru-RU" sz="2400" b="1" dirty="0" smtClean="0">
                <a:latin typeface="Arial Narrow" pitchFamily="34" charset="0"/>
              </a:rPr>
              <a:t>реализация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осуществляются </a:t>
            </a:r>
            <a:r>
              <a:rPr lang="ru-RU" sz="2400" b="1" dirty="0" smtClean="0">
                <a:latin typeface="Arial Narrow" pitchFamily="34" charset="0"/>
              </a:rPr>
              <a:t>ТОЛЬКО на диагностической основе</a:t>
            </a:r>
            <a:r>
              <a:rPr lang="ru-RU" sz="2400" dirty="0" smtClean="0">
                <a:latin typeface="Arial Narrow" pitchFamily="34" charset="0"/>
              </a:rPr>
              <a:t> с учетом возраста, структуры нарушений и форм работы.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Зачисляются в ПКПП дети:</a:t>
            </a:r>
            <a:endParaRPr lang="ru-RU" sz="3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1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dirty="0" smtClean="0">
                <a:latin typeface="Arial Narrow" pitchFamily="34" charset="0"/>
              </a:rPr>
              <a:t>«</a:t>
            </a:r>
            <a:r>
              <a:rPr lang="ru-RU" b="1" dirty="0" smtClean="0">
                <a:latin typeface="Arial Narrow" pitchFamily="34" charset="0"/>
              </a:rPr>
              <a:t>Цель </a:t>
            </a:r>
            <a:r>
              <a:rPr lang="ru-RU" b="1" dirty="0">
                <a:latin typeface="Arial Narrow" pitchFamily="34" charset="0"/>
              </a:rPr>
              <a:t>– это предмет стремления, то, что надо, желательно осуществить</a:t>
            </a:r>
            <a:r>
              <a:rPr lang="ru-RU" dirty="0">
                <a:latin typeface="Arial Narrow" pitchFamily="34" charset="0"/>
              </a:rPr>
              <a:t>» </a:t>
            </a:r>
            <a:r>
              <a:rPr lang="ru-RU" sz="2400" dirty="0">
                <a:latin typeface="Arial Narrow" pitchFamily="34" charset="0"/>
              </a:rPr>
              <a:t>Толковый словарь, Ожегов С.И. 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Цель ориентирована </a:t>
            </a:r>
            <a:r>
              <a:rPr lang="ru-RU" dirty="0">
                <a:latin typeface="Arial Narrow" pitchFamily="34" charset="0"/>
              </a:rPr>
              <a:t>на ребенка, багаж его </a:t>
            </a:r>
            <a:r>
              <a:rPr lang="ru-RU" dirty="0" smtClean="0">
                <a:latin typeface="Arial Narrow" pitchFamily="34" charset="0"/>
              </a:rPr>
              <a:t>умений и </a:t>
            </a:r>
            <a:r>
              <a:rPr lang="ru-RU" u="sng" dirty="0" smtClean="0">
                <a:latin typeface="Arial Narrow" pitchFamily="34" charset="0"/>
              </a:rPr>
              <a:t>предполагаемых</a:t>
            </a:r>
            <a:r>
              <a:rPr lang="ru-RU" dirty="0" smtClean="0">
                <a:latin typeface="Arial Narrow" pitchFamily="34" charset="0"/>
              </a:rPr>
              <a:t> возможностей</a:t>
            </a:r>
          </a:p>
          <a:p>
            <a:pPr algn="just"/>
            <a:r>
              <a:rPr lang="ru-RU" dirty="0">
                <a:latin typeface="Arial Narrow" pitchFamily="34" charset="0"/>
              </a:rPr>
              <a:t>Цель </a:t>
            </a:r>
            <a:r>
              <a:rPr lang="ru-RU" dirty="0" smtClean="0">
                <a:latin typeface="Arial Narrow" pitchFamily="34" charset="0"/>
              </a:rPr>
              <a:t> - </a:t>
            </a:r>
            <a:r>
              <a:rPr lang="ru-RU" b="1" dirty="0" smtClean="0">
                <a:latin typeface="Arial Narrow" pitchFamily="34" charset="0"/>
              </a:rPr>
              <a:t>диагностична,</a:t>
            </a:r>
            <a:r>
              <a:rPr lang="ru-RU" dirty="0" smtClean="0">
                <a:latin typeface="Arial Narrow" pitchFamily="34" charset="0"/>
              </a:rPr>
              <a:t> долгосрочна.</a:t>
            </a:r>
          </a:p>
          <a:p>
            <a:pPr algn="just"/>
            <a:r>
              <a:rPr lang="ru-RU" i="1" dirty="0" smtClean="0">
                <a:latin typeface="Arial Narrow" pitchFamily="34" charset="0"/>
              </a:rPr>
              <a:t>Планируется на определенный период коррекционной работы </a:t>
            </a:r>
            <a:endParaRPr lang="ru-RU" i="1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Целеполагание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9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7385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/>
              <a:t>Основные свойства </a:t>
            </a:r>
            <a:r>
              <a:rPr lang="ru-RU" sz="2900" dirty="0" smtClean="0"/>
              <a:t>- ориентированность </a:t>
            </a:r>
            <a:r>
              <a:rPr lang="ru-RU" sz="2900" dirty="0"/>
              <a:t>на ребенка и </a:t>
            </a:r>
            <a:r>
              <a:rPr lang="ru-RU" sz="2900" b="1" dirty="0" err="1" smtClean="0"/>
              <a:t>диагностичность</a:t>
            </a:r>
            <a:r>
              <a:rPr lang="ru-RU" sz="2900" b="1" dirty="0" smtClean="0"/>
              <a:t>.</a:t>
            </a:r>
          </a:p>
          <a:p>
            <a:pPr algn="just"/>
            <a:r>
              <a:rPr lang="ru-RU" sz="2900" dirty="0" smtClean="0"/>
              <a:t>Формулировка задач            структура и содержание занятия</a:t>
            </a:r>
          </a:p>
          <a:p>
            <a:pPr algn="just"/>
            <a:r>
              <a:rPr lang="ru-RU" sz="2900" dirty="0" smtClean="0"/>
              <a:t>2-3 задачи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900" dirty="0" smtClean="0"/>
              <a:t> 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400" dirty="0" smtClean="0"/>
              <a:t>                                     </a:t>
            </a:r>
          </a:p>
          <a:p>
            <a:pPr marL="109728" indent="0">
              <a:spcBef>
                <a:spcPts val="0"/>
              </a:spcBef>
              <a:buNone/>
            </a:pPr>
            <a:endParaRPr lang="ru-RU" sz="2400" dirty="0"/>
          </a:p>
          <a:p>
            <a:pPr marL="109728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</a:t>
            </a:r>
            <a:r>
              <a:rPr lang="ru-RU" sz="2000" dirty="0" smtClean="0"/>
              <a:t>  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предполагает</a:t>
            </a:r>
            <a:r>
              <a:rPr lang="ru-RU" sz="2000" dirty="0" smtClean="0"/>
              <a:t>                                              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посредством</a:t>
            </a:r>
          </a:p>
          <a:p>
            <a:pPr marL="109728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400" dirty="0" smtClean="0"/>
              <a:t>              </a:t>
            </a:r>
          </a:p>
          <a:p>
            <a:pPr marL="109728" indent="0">
              <a:spcBef>
                <a:spcPts val="0"/>
              </a:spcBef>
              <a:buNone/>
            </a:pPr>
            <a:endParaRPr lang="ru-RU" sz="2400" dirty="0"/>
          </a:p>
          <a:p>
            <a:pPr marL="109728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109728" indent="0">
              <a:buNone/>
            </a:pPr>
            <a:r>
              <a:rPr lang="ru-RU" sz="2400" dirty="0" smtClean="0"/>
              <a:t>                                                           </a:t>
            </a:r>
          </a:p>
          <a:p>
            <a:pPr marL="109728" indent="0">
              <a:buNone/>
            </a:pPr>
            <a:r>
              <a:rPr lang="ru-RU" sz="2400" dirty="0" smtClean="0"/>
              <a:t> </a:t>
            </a:r>
          </a:p>
          <a:p>
            <a:pPr marL="109728" indent="0">
              <a:buNone/>
            </a:pPr>
            <a:r>
              <a:rPr lang="ru-RU" sz="2400" dirty="0" smtClean="0"/>
              <a:t>                                                                       </a:t>
            </a:r>
          </a:p>
          <a:p>
            <a:pPr marL="109728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</a:t>
            </a:r>
            <a:endParaRPr lang="ru-RU" sz="18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Задачи (коррекционно-развивающие</a:t>
            </a:r>
            <a:r>
              <a:rPr lang="ru-RU" sz="3200" dirty="0" smtClean="0">
                <a:latin typeface="Arial Narrow" pitchFamily="34" charset="0"/>
              </a:rPr>
              <a:t>, 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не обучающие</a:t>
            </a:r>
            <a:r>
              <a:rPr lang="ru-RU" sz="2800" dirty="0" smtClean="0">
                <a:latin typeface="Arial Narrow" pitchFamily="34" charset="0"/>
              </a:rPr>
              <a:t>)</a:t>
            </a:r>
            <a:endParaRPr lang="ru-RU" sz="2800" dirty="0">
              <a:latin typeface="Arial Narrow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55025" y="1989082"/>
            <a:ext cx="7378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9512" y="3497314"/>
            <a:ext cx="172819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Arial Narrow" pitchFamily="34" charset="0"/>
              </a:rPr>
              <a:t>Формулировка задач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95736" y="40770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387317" y="3322220"/>
            <a:ext cx="216024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 Narrow" pitchFamily="34" charset="0"/>
              </a:rPr>
              <a:t>Конкретные </a:t>
            </a:r>
            <a:r>
              <a:rPr lang="ru-RU" sz="1700" b="1" dirty="0" smtClean="0">
                <a:latin typeface="Arial Narrow" pitchFamily="34" charset="0"/>
              </a:rPr>
              <a:t>реальные </a:t>
            </a:r>
            <a:r>
              <a:rPr lang="ru-RU" sz="1700" b="1" dirty="0" smtClean="0">
                <a:solidFill>
                  <a:srgbClr val="C00000"/>
                </a:solidFill>
                <a:latin typeface="Arial Narrow" pitchFamily="34" charset="0"/>
              </a:rPr>
              <a:t>достижения </a:t>
            </a:r>
            <a:r>
              <a:rPr lang="ru-RU" sz="1700" b="1" dirty="0" smtClean="0">
                <a:latin typeface="Arial Narrow" pitchFamily="34" charset="0"/>
              </a:rPr>
              <a:t>ребенка (детей) на занятии </a:t>
            </a:r>
            <a:endParaRPr lang="ru-RU" sz="1700" b="1" dirty="0">
              <a:latin typeface="Arial Narrow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40152" y="4077072"/>
            <a:ext cx="953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236296" y="3280793"/>
            <a:ext cx="1368152" cy="110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Arial Narrow" pitchFamily="34" charset="0"/>
              </a:rPr>
              <a:t>Заданных действий</a:t>
            </a:r>
            <a:endParaRPr lang="ru-RU" sz="1700" b="1" dirty="0">
              <a:latin typeface="Arial Narrow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524328" y="4386065"/>
            <a:ext cx="449321" cy="843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057027" y="5229200"/>
            <a:ext cx="2619429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С помощью: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-словесной инструкции,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-по образцу,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- </a:t>
            </a:r>
            <a:r>
              <a:rPr lang="ru-RU" b="1" dirty="0">
                <a:latin typeface="Arial Narrow" pitchFamily="34" charset="0"/>
              </a:rPr>
              <a:t>п</a:t>
            </a:r>
            <a:r>
              <a:rPr lang="ru-RU" b="1" dirty="0" smtClean="0">
                <a:latin typeface="Arial Narrow" pitchFamily="34" charset="0"/>
              </a:rPr>
              <a:t>о схеме и т.д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23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/>
              <a:t>1. </a:t>
            </a:r>
            <a:r>
              <a:rPr lang="ru-RU" dirty="0">
                <a:latin typeface="Arial Narrow" pitchFamily="34" charset="0"/>
              </a:rPr>
              <a:t>использование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глагола несовершенного вида </a:t>
            </a:r>
            <a:r>
              <a:rPr lang="ru-RU" dirty="0">
                <a:latin typeface="Arial Narrow" pitchFamily="34" charset="0"/>
              </a:rPr>
              <a:t>(например, </a:t>
            </a:r>
            <a:r>
              <a:rPr lang="ru-RU" i="1" dirty="0">
                <a:latin typeface="Arial Narrow" pitchFamily="34" charset="0"/>
              </a:rPr>
              <a:t>формировать, развивать, совершенствовать, закреплять</a:t>
            </a:r>
            <a:r>
              <a:rPr lang="ru-RU" dirty="0" smtClean="0">
                <a:latin typeface="Arial Narrow" pitchFamily="34" charset="0"/>
              </a:rPr>
              <a:t>);</a:t>
            </a:r>
            <a:endParaRPr lang="ru-RU" dirty="0" smtClean="0">
              <a:latin typeface="Arial Narrow" pitchFamily="34" charset="0"/>
            </a:endParaRPr>
          </a:p>
          <a:p>
            <a:pPr algn="just"/>
            <a:r>
              <a:rPr lang="ru-RU" dirty="0">
                <a:latin typeface="Arial Narrow" pitchFamily="34" charset="0"/>
              </a:rPr>
              <a:t>2.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указание на действие</a:t>
            </a:r>
            <a:r>
              <a:rPr lang="ru-RU" dirty="0">
                <a:latin typeface="Arial Narrow" pitchFamily="34" charset="0"/>
              </a:rPr>
              <a:t>, умение, способ деятельности и </a:t>
            </a:r>
            <a:r>
              <a:rPr lang="ru-RU" dirty="0" smtClean="0">
                <a:latin typeface="Arial Narrow" pitchFamily="34" charset="0"/>
              </a:rPr>
              <a:t>т.п.;</a:t>
            </a:r>
            <a:endParaRPr lang="ru-RU" dirty="0" smtClean="0">
              <a:latin typeface="Arial Narrow" pitchFamily="34" charset="0"/>
            </a:endParaRPr>
          </a:p>
          <a:p>
            <a:pPr algn="just"/>
            <a:r>
              <a:rPr lang="ru-RU" dirty="0">
                <a:latin typeface="Arial Narrow" pitchFamily="34" charset="0"/>
              </a:rPr>
              <a:t>3.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конкретизация</a:t>
            </a:r>
            <a:r>
              <a:rPr lang="ru-RU" dirty="0" smtClean="0">
                <a:latin typeface="Arial Narrow" pitchFamily="34" charset="0"/>
              </a:rPr>
              <a:t> формируемых (закрепляемых)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умений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;</a:t>
            </a: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dirty="0" smtClean="0">
                <a:latin typeface="Arial Narrow" pitchFamily="34" charset="0"/>
              </a:rPr>
              <a:t>4. указание 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уровень самостоятельности </a:t>
            </a:r>
            <a:r>
              <a:rPr lang="ru-RU" dirty="0" smtClean="0">
                <a:latin typeface="Arial Narrow" pitchFamily="34" charset="0"/>
              </a:rPr>
              <a:t>ребенка</a:t>
            </a:r>
          </a:p>
          <a:p>
            <a:pPr marL="0" indent="0">
              <a:buNone/>
            </a:pPr>
            <a:endParaRPr lang="ru-RU" sz="2000" i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ru-RU" sz="2000" i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 Narrow" pitchFamily="34" charset="0"/>
              </a:rPr>
              <a:t>Например:</a:t>
            </a:r>
          </a:p>
          <a:p>
            <a:pPr algn="just">
              <a:buFontTx/>
              <a:buChar char="-"/>
            </a:pPr>
            <a:r>
              <a:rPr lang="ru-RU" sz="2000" i="1" dirty="0" smtClean="0">
                <a:latin typeface="Arial Narrow" pitchFamily="34" charset="0"/>
              </a:rPr>
              <a:t>«развивать </a:t>
            </a:r>
            <a:r>
              <a:rPr lang="ru-RU" sz="2000" i="1" dirty="0">
                <a:latin typeface="Arial Narrow" pitchFamily="34" charset="0"/>
              </a:rPr>
              <a:t>умение сравнивать предметы круглой и квадратной формы </a:t>
            </a:r>
            <a:r>
              <a:rPr lang="ru-RU" sz="2000" i="1" dirty="0" smtClean="0">
                <a:latin typeface="Arial Narrow" pitchFamily="34" charset="0"/>
              </a:rPr>
              <a:t>самостоятельно»,</a:t>
            </a:r>
          </a:p>
          <a:p>
            <a:pPr algn="just">
              <a:buFontTx/>
              <a:buChar char="-"/>
            </a:pPr>
            <a:r>
              <a:rPr lang="ru-RU" sz="2000" i="1" dirty="0" smtClean="0">
                <a:latin typeface="Arial Narrow" pitchFamily="34" charset="0"/>
              </a:rPr>
              <a:t>«совершенствовать </a:t>
            </a:r>
            <a:r>
              <a:rPr lang="ru-RU" sz="2000" i="1" dirty="0">
                <a:latin typeface="Arial Narrow" pitchFamily="34" charset="0"/>
              </a:rPr>
              <a:t>умение узнавать объекты (овощи, птиц или др.) по словесному </a:t>
            </a:r>
            <a:r>
              <a:rPr lang="ru-RU" sz="2000" i="1" dirty="0" smtClean="0">
                <a:latin typeface="Arial Narrow" pitchFamily="34" charset="0"/>
              </a:rPr>
              <a:t>описанию» </a:t>
            </a:r>
            <a:r>
              <a:rPr lang="ru-RU" sz="2000" i="1" dirty="0">
                <a:latin typeface="Arial Narrow" pitchFamily="34" charset="0"/>
              </a:rPr>
              <a:t>и т.п</a:t>
            </a:r>
            <a:r>
              <a:rPr lang="ru-RU" sz="2000" i="1" dirty="0" smtClean="0">
                <a:latin typeface="Arial Narrow" pitchFamily="34" charset="0"/>
              </a:rPr>
              <a:t>.</a:t>
            </a:r>
            <a:endParaRPr lang="ru-RU" sz="2000" i="1" dirty="0">
              <a:latin typeface="Arial Narrow" pitchFamily="34" charset="0"/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936104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tx1"/>
                </a:solidFill>
                <a:latin typeface="Arial Narrow" pitchFamily="34" charset="0"/>
              </a:rPr>
              <a:t>А</a:t>
            </a:r>
            <a:r>
              <a:rPr lang="ru-RU" sz="2600" dirty="0" smtClean="0">
                <a:solidFill>
                  <a:schemeClr val="tx1"/>
                </a:solidFill>
                <a:latin typeface="Arial Narrow" pitchFamily="34" charset="0"/>
              </a:rPr>
              <a:t>лгоритм </a:t>
            </a:r>
            <a:r>
              <a:rPr lang="ru-RU" sz="2600" dirty="0">
                <a:solidFill>
                  <a:schemeClr val="tx1"/>
                </a:solidFill>
                <a:latin typeface="Arial Narrow" pitchFamily="34" charset="0"/>
              </a:rPr>
              <a:t>формулирования коррекционно-развивающей задачи</a:t>
            </a:r>
          </a:p>
        </p:txBody>
      </p:sp>
    </p:spTree>
    <p:extLst>
      <p:ext uri="{BB962C8B-B14F-4D97-AF65-F5344CB8AC3E}">
        <p14:creationId xmlns:p14="http://schemas.microsoft.com/office/powerpoint/2010/main" val="11782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242587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 Narrow" pitchFamily="34" charset="0"/>
              </a:rPr>
              <a:t>Групповые  (</a:t>
            </a:r>
            <a:r>
              <a:rPr lang="ru-RU" dirty="0" smtClean="0">
                <a:latin typeface="Arial Narrow" pitchFamily="34" charset="0"/>
              </a:rPr>
              <a:t>4-6 чел.)</a:t>
            </a:r>
            <a:endParaRPr lang="ru-RU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 Narrow" pitchFamily="34" charset="0"/>
              </a:rPr>
              <a:t>Подгрупповые (</a:t>
            </a:r>
            <a:r>
              <a:rPr lang="ru-RU" dirty="0" smtClean="0">
                <a:latin typeface="Arial Narrow" pitchFamily="34" charset="0"/>
              </a:rPr>
              <a:t>2-3 чел.)</a:t>
            </a:r>
            <a:endParaRPr lang="ru-RU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 Narrow" pitchFamily="34" charset="0"/>
              </a:rPr>
              <a:t>Индивидуальные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</a:t>
            </a:r>
          </a:p>
          <a:p>
            <a:pPr marL="109728" indent="0">
              <a:buNone/>
            </a:pPr>
            <a:r>
              <a:rPr lang="ru-RU" sz="2200" b="1" dirty="0" smtClean="0">
                <a:latin typeface="Arial Narrow" pitchFamily="34" charset="0"/>
              </a:rPr>
              <a:t>Индивидуальные</a:t>
            </a:r>
            <a:r>
              <a:rPr lang="ru-RU" sz="2200" dirty="0" smtClean="0">
                <a:latin typeface="Arial Narrow" pitchFamily="34" charset="0"/>
              </a:rPr>
              <a:t> (в зависимости от</a:t>
            </a:r>
          </a:p>
          <a:p>
            <a:pPr marL="109728" indent="0">
              <a:buNone/>
            </a:pPr>
            <a:r>
              <a:rPr lang="ru-RU" sz="2200" dirty="0">
                <a:latin typeface="Arial Narrow" pitchFamily="34" charset="0"/>
              </a:rPr>
              <a:t>в</a:t>
            </a:r>
            <a:r>
              <a:rPr lang="ru-RU" sz="2200" dirty="0" smtClean="0">
                <a:latin typeface="Arial Narrow" pitchFamily="34" charset="0"/>
              </a:rPr>
              <a:t>озраста и тяжести нарушения) - 15 </a:t>
            </a:r>
            <a:r>
              <a:rPr lang="ru-RU" sz="2200" dirty="0">
                <a:latin typeface="Arial Narrow" pitchFamily="34" charset="0"/>
              </a:rPr>
              <a:t>– 30 </a:t>
            </a:r>
            <a:r>
              <a:rPr lang="ru-RU" sz="2200" dirty="0" smtClean="0">
                <a:latin typeface="Arial Narrow" pitchFamily="34" charset="0"/>
              </a:rPr>
              <a:t>минут,</a:t>
            </a:r>
          </a:p>
          <a:p>
            <a:pPr marL="109728" indent="0">
              <a:buNone/>
            </a:pPr>
            <a:r>
              <a:rPr lang="ru-RU" sz="2200" b="1" dirty="0" smtClean="0">
                <a:latin typeface="Arial Narrow" pitchFamily="34" charset="0"/>
              </a:rPr>
              <a:t>подгрупповые </a:t>
            </a:r>
            <a:r>
              <a:rPr lang="ru-RU" sz="2200" b="1" dirty="0">
                <a:latin typeface="Arial Narrow" pitchFamily="34" charset="0"/>
              </a:rPr>
              <a:t>и </a:t>
            </a:r>
            <a:r>
              <a:rPr lang="ru-RU" sz="2200" b="1" dirty="0" smtClean="0">
                <a:latin typeface="Arial Narrow" pitchFamily="34" charset="0"/>
              </a:rPr>
              <a:t>групповые</a:t>
            </a:r>
          </a:p>
          <a:p>
            <a:pPr marL="109728" indent="0">
              <a:buNone/>
            </a:pPr>
            <a:r>
              <a:rPr lang="ru-RU" sz="2200" dirty="0">
                <a:latin typeface="Arial Narrow" pitchFamily="34" charset="0"/>
              </a:rPr>
              <a:t>(в зависимости </a:t>
            </a:r>
            <a:r>
              <a:rPr lang="ru-RU" sz="2200" dirty="0" smtClean="0">
                <a:latin typeface="Arial Narrow" pitchFamily="34" charset="0"/>
              </a:rPr>
              <a:t>от возраста </a:t>
            </a:r>
            <a:r>
              <a:rPr lang="ru-RU" sz="2200" dirty="0">
                <a:latin typeface="Arial Narrow" pitchFamily="34" charset="0"/>
              </a:rPr>
              <a:t>и </a:t>
            </a:r>
            <a:r>
              <a:rPr lang="ru-RU" sz="2200" dirty="0" smtClean="0">
                <a:latin typeface="Arial Narrow" pitchFamily="34" charset="0"/>
              </a:rPr>
              <a:t>тяжести нарушения) - </a:t>
            </a:r>
            <a:r>
              <a:rPr lang="ru-RU" sz="2200" dirty="0">
                <a:latin typeface="Arial Narrow" pitchFamily="34" charset="0"/>
              </a:rPr>
              <a:t>25 </a:t>
            </a:r>
            <a:r>
              <a:rPr lang="ru-RU" sz="2200" dirty="0" smtClean="0">
                <a:latin typeface="Arial Narrow" pitchFamily="34" charset="0"/>
              </a:rPr>
              <a:t>– 45 </a:t>
            </a:r>
            <a:r>
              <a:rPr lang="ru-RU" sz="2200" dirty="0" smtClean="0">
                <a:latin typeface="Arial Narrow" pitchFamily="34" charset="0"/>
              </a:rPr>
              <a:t>минут</a:t>
            </a:r>
            <a:endParaRPr lang="ru-RU" sz="2200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Коррекционные занятия 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420888"/>
            <a:ext cx="3851920" cy="16561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Специфические санитарно-эпидемиологические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требования к содержанию и эксплуатации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учреждений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образования, 2019г.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2498" y="2348880"/>
            <a:ext cx="864096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7283" y="4856989"/>
            <a:ext cx="3671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 3 до 4 лет – 15 – 20 </a:t>
            </a:r>
            <a:r>
              <a:rPr lang="ru-RU" dirty="0" smtClean="0"/>
              <a:t>минут</a:t>
            </a:r>
            <a:endParaRPr lang="ru-RU" dirty="0"/>
          </a:p>
          <a:p>
            <a:r>
              <a:rPr lang="ru-RU" dirty="0"/>
              <a:t>от 4 до 5 лет – 20 – 25 </a:t>
            </a:r>
            <a:r>
              <a:rPr lang="ru-RU" dirty="0" smtClean="0"/>
              <a:t>минут</a:t>
            </a:r>
            <a:endParaRPr lang="ru-RU" dirty="0"/>
          </a:p>
          <a:p>
            <a:r>
              <a:rPr lang="ru-RU" dirty="0"/>
              <a:t>от 5 до 6 лет – 25 – 30 </a:t>
            </a:r>
            <a:r>
              <a:rPr lang="ru-RU" dirty="0" smtClean="0"/>
              <a:t>минут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985072" y="4987858"/>
            <a:ext cx="246604" cy="71883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29940" y="5133988"/>
            <a:ext cx="44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Учебные занятия (образовательные области)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499767"/>
              </p:ext>
            </p:extLst>
          </p:nvPr>
        </p:nvGraphicFramePr>
        <p:xfrm>
          <a:off x="0" y="764704"/>
          <a:ext cx="9144000" cy="569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5076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Диагностическое занятие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Коррекционное занятие </a:t>
                      </a:r>
                      <a:endParaRPr lang="ru-RU" dirty="0"/>
                    </a:p>
                  </a:txBody>
                  <a:tcPr/>
                </a:tc>
              </a:tr>
              <a:tr h="164538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Вводная часть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Задачи: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- вызвать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положительный эмоциональный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настрой;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-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обеспечить активизацию психической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деятельности.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1. 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Вводная часть</a:t>
                      </a:r>
                    </a:p>
                    <a:p>
                      <a:r>
                        <a:rPr lang="ru-RU" dirty="0" smtClean="0">
                          <a:latin typeface="Arial Narrow" pitchFamily="34" charset="0"/>
                        </a:rPr>
                        <a:t>Задачи: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привлечь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интерес детей к предстоящей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деятельности;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обеспечить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активизацию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их психической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     деятельности.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522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2. 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Основная часть </a:t>
                      </a:r>
                    </a:p>
                    <a:p>
                      <a:pPr algn="just"/>
                      <a:r>
                        <a:rPr lang="ru-RU" dirty="0" smtClean="0">
                          <a:latin typeface="Arial Narrow" pitchFamily="34" charset="0"/>
                        </a:rPr>
                        <a:t>Задача: 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dirty="0" smtClean="0">
                          <a:latin typeface="Arial Narrow" pitchFamily="34" charset="0"/>
                        </a:rPr>
                        <a:t>выявлять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состояние сформированности определенной группы 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умений.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2. 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Основная часть:</a:t>
                      </a:r>
                    </a:p>
                    <a:p>
                      <a:pPr algn="just"/>
                      <a:r>
                        <a:rPr lang="ru-RU" dirty="0" smtClean="0">
                          <a:latin typeface="Arial Narrow" pitchFamily="34" charset="0"/>
                        </a:rPr>
                        <a:t>Задача: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формировать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определенные умения в «проблемной» для ребенка области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развития.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dirty="0" smtClean="0">
                          <a:latin typeface="Arial Narrow" pitchFamily="34" charset="0"/>
                        </a:rPr>
                        <a:t>2.1. Подготовительный этап (</a:t>
                      </a:r>
                      <a:r>
                        <a:rPr lang="ru-RU" b="1" dirty="0" smtClean="0">
                          <a:latin typeface="Arial Narrow" pitchFamily="34" charset="0"/>
                        </a:rPr>
                        <a:t>актуализации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).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dirty="0" smtClean="0">
                          <a:latin typeface="Arial Narrow" pitchFamily="34" charset="0"/>
                        </a:rPr>
                        <a:t>2.2. Формирующий этап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(</a:t>
                      </a:r>
                      <a:r>
                        <a:rPr lang="ru-RU" b="1" dirty="0" smtClean="0">
                          <a:latin typeface="Arial Narrow" pitchFamily="34" charset="0"/>
                        </a:rPr>
                        <a:t>помощь педагога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).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pPr algn="just"/>
                      <a:r>
                        <a:rPr lang="ru-RU" dirty="0" smtClean="0">
                          <a:latin typeface="Arial Narrow" pitchFamily="34" charset="0"/>
                        </a:rPr>
                        <a:t>2.3 Этап самостоятельной работы (</a:t>
                      </a:r>
                      <a:r>
                        <a:rPr lang="ru-RU" b="1" dirty="0" err="1" smtClean="0">
                          <a:latin typeface="Arial Narrow" pitchFamily="34" charset="0"/>
                        </a:rPr>
                        <a:t>практикования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).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3. 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Заключительная часть:</a:t>
                      </a:r>
                    </a:p>
                    <a:p>
                      <a:r>
                        <a:rPr lang="ru-RU" dirty="0" smtClean="0">
                          <a:latin typeface="Arial Narrow" pitchFamily="34" charset="0"/>
                        </a:rPr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развивать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рефлексивные умения у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детей;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выявлять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их эмоциональное 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состояние.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3. 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Заключительная часть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:</a:t>
                      </a:r>
                    </a:p>
                    <a:p>
                      <a:r>
                        <a:rPr lang="ru-RU" dirty="0" smtClean="0">
                          <a:latin typeface="Arial Narrow" pitchFamily="34" charset="0"/>
                        </a:rPr>
                        <a:t>Задачи:</a:t>
                      </a:r>
                    </a:p>
                    <a:p>
                      <a:r>
                        <a:rPr lang="ru-RU" dirty="0" smtClean="0">
                          <a:latin typeface="Arial Narrow" pitchFamily="34" charset="0"/>
                        </a:rPr>
                        <a:t>- развивать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рефлексивные умения у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детей;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r>
                        <a:rPr lang="ru-RU" dirty="0" smtClean="0">
                          <a:latin typeface="Arial Narrow" pitchFamily="34" charset="0"/>
                        </a:rPr>
                        <a:t>- выявлять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их эмоциональное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состояние.</a:t>
                      </a:r>
                      <a:endParaRPr lang="ru-RU" dirty="0" smtClean="0">
                        <a:latin typeface="Arial Narrow" pitchFamily="34" charset="0"/>
                      </a:endParaRPr>
                    </a:p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9"/>
            <a:ext cx="9144000" cy="6904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Структура коррекционных занятий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229600" cy="3168352"/>
          </a:xfrm>
        </p:spPr>
        <p:txBody>
          <a:bodyPr/>
          <a:lstStyle/>
          <a:p>
            <a:r>
              <a:rPr lang="ru-RU" dirty="0" smtClean="0"/>
              <a:t>Тема:_______________</a:t>
            </a:r>
          </a:p>
          <a:p>
            <a:r>
              <a:rPr lang="ru-RU" dirty="0" smtClean="0"/>
              <a:t>Задачи:_______________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Технологическая карта коррекционного </a:t>
            </a:r>
            <a:r>
              <a:rPr lang="ru-RU" sz="3200" dirty="0">
                <a:solidFill>
                  <a:schemeClr val="tx1"/>
                </a:solidFill>
                <a:latin typeface="Arial Narrow" pitchFamily="34" charset="0"/>
              </a:rPr>
              <a:t>з</a:t>
            </a: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анятия</a:t>
            </a:r>
            <a:endParaRPr lang="ru-RU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3570"/>
              </p:ext>
            </p:extLst>
          </p:nvPr>
        </p:nvGraphicFramePr>
        <p:xfrm>
          <a:off x="467544" y="2636912"/>
          <a:ext cx="849694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10"/>
                <a:gridCol w="2731162"/>
                <a:gridCol w="1584176"/>
                <a:gridCol w="964907"/>
                <a:gridCol w="1699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Этапы и задачи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занятия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Методы и приемы коррекционной работы.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Оборудование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Помощь 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Примечание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22737"/>
          <a:stretch/>
        </p:blipFill>
        <p:spPr bwMode="auto">
          <a:xfrm>
            <a:off x="5076056" y="4221088"/>
            <a:ext cx="3937749" cy="24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449</TotalTime>
  <Words>829</Words>
  <Application>Microsoft Office PowerPoint</Application>
  <PresentationFormat>Экран (4:3)</PresentationFormat>
  <Paragraphs>159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Содержание и структура коррекционного занятия в условиях ПКПП</vt:lpstr>
      <vt:lpstr>Коррекционное занятие </vt:lpstr>
      <vt:lpstr>Зачисляются в ПКПП дети:</vt:lpstr>
      <vt:lpstr>Целеполагание </vt:lpstr>
      <vt:lpstr>Задачи (коррекционно-развивающие, не обучающие)</vt:lpstr>
      <vt:lpstr>Алгоритм формулирования коррекционно-развивающей задачи</vt:lpstr>
      <vt:lpstr>Коррекционные занятия </vt:lpstr>
      <vt:lpstr>Структура коррекционных занятий</vt:lpstr>
      <vt:lpstr>Технологическая карта коррекционного занятия</vt:lpstr>
      <vt:lpstr>Технологическая карта диагностического занятия</vt:lpstr>
      <vt:lpstr>Типичные нарушения  (по результатам изучения состояния коррекционно-педагогической работы в области)</vt:lpstr>
      <vt:lpstr>Причины </vt:lpstr>
      <vt:lpstr> Ясли-сад №1 г.Ветки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структура коррекционного занятия в условиях ПКПП</dc:title>
  <dc:creator>Замдир</dc:creator>
  <cp:lastModifiedBy>юзер1</cp:lastModifiedBy>
  <cp:revision>49</cp:revision>
  <cp:lastPrinted>2020-11-24T12:44:32Z</cp:lastPrinted>
  <dcterms:created xsi:type="dcterms:W3CDTF">2020-11-23T14:04:55Z</dcterms:created>
  <dcterms:modified xsi:type="dcterms:W3CDTF">2020-11-30T12:18:43Z</dcterms:modified>
</cp:coreProperties>
</file>