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7" r:id="rId2"/>
    <p:sldMasterId id="2147483739" r:id="rId3"/>
  </p:sldMasterIdLst>
  <p:notesMasterIdLst>
    <p:notesMasterId r:id="rId32"/>
  </p:notesMasterIdLst>
  <p:handoutMasterIdLst>
    <p:handoutMasterId r:id="rId33"/>
  </p:handoutMasterIdLst>
  <p:sldIdLst>
    <p:sldId id="920" r:id="rId4"/>
    <p:sldId id="865" r:id="rId5"/>
    <p:sldId id="919" r:id="rId6"/>
    <p:sldId id="923" r:id="rId7"/>
    <p:sldId id="940" r:id="rId8"/>
    <p:sldId id="939" r:id="rId9"/>
    <p:sldId id="887" r:id="rId10"/>
    <p:sldId id="926" r:id="rId11"/>
    <p:sldId id="929" r:id="rId12"/>
    <p:sldId id="927" r:id="rId13"/>
    <p:sldId id="897" r:id="rId14"/>
    <p:sldId id="941" r:id="rId15"/>
    <p:sldId id="942" r:id="rId16"/>
    <p:sldId id="943" r:id="rId17"/>
    <p:sldId id="944" r:id="rId18"/>
    <p:sldId id="945" r:id="rId19"/>
    <p:sldId id="946" r:id="rId20"/>
    <p:sldId id="952" r:id="rId21"/>
    <p:sldId id="947" r:id="rId22"/>
    <p:sldId id="948" r:id="rId23"/>
    <p:sldId id="907" r:id="rId24"/>
    <p:sldId id="888" r:id="rId25"/>
    <p:sldId id="922" r:id="rId26"/>
    <p:sldId id="906" r:id="rId27"/>
    <p:sldId id="931" r:id="rId28"/>
    <p:sldId id="932" r:id="rId29"/>
    <p:sldId id="949" r:id="rId30"/>
    <p:sldId id="950" r:id="rId31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050"/>
    <a:srgbClr val="FFCC66"/>
    <a:srgbClr val="009999"/>
    <a:srgbClr val="3366CC"/>
    <a:srgbClr val="66CCFF"/>
    <a:srgbClr val="3399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685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2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DDD39D6E0E06D8943CE9FFF40C38C99E0EEBE7C2B615B8F491F182170B587BC62aEg3M" TargetMode="External"/><Relationship Id="rId2" Type="http://schemas.openxmlformats.org/officeDocument/2006/relationships/hyperlink" Target="consultantplus://offline/ref=ADDD39D6E0E06D8943CE9FFF40C38C99E0EEBE7C2B685E824D1D177C7ABDDEB060E4B18485B68231B7FE928EE2a0g9M" TargetMode="External"/><Relationship Id="rId1" Type="http://schemas.openxmlformats.org/officeDocument/2006/relationships/hyperlink" Target="consultantplus://offline/ref=ADDD39D6E0E06D8943CE9FFF40C38C99E0EEBE7C2B685E824D1D177C7ABDDEB060E4B18485B68231B7FE928EE0a0gFM" TargetMode="External"/><Relationship Id="rId5" Type="http://schemas.openxmlformats.org/officeDocument/2006/relationships/hyperlink" Target="consultantplus://offline/ref=ADDD39D6E0E06D8943CE9FFF40C38C99E0EEBE7C2B685E824D1D177C7ABDDEB060E4B18485B68231B7FE9382E3a0gEM" TargetMode="External"/><Relationship Id="rId4" Type="http://schemas.openxmlformats.org/officeDocument/2006/relationships/hyperlink" Target="consultantplus://offline/ref=ADDD39D6E0E06D8943CE9FFF40C38C99E0EEBE7C2B685E824D1D177C7ABDDEB060E4B18485B68231B7FE908AE1a0gB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>
        <a:solidFill>
          <a:srgbClr val="FFFFCC"/>
        </a:solidFill>
        <a:ln w="12700">
          <a:solidFill>
            <a:srgbClr val="339933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доступности дошкольного образования</a:t>
          </a:r>
          <a:endParaRPr lang="zh-CN" altLang="en-US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240C59D7-2CE4-462A-9515-C237DA44CA8D}">
      <dgm:prSet phldrT="[文本]" custT="1"/>
      <dgm:spPr>
        <a:solidFill>
          <a:schemeClr val="accent6">
            <a:lumMod val="20000"/>
            <a:lumOff val="80000"/>
          </a:schemeClr>
        </a:solidFill>
        <a:ln w="12700">
          <a:solidFill>
            <a:srgbClr val="339933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2400" b="1" i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здоровьесберегающего</a:t>
          </a:r>
          <a:r>
            <a:rPr lang="ru-RU" sz="2400" b="1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процесса в учреждениях дошкольного образования на основе межведомственного взаимодействия</a:t>
          </a:r>
          <a:endParaRPr lang="zh-CN" altLang="en-US" sz="2400" b="1" i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B05E394A-9B94-4D12-AA2A-4A782672DD2C}">
      <dgm:prSet phldrT="[文本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10800000" scaled="1"/>
          <a:tileRect/>
        </a:gradFill>
        <a:ln w="12700">
          <a:solidFill>
            <a:srgbClr val="339933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Совершенствование качества 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образовательного процесса</a:t>
          </a:r>
          <a:endParaRPr lang="zh-CN" altLang="en-US" sz="2400" b="1" i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 sz="2000">
            <a:solidFill>
              <a:srgbClr val="C00000"/>
            </a:solidFill>
          </a:endParaRPr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 custScaleX="142553" custScaleY="16191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 custScaleX="142086" custScaleY="157814" custLinFactNeighborX="10553" custLinFactNeighborY="-551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 custScaleX="134944" custScaleY="153401" custLinFactNeighborX="10553" custLinFactNeighborY="-57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72B798-C05D-4AAC-82E8-EF70D9820442}" type="presOf" srcId="{240C59D7-2CE4-462A-9515-C237DA44CA8D}" destId="{1C3B8E56-CDD6-48F6-8138-C0343817464C}" srcOrd="0" destOrd="0" presId="urn:microsoft.com/office/officeart/2005/8/layout/list1"/>
    <dgm:cxn modelId="{F85FA9DC-BD97-4CB0-B7DD-8BA49A2278D5}" type="presOf" srcId="{5D72DEBB-C4EE-4A4C-998A-DBACC02F0CFB}" destId="{20A6C866-FD85-4400-83D4-E3B919A34B51}" srcOrd="0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3AF9339F-547B-4846-81EF-D082F000F38C}" type="presOf" srcId="{240C59D7-2CE4-462A-9515-C237DA44CA8D}" destId="{120FC45C-3BD5-48EA-A639-E7D5A20ED3FD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BA669433-3A03-4B35-A903-9E8D57F05E8C}" type="presOf" srcId="{5D72DEBB-C4EE-4A4C-998A-DBACC02F0CFB}" destId="{833C47F7-914D-4919-99FE-C55F44DD4350}" srcOrd="1" destOrd="0" presId="urn:microsoft.com/office/officeart/2005/8/layout/list1"/>
    <dgm:cxn modelId="{C6FA7B97-1A2E-4CAE-A4EC-3B7FED5B4C8E}" type="presOf" srcId="{B05E394A-9B94-4D12-AA2A-4A782672DD2C}" destId="{0846F4B8-B208-428D-B0F2-ECF3D2F850BA}" srcOrd="0" destOrd="0" presId="urn:microsoft.com/office/officeart/2005/8/layout/list1"/>
    <dgm:cxn modelId="{4CF02C2A-3438-453D-BEFF-63F3F292D1ED}" type="presOf" srcId="{B05E394A-9B94-4D12-AA2A-4A782672DD2C}" destId="{8D3EE3B5-4895-4D5C-BF7C-9C953348E53B}" srcOrd="1" destOrd="0" presId="urn:microsoft.com/office/officeart/2005/8/layout/list1"/>
    <dgm:cxn modelId="{326F89AB-50B9-47B8-87C8-D6A507F07F20}" type="presOf" srcId="{0274B17C-A8D6-4EC1-9F74-DEF1B852E50E}" destId="{290ADAC8-17E0-4F11-BE79-899CD4DD5E12}" srcOrd="0" destOrd="0" presId="urn:microsoft.com/office/officeart/2005/8/layout/list1"/>
    <dgm:cxn modelId="{FC80FF64-855C-4547-B3CE-6D6E9D897174}" type="presParOf" srcId="{290ADAC8-17E0-4F11-BE79-899CD4DD5E12}" destId="{45EF6FC4-75DC-49E3-BD05-7B7E6300CE25}" srcOrd="0" destOrd="0" presId="urn:microsoft.com/office/officeart/2005/8/layout/list1"/>
    <dgm:cxn modelId="{A5D932F6-7869-426B-A605-7ED3AEFE5395}" type="presParOf" srcId="{45EF6FC4-75DC-49E3-BD05-7B7E6300CE25}" destId="{20A6C866-FD85-4400-83D4-E3B919A34B51}" srcOrd="0" destOrd="0" presId="urn:microsoft.com/office/officeart/2005/8/layout/list1"/>
    <dgm:cxn modelId="{BF080305-6C25-4955-B1AD-6DD60AC2FF02}" type="presParOf" srcId="{45EF6FC4-75DC-49E3-BD05-7B7E6300CE25}" destId="{833C47F7-914D-4919-99FE-C55F44DD4350}" srcOrd="1" destOrd="0" presId="urn:microsoft.com/office/officeart/2005/8/layout/list1"/>
    <dgm:cxn modelId="{0060932D-3C8B-409C-89D8-A162E49B7A6F}" type="presParOf" srcId="{290ADAC8-17E0-4F11-BE79-899CD4DD5E12}" destId="{1CA09CCC-EF99-4340-B4E1-5E5C5D8074D6}" srcOrd="1" destOrd="0" presId="urn:microsoft.com/office/officeart/2005/8/layout/list1"/>
    <dgm:cxn modelId="{70D7FA3B-F6F7-4B34-82DF-1D903F925388}" type="presParOf" srcId="{290ADAC8-17E0-4F11-BE79-899CD4DD5E12}" destId="{5EFADA3F-DBD8-47B3-87A4-F7C4DF43CC18}" srcOrd="2" destOrd="0" presId="urn:microsoft.com/office/officeart/2005/8/layout/list1"/>
    <dgm:cxn modelId="{A856FD46-F60D-4E81-9B7A-CC714C0E98DC}" type="presParOf" srcId="{290ADAC8-17E0-4F11-BE79-899CD4DD5E12}" destId="{D5BCB613-75FD-4DEE-8DA5-6CE19F632FB4}" srcOrd="3" destOrd="0" presId="urn:microsoft.com/office/officeart/2005/8/layout/list1"/>
    <dgm:cxn modelId="{2228BC1A-B72E-4CB0-A08E-8D0B4AB5A9D1}" type="presParOf" srcId="{290ADAC8-17E0-4F11-BE79-899CD4DD5E12}" destId="{AD00622C-704A-40DB-AA9A-CF6B66B9CB56}" srcOrd="4" destOrd="0" presId="urn:microsoft.com/office/officeart/2005/8/layout/list1"/>
    <dgm:cxn modelId="{7CCAEB3A-AFDF-45E3-93A3-56D981436EC8}" type="presParOf" srcId="{AD00622C-704A-40DB-AA9A-CF6B66B9CB56}" destId="{1C3B8E56-CDD6-48F6-8138-C0343817464C}" srcOrd="0" destOrd="0" presId="urn:microsoft.com/office/officeart/2005/8/layout/list1"/>
    <dgm:cxn modelId="{0D095C25-B3E4-4566-855D-FC9188640A81}" type="presParOf" srcId="{AD00622C-704A-40DB-AA9A-CF6B66B9CB56}" destId="{120FC45C-3BD5-48EA-A639-E7D5A20ED3FD}" srcOrd="1" destOrd="0" presId="urn:microsoft.com/office/officeart/2005/8/layout/list1"/>
    <dgm:cxn modelId="{933ECDBF-7724-4FCC-92EA-C695C1E6526E}" type="presParOf" srcId="{290ADAC8-17E0-4F11-BE79-899CD4DD5E12}" destId="{197A93D8-BD3E-486E-ABDB-8DA346AD7C11}" srcOrd="5" destOrd="0" presId="urn:microsoft.com/office/officeart/2005/8/layout/list1"/>
    <dgm:cxn modelId="{8A905F26-C8CE-4E51-A23A-388DE3D9C348}" type="presParOf" srcId="{290ADAC8-17E0-4F11-BE79-899CD4DD5E12}" destId="{58D67328-282B-4E2B-B4DB-8AD412BAFFBC}" srcOrd="6" destOrd="0" presId="urn:microsoft.com/office/officeart/2005/8/layout/list1"/>
    <dgm:cxn modelId="{B4F32878-FEE4-4DDB-ADEE-18AC6DA78B93}" type="presParOf" srcId="{290ADAC8-17E0-4F11-BE79-899CD4DD5E12}" destId="{C761DE94-27E5-4F75-9E5A-A7E6DD8791DF}" srcOrd="7" destOrd="0" presId="urn:microsoft.com/office/officeart/2005/8/layout/list1"/>
    <dgm:cxn modelId="{6B336460-7FAC-4A73-B5A8-66C888A1F7D4}" type="presParOf" srcId="{290ADAC8-17E0-4F11-BE79-899CD4DD5E12}" destId="{B38C66CE-824B-42F9-A9FE-390D8396D086}" srcOrd="8" destOrd="0" presId="urn:microsoft.com/office/officeart/2005/8/layout/list1"/>
    <dgm:cxn modelId="{04FBD10E-CD63-4B9B-807F-98C8F59ED2B6}" type="presParOf" srcId="{B38C66CE-824B-42F9-A9FE-390D8396D086}" destId="{0846F4B8-B208-428D-B0F2-ECF3D2F850BA}" srcOrd="0" destOrd="0" presId="urn:microsoft.com/office/officeart/2005/8/layout/list1"/>
    <dgm:cxn modelId="{922F67D9-E323-4647-B6C9-27A5A33A6A26}" type="presParOf" srcId="{B38C66CE-824B-42F9-A9FE-390D8396D086}" destId="{8D3EE3B5-4895-4D5C-BF7C-9C953348E53B}" srcOrd="1" destOrd="0" presId="urn:microsoft.com/office/officeart/2005/8/layout/list1"/>
    <dgm:cxn modelId="{41F2B809-6549-4AC6-9515-437085EF6777}" type="presParOf" srcId="{290ADAC8-17E0-4F11-BE79-899CD4DD5E12}" destId="{F262F509-6396-4BFC-87D5-70BB0970B22E}" srcOrd="9" destOrd="0" presId="urn:microsoft.com/office/officeart/2005/8/layout/list1"/>
    <dgm:cxn modelId="{FB76835D-3D67-4E5B-BF4A-D09F601E1B86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E911C-DEA5-4D8A-ACDE-721B926172BC}" type="doc">
      <dgm:prSet loTypeId="urn:microsoft.com/office/officeart/2005/8/layout/l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67F97E3-D581-4631-92F6-08B804C1369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 Норматив обеспеченности детей раннего и дошкольного возраста местами в учреждениях дошкольного образования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иных учреждениях образования, организациях, реализующих образовательную программу дошкольного образования,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</a:t>
          </a:r>
          <a:endParaRPr lang="ru-RU" sz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6A719-FF67-463D-9FAB-9B78D15971EB}" type="parTrans" cxnId="{106B2802-888F-4D1E-BD86-E10BF4F18077}">
      <dgm:prSet/>
      <dgm:spPr/>
      <dgm:t>
        <a:bodyPr/>
        <a:lstStyle/>
        <a:p>
          <a:endParaRPr lang="ru-RU"/>
        </a:p>
      </dgm:t>
    </dgm:pt>
    <dgm:pt modelId="{A03361D6-F1C4-42C3-8B47-BBDCE3B6A5E8}" type="sibTrans" cxnId="{106B2802-888F-4D1E-BD86-E10BF4F18077}">
      <dgm:prSet/>
      <dgm:spPr/>
      <dgm:t>
        <a:bodyPr/>
        <a:lstStyle/>
        <a:p>
          <a:endParaRPr lang="ru-RU"/>
        </a:p>
      </dgm:t>
    </dgm:pt>
    <dgm:pt modelId="{E1D460C2-FA56-4737-BDD3-276A0293FBE8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статьи 2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3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Кодекса Республики Беларусь об образовании,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Закон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Республики Беларусь "О правах ребенка</a:t>
          </a:r>
          <a:r>
            <a: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7A698-BC8C-48C6-8F96-82A4AA9C492A}" type="parTrans" cxnId="{215CBD16-F543-44A3-9BFE-06A1B5F5D99F}">
      <dgm:prSet/>
      <dgm:spPr/>
      <dgm:t>
        <a:bodyPr/>
        <a:lstStyle/>
        <a:p>
          <a:endParaRPr lang="ru-RU"/>
        </a:p>
      </dgm:t>
    </dgm:pt>
    <dgm:pt modelId="{31BC4735-3CC1-4DAC-B1CA-39001618F377}" type="sibTrans" cxnId="{215CBD16-F543-44A3-9BFE-06A1B5F5D99F}">
      <dgm:prSet/>
      <dgm:spPr/>
      <dgm:t>
        <a:bodyPr/>
        <a:lstStyle/>
        <a:p>
          <a:endParaRPr lang="ru-RU"/>
        </a:p>
      </dgm:t>
    </dgm:pt>
    <dgm:pt modelId="{6D4C62A7-98F0-4919-976F-2F4949F4D8F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 охвата детей пятилетнего возраста подготовкой к обучению в учреждениях общего среднего образования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F0CC3-CE2E-40F9-AE7A-44D26B914614}" type="parTrans" cxnId="{157940BC-0299-45B9-A7BD-60B81FC4061B}">
      <dgm:prSet/>
      <dgm:spPr/>
      <dgm:t>
        <a:bodyPr/>
        <a:lstStyle/>
        <a:p>
          <a:endParaRPr lang="ru-RU"/>
        </a:p>
      </dgm:t>
    </dgm:pt>
    <dgm:pt modelId="{AFD84B77-D4AA-49F1-A3E6-96BBD1F3B037}" type="sibTrans" cxnId="{157940BC-0299-45B9-A7BD-60B81FC4061B}">
      <dgm:prSet/>
      <dgm:spPr/>
      <dgm:t>
        <a:bodyPr/>
        <a:lstStyle/>
        <a:p>
          <a:endParaRPr lang="ru-RU"/>
        </a:p>
      </dgm:t>
    </dgm:pt>
    <dgm:pt modelId="{59F5856D-FCEC-4BD4-8E29-A5CF046D608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пункт 4 статьи 152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Кодекса Республики Беларусь об образовании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B5A4E-04BC-41C9-9922-399C9327BCED}" type="parTrans" cxnId="{ECB22A19-5572-4243-A659-480C179F2C6D}">
      <dgm:prSet/>
      <dgm:spPr/>
      <dgm:t>
        <a:bodyPr/>
        <a:lstStyle/>
        <a:p>
          <a:endParaRPr lang="ru-RU"/>
        </a:p>
      </dgm:t>
    </dgm:pt>
    <dgm:pt modelId="{B9DAD28F-4B91-409A-8415-E3C048375C61}" type="sibTrans" cxnId="{ECB22A19-5572-4243-A659-480C179F2C6D}">
      <dgm:prSet/>
      <dgm:spPr/>
      <dgm:t>
        <a:bodyPr/>
        <a:lstStyle/>
        <a:p>
          <a:endParaRPr lang="ru-RU"/>
        </a:p>
      </dgm:t>
    </dgm:pt>
    <dgm:pt modelId="{1127CEC3-1AAA-4D59-B36F-6D0BA3A10B8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100%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ACB0A-9CAF-4AC6-9138-32CBFAB8D992}" type="parTrans" cxnId="{893F06A1-A024-4CB4-87BB-425EEDE46A8E}">
      <dgm:prSet/>
      <dgm:spPr/>
      <dgm:t>
        <a:bodyPr/>
        <a:lstStyle/>
        <a:p>
          <a:endParaRPr lang="ru-RU"/>
        </a:p>
      </dgm:t>
    </dgm:pt>
    <dgm:pt modelId="{58795726-C4A8-4836-8A5E-7F8FF4954517}" type="sibTrans" cxnId="{893F06A1-A024-4CB4-87BB-425EEDE46A8E}">
      <dgm:prSet/>
      <dgm:spPr/>
      <dgm:t>
        <a:bodyPr/>
        <a:lstStyle/>
        <a:p>
          <a:endParaRPr lang="ru-RU"/>
        </a:p>
      </dgm:t>
    </dgm:pt>
    <dgm:pt modelId="{F539D14D-9B72-4888-A294-429E3E3CEB8E}">
      <dgm:prSet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 бюджетной обеспеченности расходов на одного воспитанника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учреждениях дошкольного образования, специальных яслях-садах, специальных детских садах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4EA24-E5E6-424C-BB62-36AB5B4D4A84}" type="parTrans" cxnId="{4D3231FE-724C-4494-8592-3B7C9557F6F1}">
      <dgm:prSet/>
      <dgm:spPr/>
      <dgm:t>
        <a:bodyPr/>
        <a:lstStyle/>
        <a:p>
          <a:endParaRPr lang="ru-RU"/>
        </a:p>
      </dgm:t>
    </dgm:pt>
    <dgm:pt modelId="{FE35160D-B9FF-41E1-8780-776FC4AB736A}" type="sibTrans" cxnId="{4D3231FE-724C-4494-8592-3B7C9557F6F1}">
      <dgm:prSet/>
      <dgm:spPr/>
      <dgm:t>
        <a:bodyPr/>
        <a:lstStyle/>
        <a:p>
          <a:endParaRPr lang="ru-RU"/>
        </a:p>
      </dgm:t>
    </dgm:pt>
    <dgm:pt modelId="{03ADCF9B-E2B5-45BE-9D34-72780F8585B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 разработан на основании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статей 3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137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Кодекса Республики Беларусь об образовании</a:t>
          </a:r>
          <a:endParaRPr lang="ru-RU" sz="14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9B729-4FD0-4FE0-85B2-1C8728542A65}" type="parTrans" cxnId="{13D83E02-7148-4986-993B-B308CFA4CE97}">
      <dgm:prSet/>
      <dgm:spPr/>
      <dgm:t>
        <a:bodyPr/>
        <a:lstStyle/>
        <a:p>
          <a:endParaRPr lang="ru-RU"/>
        </a:p>
      </dgm:t>
    </dgm:pt>
    <dgm:pt modelId="{1E088840-35C7-4ABA-813A-803364573FA0}" type="sibTrans" cxnId="{13D83E02-7148-4986-993B-B308CFA4CE97}">
      <dgm:prSet/>
      <dgm:spPr/>
      <dgm:t>
        <a:bodyPr/>
        <a:lstStyle/>
        <a:p>
          <a:endParaRPr lang="ru-RU"/>
        </a:p>
      </dgm:t>
    </dgm:pt>
    <dgm:pt modelId="{231795E1-9D2A-4504-A515-B5AEB2D6B49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менее 1170 рублей в год 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1CF3E-1A1C-4F8B-B432-3A1E937FE8F4}" type="parTrans" cxnId="{4CF5E215-B07C-41CE-B2B9-51A9B62E9717}">
      <dgm:prSet/>
      <dgm:spPr/>
      <dgm:t>
        <a:bodyPr/>
        <a:lstStyle/>
        <a:p>
          <a:endParaRPr lang="ru-RU"/>
        </a:p>
      </dgm:t>
    </dgm:pt>
    <dgm:pt modelId="{D69A84C8-4D6D-44AD-941B-9380D5DEB2AA}" type="sibTrans" cxnId="{4CF5E215-B07C-41CE-B2B9-51A9B62E9717}">
      <dgm:prSet/>
      <dgm:spPr/>
      <dgm:t>
        <a:bodyPr/>
        <a:lstStyle/>
        <a:p>
          <a:endParaRPr lang="ru-RU"/>
        </a:p>
      </dgm:t>
    </dgm:pt>
    <dgm:pt modelId="{9A401AE7-2798-4D37-8EA5-B04A50671B0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85 %</a:t>
          </a:r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38165-2555-4D20-96A7-2CE3245A8E15}" type="sibTrans" cxnId="{071B48C2-A4CC-423B-A35B-AEE8B87106D7}">
      <dgm:prSet/>
      <dgm:spPr/>
      <dgm:t>
        <a:bodyPr/>
        <a:lstStyle/>
        <a:p>
          <a:endParaRPr lang="ru-RU"/>
        </a:p>
      </dgm:t>
    </dgm:pt>
    <dgm:pt modelId="{9570F3E9-D405-410F-9272-82F1E29576E0}" type="parTrans" cxnId="{071B48C2-A4CC-423B-A35B-AEE8B87106D7}">
      <dgm:prSet/>
      <dgm:spPr/>
      <dgm:t>
        <a:bodyPr/>
        <a:lstStyle/>
        <a:p>
          <a:endParaRPr lang="ru-RU"/>
        </a:p>
      </dgm:t>
    </dgm:pt>
    <dgm:pt modelId="{A4DD09D3-2769-42D8-B178-AEEE6FB016FE}" type="pres">
      <dgm:prSet presAssocID="{940E911C-DEA5-4D8A-ACDE-721B92617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9F0DD6-3B75-49C7-B519-E4EF3063BA14}" type="pres">
      <dgm:prSet presAssocID="{A67F97E3-D581-4631-92F6-08B804C13691}" presName="horFlow" presStyleCnt="0"/>
      <dgm:spPr/>
    </dgm:pt>
    <dgm:pt modelId="{3F9EE614-F9F2-4667-8B7F-651C5D320E82}" type="pres">
      <dgm:prSet presAssocID="{A67F97E3-D581-4631-92F6-08B804C13691}" presName="bigChev" presStyleLbl="node1" presStyleIdx="0" presStyleCnt="3" custScaleX="144214" custScaleY="138723" custLinFactNeighborX="10520" custLinFactNeighborY="358"/>
      <dgm:spPr/>
      <dgm:t>
        <a:bodyPr/>
        <a:lstStyle/>
        <a:p>
          <a:endParaRPr lang="ru-RU"/>
        </a:p>
      </dgm:t>
    </dgm:pt>
    <dgm:pt modelId="{3DFD35FA-F3C5-442E-8160-6DBDEDD1631A}" type="pres">
      <dgm:prSet presAssocID="{35F7A698-BC8C-48C6-8F96-82A4AA9C492A}" presName="parTrans" presStyleCnt="0"/>
      <dgm:spPr/>
    </dgm:pt>
    <dgm:pt modelId="{FC267D6E-2D47-4C5C-A3C7-9EB282CA25DE}" type="pres">
      <dgm:prSet presAssocID="{E1D460C2-FA56-4737-BDD3-276A0293FBE8}" presName="node" presStyleLbl="alignAccFollowNode1" presStyleIdx="0" presStyleCnt="6" custScaleX="11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E5F8-D4A8-4935-8EA0-76AD4E955311}" type="pres">
      <dgm:prSet presAssocID="{31BC4735-3CC1-4DAC-B1CA-39001618F377}" presName="sibTrans" presStyleCnt="0"/>
      <dgm:spPr/>
    </dgm:pt>
    <dgm:pt modelId="{9A8AC6BD-04A1-4FAB-9B2A-D82D029FBE69}" type="pres">
      <dgm:prSet presAssocID="{9A401AE7-2798-4D37-8EA5-B04A50671B0A}" presName="node" presStyleLbl="alignAccFollowNode1" presStyleIdx="1" presStyleCnt="6" custScaleX="62269" custLinFactNeighborX="17953" custLinFactNeighborY="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99DD-8B86-40AA-BAC1-8D237C7F4AC0}" type="pres">
      <dgm:prSet presAssocID="{A67F97E3-D581-4631-92F6-08B804C13691}" presName="vSp" presStyleCnt="0"/>
      <dgm:spPr/>
    </dgm:pt>
    <dgm:pt modelId="{57F9A6D7-1DBC-481F-95F9-3328858868BE}" type="pres">
      <dgm:prSet presAssocID="{6D4C62A7-98F0-4919-976F-2F4949F4D8FB}" presName="horFlow" presStyleCnt="0"/>
      <dgm:spPr/>
    </dgm:pt>
    <dgm:pt modelId="{39F1A005-676E-4D6F-A589-1A49003B7CC6}" type="pres">
      <dgm:prSet presAssocID="{6D4C62A7-98F0-4919-976F-2F4949F4D8FB}" presName="bigChev" presStyleLbl="node1" presStyleIdx="1" presStyleCnt="3" custScaleX="126016" custScaleY="83827" custLinFactNeighborX="86923" custLinFactNeighborY="-567"/>
      <dgm:spPr/>
      <dgm:t>
        <a:bodyPr/>
        <a:lstStyle/>
        <a:p>
          <a:endParaRPr lang="ru-RU"/>
        </a:p>
      </dgm:t>
    </dgm:pt>
    <dgm:pt modelId="{0DF94D07-A924-4470-829E-68BB614AFD1D}" type="pres">
      <dgm:prSet presAssocID="{6A5B5A4E-04BC-41C9-9922-399C9327BCED}" presName="parTrans" presStyleCnt="0"/>
      <dgm:spPr/>
    </dgm:pt>
    <dgm:pt modelId="{1BE22BDB-D76D-4141-BD53-57B182019433}" type="pres">
      <dgm:prSet presAssocID="{59F5856D-FCEC-4BD4-8E29-A5CF046D6089}" presName="node" presStyleLbl="alignAccFollowNode1" presStyleIdx="2" presStyleCnt="6" custScaleX="127250" custLinFactX="1854" custLinFactNeighborX="100000" custLinFactNeighborY="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975A-2B1C-4ECE-8140-22A4C41D30C8}" type="pres">
      <dgm:prSet presAssocID="{B9DAD28F-4B91-409A-8415-E3C048375C61}" presName="sibTrans" presStyleCnt="0"/>
      <dgm:spPr/>
    </dgm:pt>
    <dgm:pt modelId="{30B6DB6C-7AC8-4C79-BD57-42943E89718E}" type="pres">
      <dgm:prSet presAssocID="{1127CEC3-1AAA-4D59-B36F-6D0BA3A10B80}" presName="node" presStyleLbl="alignAccFollowNode1" presStyleIdx="3" presStyleCnt="6" custScaleX="62269" custLinFactX="1720" custLinFactNeighborX="100000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DF38-CA18-420F-833A-4142827FB4FD}" type="pres">
      <dgm:prSet presAssocID="{6D4C62A7-98F0-4919-976F-2F4949F4D8FB}" presName="vSp" presStyleCnt="0"/>
      <dgm:spPr/>
    </dgm:pt>
    <dgm:pt modelId="{F4D2FB2D-BCA0-49A0-A059-950A6BE4A404}" type="pres">
      <dgm:prSet presAssocID="{F539D14D-9B72-4888-A294-429E3E3CEB8E}" presName="horFlow" presStyleCnt="0"/>
      <dgm:spPr/>
    </dgm:pt>
    <dgm:pt modelId="{A2748015-2ECB-4281-BD7A-AFA5921F9CA1}" type="pres">
      <dgm:prSet presAssocID="{F539D14D-9B72-4888-A294-429E3E3CEB8E}" presName="bigChev" presStyleLbl="node1" presStyleIdx="2" presStyleCnt="3" custScaleX="137161" custLinFactNeighborX="42639" custLinFactNeighborY="-3958"/>
      <dgm:spPr/>
      <dgm:t>
        <a:bodyPr/>
        <a:lstStyle/>
        <a:p>
          <a:endParaRPr lang="ru-RU"/>
        </a:p>
      </dgm:t>
    </dgm:pt>
    <dgm:pt modelId="{69C94100-8126-45B2-8351-A1FBC6E02931}" type="pres">
      <dgm:prSet presAssocID="{99F9B729-4FD0-4FE0-85B2-1C8728542A65}" presName="parTrans" presStyleCnt="0"/>
      <dgm:spPr/>
    </dgm:pt>
    <dgm:pt modelId="{A7C67153-B3E3-4232-96F5-D6B2BD23E1FE}" type="pres">
      <dgm:prSet presAssocID="{03ADCF9B-E2B5-45BE-9D34-72780F8585BB}" presName="node" presStyleLbl="alignAccFollowNode1" presStyleIdx="4" presStyleCnt="6" custScaleX="108238" custLinFactNeighborX="73853" custLinFactNeighborY="-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CC42D-1EFA-41D6-AF1D-F8F7EC8A2FF6}" type="pres">
      <dgm:prSet presAssocID="{1E088840-35C7-4ABA-813A-803364573FA0}" presName="sibTrans" presStyleCnt="0"/>
      <dgm:spPr/>
    </dgm:pt>
    <dgm:pt modelId="{9A5293FE-D5EA-45A6-83F7-5B5EE1A26EE6}" type="pres">
      <dgm:prSet presAssocID="{231795E1-9D2A-4504-A515-B5AEB2D6B49F}" presName="node" presStyleLbl="alignAccFollowNode1" presStyleIdx="5" presStyleCnt="6" custScaleX="74091" custScaleY="112771" custLinFactNeighborX="75766" custLinFactNeighborY="-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B2802-888F-4D1E-BD86-E10BF4F18077}" srcId="{940E911C-DEA5-4D8A-ACDE-721B926172BC}" destId="{A67F97E3-D581-4631-92F6-08B804C13691}" srcOrd="0" destOrd="0" parTransId="{8B86A719-FF67-463D-9FAB-9B78D15971EB}" sibTransId="{A03361D6-F1C4-42C3-8B47-BBDCE3B6A5E8}"/>
    <dgm:cxn modelId="{A6A000F8-9386-4AB1-BF97-F7C53B98F0A7}" type="presOf" srcId="{6D4C62A7-98F0-4919-976F-2F4949F4D8FB}" destId="{39F1A005-676E-4D6F-A589-1A49003B7CC6}" srcOrd="0" destOrd="0" presId="urn:microsoft.com/office/officeart/2005/8/layout/lProcess3"/>
    <dgm:cxn modelId="{ECB22A19-5572-4243-A659-480C179F2C6D}" srcId="{6D4C62A7-98F0-4919-976F-2F4949F4D8FB}" destId="{59F5856D-FCEC-4BD4-8E29-A5CF046D6089}" srcOrd="0" destOrd="0" parTransId="{6A5B5A4E-04BC-41C9-9922-399C9327BCED}" sibTransId="{B9DAD28F-4B91-409A-8415-E3C048375C61}"/>
    <dgm:cxn modelId="{06EB6EC4-7A3F-4EB3-9A80-B3ED33A3A6E5}" type="presOf" srcId="{231795E1-9D2A-4504-A515-B5AEB2D6B49F}" destId="{9A5293FE-D5EA-45A6-83F7-5B5EE1A26EE6}" srcOrd="0" destOrd="0" presId="urn:microsoft.com/office/officeart/2005/8/layout/lProcess3"/>
    <dgm:cxn modelId="{4D3231FE-724C-4494-8592-3B7C9557F6F1}" srcId="{940E911C-DEA5-4D8A-ACDE-721B926172BC}" destId="{F539D14D-9B72-4888-A294-429E3E3CEB8E}" srcOrd="2" destOrd="0" parTransId="{BE14EA24-E5E6-424C-BB62-36AB5B4D4A84}" sibTransId="{FE35160D-B9FF-41E1-8780-776FC4AB736A}"/>
    <dgm:cxn modelId="{B5DDED99-3A4A-4130-80C5-1EB717583F21}" type="presOf" srcId="{59F5856D-FCEC-4BD4-8E29-A5CF046D6089}" destId="{1BE22BDB-D76D-4141-BD53-57B182019433}" srcOrd="0" destOrd="0" presId="urn:microsoft.com/office/officeart/2005/8/layout/lProcess3"/>
    <dgm:cxn modelId="{166557A9-4E74-4FA9-BBF9-F1F73F6D054D}" type="presOf" srcId="{A67F97E3-D581-4631-92F6-08B804C13691}" destId="{3F9EE614-F9F2-4667-8B7F-651C5D320E82}" srcOrd="0" destOrd="0" presId="urn:microsoft.com/office/officeart/2005/8/layout/lProcess3"/>
    <dgm:cxn modelId="{997FEF6B-1C7D-4A38-A029-CB8FAFA6EC05}" type="presOf" srcId="{03ADCF9B-E2B5-45BE-9D34-72780F8585BB}" destId="{A7C67153-B3E3-4232-96F5-D6B2BD23E1FE}" srcOrd="0" destOrd="0" presId="urn:microsoft.com/office/officeart/2005/8/layout/lProcess3"/>
    <dgm:cxn modelId="{13D83E02-7148-4986-993B-B308CFA4CE97}" srcId="{F539D14D-9B72-4888-A294-429E3E3CEB8E}" destId="{03ADCF9B-E2B5-45BE-9D34-72780F8585BB}" srcOrd="0" destOrd="0" parTransId="{99F9B729-4FD0-4FE0-85B2-1C8728542A65}" sibTransId="{1E088840-35C7-4ABA-813A-803364573FA0}"/>
    <dgm:cxn modelId="{C9A26BC4-1560-4DD5-99A4-2E10E88E4FC9}" type="presOf" srcId="{E1D460C2-FA56-4737-BDD3-276A0293FBE8}" destId="{FC267D6E-2D47-4C5C-A3C7-9EB282CA25DE}" srcOrd="0" destOrd="0" presId="urn:microsoft.com/office/officeart/2005/8/layout/lProcess3"/>
    <dgm:cxn modelId="{9373E9EE-AB1F-44BF-A382-529FF428ADD0}" type="presOf" srcId="{F539D14D-9B72-4888-A294-429E3E3CEB8E}" destId="{A2748015-2ECB-4281-BD7A-AFA5921F9CA1}" srcOrd="0" destOrd="0" presId="urn:microsoft.com/office/officeart/2005/8/layout/lProcess3"/>
    <dgm:cxn modelId="{893F06A1-A024-4CB4-87BB-425EEDE46A8E}" srcId="{6D4C62A7-98F0-4919-976F-2F4949F4D8FB}" destId="{1127CEC3-1AAA-4D59-B36F-6D0BA3A10B80}" srcOrd="1" destOrd="0" parTransId="{3A0ACB0A-9CAF-4AC6-9138-32CBFAB8D992}" sibTransId="{58795726-C4A8-4836-8A5E-7F8FF4954517}"/>
    <dgm:cxn modelId="{157940BC-0299-45B9-A7BD-60B81FC4061B}" srcId="{940E911C-DEA5-4D8A-ACDE-721B926172BC}" destId="{6D4C62A7-98F0-4919-976F-2F4949F4D8FB}" srcOrd="1" destOrd="0" parTransId="{435F0CC3-CE2E-40F9-AE7A-44D26B914614}" sibTransId="{AFD84B77-D4AA-49F1-A3E6-96BBD1F3B037}"/>
    <dgm:cxn modelId="{F0E7E170-81A6-4F61-9748-1F7BA62D95B4}" type="presOf" srcId="{1127CEC3-1AAA-4D59-B36F-6D0BA3A10B80}" destId="{30B6DB6C-7AC8-4C79-BD57-42943E89718E}" srcOrd="0" destOrd="0" presId="urn:microsoft.com/office/officeart/2005/8/layout/lProcess3"/>
    <dgm:cxn modelId="{4CF5E215-B07C-41CE-B2B9-51A9B62E9717}" srcId="{F539D14D-9B72-4888-A294-429E3E3CEB8E}" destId="{231795E1-9D2A-4504-A515-B5AEB2D6B49F}" srcOrd="1" destOrd="0" parTransId="{6B51CF3E-1A1C-4F8B-B432-3A1E937FE8F4}" sibTransId="{D69A84C8-4D6D-44AD-941B-9380D5DEB2AA}"/>
    <dgm:cxn modelId="{071B48C2-A4CC-423B-A35B-AEE8B87106D7}" srcId="{A67F97E3-D581-4631-92F6-08B804C13691}" destId="{9A401AE7-2798-4D37-8EA5-B04A50671B0A}" srcOrd="1" destOrd="0" parTransId="{9570F3E9-D405-410F-9272-82F1E29576E0}" sibTransId="{F5638165-2555-4D20-96A7-2CE3245A8E15}"/>
    <dgm:cxn modelId="{215CBD16-F543-44A3-9BFE-06A1B5F5D99F}" srcId="{A67F97E3-D581-4631-92F6-08B804C13691}" destId="{E1D460C2-FA56-4737-BDD3-276A0293FBE8}" srcOrd="0" destOrd="0" parTransId="{35F7A698-BC8C-48C6-8F96-82A4AA9C492A}" sibTransId="{31BC4735-3CC1-4DAC-B1CA-39001618F377}"/>
    <dgm:cxn modelId="{C747FCE9-B967-4E6D-8C29-30F24EEEFCCB}" type="presOf" srcId="{940E911C-DEA5-4D8A-ACDE-721B926172BC}" destId="{A4DD09D3-2769-42D8-B178-AEEE6FB016FE}" srcOrd="0" destOrd="0" presId="urn:microsoft.com/office/officeart/2005/8/layout/lProcess3"/>
    <dgm:cxn modelId="{B1F11F68-437E-4951-8DC9-9B9C69FD1C5B}" type="presOf" srcId="{9A401AE7-2798-4D37-8EA5-B04A50671B0A}" destId="{9A8AC6BD-04A1-4FAB-9B2A-D82D029FBE69}" srcOrd="0" destOrd="0" presId="urn:microsoft.com/office/officeart/2005/8/layout/lProcess3"/>
    <dgm:cxn modelId="{1FB720F8-1E93-4A0F-96A8-C7CC162C4340}" type="presParOf" srcId="{A4DD09D3-2769-42D8-B178-AEEE6FB016FE}" destId="{2A9F0DD6-3B75-49C7-B519-E4EF3063BA14}" srcOrd="0" destOrd="0" presId="urn:microsoft.com/office/officeart/2005/8/layout/lProcess3"/>
    <dgm:cxn modelId="{A1C02173-2B69-43B1-A634-950C02DD7225}" type="presParOf" srcId="{2A9F0DD6-3B75-49C7-B519-E4EF3063BA14}" destId="{3F9EE614-F9F2-4667-8B7F-651C5D320E82}" srcOrd="0" destOrd="0" presId="urn:microsoft.com/office/officeart/2005/8/layout/lProcess3"/>
    <dgm:cxn modelId="{E15363CB-E1C4-450C-A4BC-4B400EA3CF33}" type="presParOf" srcId="{2A9F0DD6-3B75-49C7-B519-E4EF3063BA14}" destId="{3DFD35FA-F3C5-442E-8160-6DBDEDD1631A}" srcOrd="1" destOrd="0" presId="urn:microsoft.com/office/officeart/2005/8/layout/lProcess3"/>
    <dgm:cxn modelId="{61E315E6-47A0-469F-A301-1F02E40FCBFD}" type="presParOf" srcId="{2A9F0DD6-3B75-49C7-B519-E4EF3063BA14}" destId="{FC267D6E-2D47-4C5C-A3C7-9EB282CA25DE}" srcOrd="2" destOrd="0" presId="urn:microsoft.com/office/officeart/2005/8/layout/lProcess3"/>
    <dgm:cxn modelId="{A0FCEB34-F07B-4264-A11E-027BBA647610}" type="presParOf" srcId="{2A9F0DD6-3B75-49C7-B519-E4EF3063BA14}" destId="{3CCBE5F8-D4A8-4935-8EA0-76AD4E955311}" srcOrd="3" destOrd="0" presId="urn:microsoft.com/office/officeart/2005/8/layout/lProcess3"/>
    <dgm:cxn modelId="{BAFBA641-9F29-4D9B-AA14-99F284D2A3C5}" type="presParOf" srcId="{2A9F0DD6-3B75-49C7-B519-E4EF3063BA14}" destId="{9A8AC6BD-04A1-4FAB-9B2A-D82D029FBE69}" srcOrd="4" destOrd="0" presId="urn:microsoft.com/office/officeart/2005/8/layout/lProcess3"/>
    <dgm:cxn modelId="{ED134DB7-929A-4EAA-B78F-2C92BF3DF83C}" type="presParOf" srcId="{A4DD09D3-2769-42D8-B178-AEEE6FB016FE}" destId="{AC4E99DD-8B86-40AA-BAC1-8D237C7F4AC0}" srcOrd="1" destOrd="0" presId="urn:microsoft.com/office/officeart/2005/8/layout/lProcess3"/>
    <dgm:cxn modelId="{37E27ADF-4972-4073-8BF7-90B304A7A256}" type="presParOf" srcId="{A4DD09D3-2769-42D8-B178-AEEE6FB016FE}" destId="{57F9A6D7-1DBC-481F-95F9-3328858868BE}" srcOrd="2" destOrd="0" presId="urn:microsoft.com/office/officeart/2005/8/layout/lProcess3"/>
    <dgm:cxn modelId="{6BEB9C4E-CF80-4235-8E4A-F649FF3AFD16}" type="presParOf" srcId="{57F9A6D7-1DBC-481F-95F9-3328858868BE}" destId="{39F1A005-676E-4D6F-A589-1A49003B7CC6}" srcOrd="0" destOrd="0" presId="urn:microsoft.com/office/officeart/2005/8/layout/lProcess3"/>
    <dgm:cxn modelId="{FA7C0110-CC71-43C7-B479-80692B3DA105}" type="presParOf" srcId="{57F9A6D7-1DBC-481F-95F9-3328858868BE}" destId="{0DF94D07-A924-4470-829E-68BB614AFD1D}" srcOrd="1" destOrd="0" presId="urn:microsoft.com/office/officeart/2005/8/layout/lProcess3"/>
    <dgm:cxn modelId="{E4F505E5-8121-4E4F-91A6-E5006720C869}" type="presParOf" srcId="{57F9A6D7-1DBC-481F-95F9-3328858868BE}" destId="{1BE22BDB-D76D-4141-BD53-57B182019433}" srcOrd="2" destOrd="0" presId="urn:microsoft.com/office/officeart/2005/8/layout/lProcess3"/>
    <dgm:cxn modelId="{3CC208CB-FE59-4C9C-8166-3F887DB565DA}" type="presParOf" srcId="{57F9A6D7-1DBC-481F-95F9-3328858868BE}" destId="{C50C975A-2B1C-4ECE-8140-22A4C41D30C8}" srcOrd="3" destOrd="0" presId="urn:microsoft.com/office/officeart/2005/8/layout/lProcess3"/>
    <dgm:cxn modelId="{2FEC7E06-38B9-4D95-AF57-DB3612791AA6}" type="presParOf" srcId="{57F9A6D7-1DBC-481F-95F9-3328858868BE}" destId="{30B6DB6C-7AC8-4C79-BD57-42943E89718E}" srcOrd="4" destOrd="0" presId="urn:microsoft.com/office/officeart/2005/8/layout/lProcess3"/>
    <dgm:cxn modelId="{123BAE20-4104-4772-95CE-065EB3BC5EC9}" type="presParOf" srcId="{A4DD09D3-2769-42D8-B178-AEEE6FB016FE}" destId="{4F74DF38-CA18-420F-833A-4142827FB4FD}" srcOrd="3" destOrd="0" presId="urn:microsoft.com/office/officeart/2005/8/layout/lProcess3"/>
    <dgm:cxn modelId="{F7C6783F-6A93-4658-A6D9-410B5682B043}" type="presParOf" srcId="{A4DD09D3-2769-42D8-B178-AEEE6FB016FE}" destId="{F4D2FB2D-BCA0-49A0-A059-950A6BE4A404}" srcOrd="4" destOrd="0" presId="urn:microsoft.com/office/officeart/2005/8/layout/lProcess3"/>
    <dgm:cxn modelId="{3C5D7BF7-00B9-4186-885A-1DEB2D16AE88}" type="presParOf" srcId="{F4D2FB2D-BCA0-49A0-A059-950A6BE4A404}" destId="{A2748015-2ECB-4281-BD7A-AFA5921F9CA1}" srcOrd="0" destOrd="0" presId="urn:microsoft.com/office/officeart/2005/8/layout/lProcess3"/>
    <dgm:cxn modelId="{9643F770-C5B1-436A-861C-99929427BC9F}" type="presParOf" srcId="{F4D2FB2D-BCA0-49A0-A059-950A6BE4A404}" destId="{69C94100-8126-45B2-8351-A1FBC6E02931}" srcOrd="1" destOrd="0" presId="urn:microsoft.com/office/officeart/2005/8/layout/lProcess3"/>
    <dgm:cxn modelId="{4948C18B-931B-4F07-A894-D2571A07984D}" type="presParOf" srcId="{F4D2FB2D-BCA0-49A0-A059-950A6BE4A404}" destId="{A7C67153-B3E3-4232-96F5-D6B2BD23E1FE}" srcOrd="2" destOrd="0" presId="urn:microsoft.com/office/officeart/2005/8/layout/lProcess3"/>
    <dgm:cxn modelId="{31493C6F-39D1-41B9-AF6D-5A7FB51B0F7B}" type="presParOf" srcId="{F4D2FB2D-BCA0-49A0-A059-950A6BE4A404}" destId="{E29CC42D-1EFA-41D6-AF1D-F8F7EC8A2FF6}" srcOrd="3" destOrd="0" presId="urn:microsoft.com/office/officeart/2005/8/layout/lProcess3"/>
    <dgm:cxn modelId="{A3F93C07-A596-4798-A037-154A9BC3F19E}" type="presParOf" srcId="{F4D2FB2D-BCA0-49A0-A059-950A6BE4A404}" destId="{9A5293FE-D5EA-45A6-83F7-5B5EE1A26EE6}" srcOrd="4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EE1610-23C0-4284-B3A4-0D7963A2CD62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28938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638" y="9442450"/>
            <a:ext cx="2928937" cy="498475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801B9F7-720E-458A-8F21-9743BC9653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0C2B2C-99B9-4391-8009-A2401DDEB0CF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4400"/>
            <a:ext cx="5408613" cy="447198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28938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8" y="9442450"/>
            <a:ext cx="2928937" cy="498475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8A908E9-2AE6-4CCA-B2F6-9D1CD2338A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70FF-166B-4A93-B540-BABF0A1CB585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368C0-28A0-4E27-9EC5-4A453039EA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7345-AE85-4754-A5B7-8C0641225665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6B3C6-8677-4337-B55B-BEDFE09F2B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4941A-ECAA-4D6B-8D5D-92FE6E1FD7F9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E2BE2-3A2B-4D64-88E4-FF8EA09BD9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294CF-0EAB-420F-B146-E09F8D332EBA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A7FAF-B89A-4373-B52D-0080677EA8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CB0F-E291-4CED-BF00-145007B6537F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ED6D2-B312-44D7-A322-5DD1AF6035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6F00-A58C-49EF-B0C2-F75E95E05682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654E8-F610-4F30-B2B7-86541A6726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B2CC-462D-4A6E-B02C-2D3605F4D503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070BC-D804-4580-8779-C7984A2236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3376-73DB-431D-861B-4FB06FEA703D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FB8B1-61D6-4C3E-8624-5694655DAB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6011-85F3-4DD6-8E4B-1DA2F5ADEEA0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A9493-CB01-48A3-BE49-A12F114590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BB7E-1B0F-485C-B06B-C8D71C5C707D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2B86-234B-4CE3-9EC2-4360431D0F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02F8-4B05-4764-A84F-391E05BB2251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14257-A922-44EC-8376-A106BC0E2A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33D4-A8AC-49BE-8F45-23BFF1A57153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0A546-940A-4C12-88C7-E1917885FC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4354DE8-782D-40E7-B35E-3445FE41EF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F8B7D9-2E9F-46D6-B7E4-450649D75A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58F949-2BE5-4373-885B-827EC731E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0FBEC9A-9B5D-43AB-89AE-456D94F50F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2996715-5B22-4A92-939B-1F5080C394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B545C5A-7B02-426E-85BF-70177D0DFE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5240125-72E6-4BA7-AD02-42BBE6F442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2E03640-2867-4B2B-BFFD-2CB71BFD56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27FFCBC-489F-4BAD-80A3-EF0CD8E592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EC25D9-5053-4D7C-A103-ABFE0F8CF8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3D0F-2C81-48B4-A597-C357E1AF8475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8B8E-EFA1-4386-9093-333985498D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427EA2-F4F1-4B6E-8517-A26D5B1C2E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0FA903A-353B-4A5F-AA59-89956EE57D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1748615-6F9D-4E97-AF42-58CC52A357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FD764E-D7BB-41A2-A76B-31D2AAB955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05272B8-8981-4153-B791-63B62C9436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3DDE9BD-2268-4E7E-8A2E-9425C98403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254C730-FBD6-4A49-8D07-488567B013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FC74894-8B1B-409E-B55B-C441352B9C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033025-ADE2-4762-BD8C-26630C2E75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5EB9A93-3F4B-4DD8-840C-DAFED2C4A7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6E05C-B62D-46EB-BCEF-03191F53C5D0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CD7F7-5E2B-435B-A561-748B76CE9C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9F37-2FC1-4FD1-BBA7-F295CC238FCB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C2C9F-FC81-4F10-8176-5B8CA8672D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1F09-F05F-405E-8213-5FC105EB2A9B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7A46D-A359-434B-93D2-31427CF07D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77B1-F87C-4ED8-9A53-E8B29643A86F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355DA-5542-4083-9657-DABA5A3CFA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73EA-898D-4BA8-B2F8-B51ED30CB497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ED7B1-ED31-4799-B58A-076AD5675A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0C7F-512D-4FC4-8CC5-E7F53631F478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8F2F6-1F5E-419F-97B6-1FAB2C24DD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69098 w 4897"/>
                <a:gd name="T5" fmla="*/ 1 h 2182"/>
                <a:gd name="T6" fmla="*/ 6909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69098 w 4897"/>
                <a:gd name="T5" fmla="*/ 1 h 2182"/>
                <a:gd name="T6" fmla="*/ 6909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8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8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8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2A52A29-9FDB-4D4C-8C84-85FB87FFCF70}" type="datetime1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470432-1226-4267-9E37-3F0E79780A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68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8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84" r:id="rId1"/>
    <p:sldLayoutId id="2147487285" r:id="rId2"/>
    <p:sldLayoutId id="2147487286" r:id="rId3"/>
    <p:sldLayoutId id="2147487287" r:id="rId4"/>
    <p:sldLayoutId id="2147487288" r:id="rId5"/>
    <p:sldLayoutId id="2147487289" r:id="rId6"/>
    <p:sldLayoutId id="2147487290" r:id="rId7"/>
    <p:sldLayoutId id="2147487291" r:id="rId8"/>
    <p:sldLayoutId id="2147487292" r:id="rId9"/>
    <p:sldLayoutId id="2147487293" r:id="rId10"/>
    <p:sldLayoutId id="2147487294" r:id="rId11"/>
    <p:sldLayoutId id="2147487295" r:id="rId12"/>
    <p:sldLayoutId id="2147487296" r:id="rId13"/>
    <p:sldLayoutId id="2147487297" r:id="rId14"/>
    <p:sldLayoutId id="2147487298" r:id="rId15"/>
    <p:sldLayoutId id="2147487299" r:id="rId16"/>
    <p:sldLayoutId id="2147487300" r:id="rId17"/>
    <p:sldLayoutId id="2147487301" r:id="rId18"/>
    <p:sldLayoutId id="2147487302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9E9B2D6-C3A3-4380-8CFC-3DE63F0400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3" r:id="rId1"/>
    <p:sldLayoutId id="2147487304" r:id="rId2"/>
    <p:sldLayoutId id="2147487305" r:id="rId3"/>
    <p:sldLayoutId id="2147487306" r:id="rId4"/>
    <p:sldLayoutId id="2147487307" r:id="rId5"/>
    <p:sldLayoutId id="2147487308" r:id="rId6"/>
    <p:sldLayoutId id="2147487309" r:id="rId7"/>
    <p:sldLayoutId id="2147487310" r:id="rId8"/>
    <p:sldLayoutId id="2147487311" r:id="rId9"/>
    <p:sldLayoutId id="214748731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A69DC1E-DED7-4511-862F-2EA9A2C72E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3" r:id="rId1"/>
    <p:sldLayoutId id="2147487314" r:id="rId2"/>
    <p:sldLayoutId id="2147487315" r:id="rId3"/>
    <p:sldLayoutId id="2147487316" r:id="rId4"/>
    <p:sldLayoutId id="2147487317" r:id="rId5"/>
    <p:sldLayoutId id="2147487318" r:id="rId6"/>
    <p:sldLayoutId id="2147487319" r:id="rId7"/>
    <p:sldLayoutId id="2147487320" r:id="rId8"/>
    <p:sldLayoutId id="2147487321" r:id="rId9"/>
    <p:sldLayoutId id="21474873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971550" y="2276475"/>
            <a:ext cx="7704138" cy="181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функционирования системы дошкольного образования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071934" y="4929198"/>
            <a:ext cx="47149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b="1" i="1" kern="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Дулуб</a:t>
            </a:r>
            <a:r>
              <a:rPr lang="ru-RU" altLang="ru-RU" sz="1800" b="1" i="1" kern="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Ольга Александровна,</a:t>
            </a:r>
          </a:p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kern="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специалист отдела дошкольного, общего среднего, специального и профессионального образования  главного управления образования Гомельского облисполкома</a:t>
            </a:r>
          </a:p>
        </p:txBody>
      </p:sp>
      <p:sp>
        <p:nvSpPr>
          <p:cNvPr id="26629" name="AutoShape 9" descr="https://apf.mail.ru/cgi-bin/readmsg?id=15343649640000000277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6630" name="AutoShape 11" descr="https://apf.mail.ru/cgi-bin/readmsg?id=15343649640000000277;0;2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714480" y="285728"/>
            <a:ext cx="6958546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ГОМЕЛЬСКОГО ОБЛИСПОЛКОМА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85728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8263">
            <a:off x="-44201" y="857636"/>
            <a:ext cx="9584608" cy="582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894" name="Прямоугольник 9"/>
          <p:cNvSpPr>
            <a:spLocks noChangeArrowheads="1"/>
          </p:cNvSpPr>
          <p:nvPr/>
        </p:nvSpPr>
        <p:spPr bwMode="auto">
          <a:xfrm>
            <a:off x="3428992" y="1571612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 с медицинскими работниками обеспечивает охрану и укрепление здоровья детей, формирование основ здорового образа жизни.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8043" y="1545914"/>
            <a:ext cx="11604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73889" y="2760517"/>
            <a:ext cx="11620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71604" y="3929066"/>
            <a:ext cx="11604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898" name="Прямоугольник 30"/>
          <p:cNvSpPr>
            <a:spLocks noChangeArrowheads="1"/>
          </p:cNvSpPr>
          <p:nvPr/>
        </p:nvSpPr>
        <p:spPr bwMode="auto">
          <a:xfrm>
            <a:off x="3071802" y="3000372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Соблюдает правила и нормы охраны труда и пожарной безопасности.</a:t>
            </a:r>
          </a:p>
        </p:txBody>
      </p:sp>
      <p:sp>
        <p:nvSpPr>
          <p:cNvPr id="37899" name="Прямоугольник 31"/>
          <p:cNvSpPr>
            <a:spLocks noChangeArrowheads="1"/>
          </p:cNvSpPr>
          <p:nvPr/>
        </p:nvSpPr>
        <p:spPr bwMode="auto">
          <a:xfrm>
            <a:off x="3000364" y="4102912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Обеспечивает создание здоровых и безопасных условий при организации образовательного процесса.</a:t>
            </a:r>
          </a:p>
        </p:txBody>
      </p:sp>
      <p:sp>
        <p:nvSpPr>
          <p:cNvPr id="37900" name="Прямоугольник 11"/>
          <p:cNvSpPr>
            <a:spLocks noChangeArrowheads="1"/>
          </p:cNvSpPr>
          <p:nvPr/>
        </p:nvSpPr>
        <p:spPr bwMode="auto">
          <a:xfrm>
            <a:off x="295275" y="280988"/>
            <a:ext cx="8563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дошкольного образования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35696" y="3088622"/>
            <a:ext cx="5763699" cy="1104063"/>
            <a:chOff x="1536" y="1899"/>
            <a:chExt cx="2736" cy="288"/>
          </a:xfrm>
          <a:solidFill>
            <a:srgbClr val="FFCC99"/>
          </a:solidFill>
        </p:grpSpPr>
        <p:sp>
          <p:nvSpPr>
            <p:cNvPr id="20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gray">
            <a:xfrm>
              <a:off x="1572" y="1899"/>
              <a:ext cx="2700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Обеспечивает строгое соблюдение требований к мерам безопасности при организации образовательного процесса, при проведении занятий по физической культуре, физкультурно-оздоровительных мероприятий.</a:t>
              </a:r>
              <a:endParaRPr lang="en-US" sz="1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224404" y="5430801"/>
            <a:ext cx="5772510" cy="1524719"/>
            <a:chOff x="1476" y="1912"/>
            <a:chExt cx="2736" cy="3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AutoShape 57"/>
            <p:cNvSpPr>
              <a:spLocks noChangeArrowheads="1"/>
            </p:cNvSpPr>
            <p:nvPr/>
          </p:nvSpPr>
          <p:spPr bwMode="gray">
            <a:xfrm>
              <a:off x="1476" y="1914"/>
              <a:ext cx="2736" cy="337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gray">
            <a:xfrm>
              <a:off x="1539" y="1912"/>
              <a:ext cx="2620" cy="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55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Осуществляет контроль за состоянием и эксплуатацией спортивных сооружений и объектов физкультурно-оздоровительного назначения, находящихся на балансе учреждения образования, за соблюдением санитарно-гигиенических норм и требований к местам занятий, оборудованию и </a:t>
              </a:r>
              <a:r>
                <a:rPr lang="ru-RU" sz="155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инвентарю.</a:t>
              </a:r>
              <a:endParaRPr lang="en-US" sz="155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483768" y="4281489"/>
            <a:ext cx="5848465" cy="1005069"/>
            <a:chOff x="981" y="1872"/>
            <a:chExt cx="2751" cy="322"/>
          </a:xfrm>
          <a:solidFill>
            <a:srgbClr val="FFFF66"/>
          </a:solidFill>
        </p:grpSpPr>
        <p:sp>
          <p:nvSpPr>
            <p:cNvPr id="59" name="AutoShape 57"/>
            <p:cNvSpPr>
              <a:spLocks noChangeArrowheads="1"/>
            </p:cNvSpPr>
            <p:nvPr/>
          </p:nvSpPr>
          <p:spPr bwMode="gray">
            <a:xfrm>
              <a:off x="981" y="1872"/>
              <a:ext cx="2736" cy="322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gray">
            <a:xfrm>
              <a:off x="987" y="1958"/>
              <a:ext cx="2745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Несет ответственность за жизнь и здоровье обучающихся во время физкультурно-оздоровительных мероприятий.</a:t>
              </a:r>
              <a:endParaRPr lang="en-US" sz="1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714348" y="142852"/>
            <a:ext cx="8143932" cy="57148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физического воспитания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72"/>
          <p:cNvGrpSpPr/>
          <p:nvPr/>
        </p:nvGrpSpPr>
        <p:grpSpPr bwMode="auto">
          <a:xfrm>
            <a:off x="251520" y="779651"/>
            <a:ext cx="5748689" cy="1076787"/>
            <a:chOff x="2524108" y="1262047"/>
            <a:chExt cx="4343400" cy="457200"/>
          </a:xfrm>
          <a:solidFill>
            <a:srgbClr val="CCECFF"/>
          </a:solidFill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2524108" y="1262047"/>
              <a:ext cx="4343400" cy="457200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gray">
            <a:xfrm>
              <a:off x="2628403" y="1313397"/>
              <a:ext cx="4134809" cy="3528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Обеспечивает здоровые и безопасные условия во время проведения физкультурно-оздоровительных занятий, мероприятий.</a:t>
              </a:r>
              <a:endParaRPr lang="en-US" sz="1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919" name="Группа 12"/>
          <p:cNvGrpSpPr>
            <a:grpSpLocks/>
          </p:cNvGrpSpPr>
          <p:nvPr/>
        </p:nvGrpSpPr>
        <p:grpSpPr bwMode="auto">
          <a:xfrm>
            <a:off x="1192213" y="1931988"/>
            <a:ext cx="5857875" cy="1108075"/>
            <a:chOff x="1198240" y="2205729"/>
            <a:chExt cx="3987846" cy="585183"/>
          </a:xfrm>
        </p:grpSpPr>
        <p:grpSp>
          <p:nvGrpSpPr>
            <p:cNvPr id="2" name="Group 46"/>
            <p:cNvGrpSpPr>
              <a:grpSpLocks/>
            </p:cNvGrpSpPr>
            <p:nvPr/>
          </p:nvGrpSpPr>
          <p:grpSpPr bwMode="auto">
            <a:xfrm>
              <a:off x="1213017" y="2205729"/>
              <a:ext cx="3904710" cy="585183"/>
              <a:chOff x="1536" y="1899"/>
              <a:chExt cx="2736" cy="288"/>
            </a:xfrm>
            <a:solidFill>
              <a:srgbClr val="99FFCC"/>
            </a:solidFill>
          </p:grpSpPr>
          <p:sp>
            <p:nvSpPr>
              <p:cNvPr id="15" name="AutoShape 47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gray">
              <a:xfrm>
                <a:off x="1566" y="1957"/>
                <a:ext cx="2700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b="1" cap="all" dirty="0">
                  <a:latin typeface="Georgia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198240" y="2284536"/>
              <a:ext cx="3987846" cy="438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Совместно с педагогическими и медицинскими работниками </a:t>
              </a:r>
            </a:p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обеспечивает охрану и укрепление здоровья обучающихся, </a:t>
              </a:r>
            </a:p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формирование основ здорового образа жизни.</a:t>
              </a:r>
              <a:endParaRPr lang="en-US" sz="16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0100" y="214290"/>
            <a:ext cx="7667625" cy="10810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 eaLnBrk="1" hangingPunct="1"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ТЕНДЕНЦИИ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357298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детей с особенностями психофизического развития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нормативного правового обеспечения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условий  для получения образования воспитанниками с особенностями психофизического развития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fontAlgn="auto" hangingPunct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инклюзивных процессов в образовании, в том числе формирование инклюзивной культуры у всех участников образовательного процесса.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929198"/>
            <a:ext cx="531487" cy="53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3500438"/>
            <a:ext cx="531487" cy="53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357430"/>
            <a:ext cx="531487" cy="531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85860"/>
            <a:ext cx="531487" cy="531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42852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285852" y="857232"/>
            <a:ext cx="7643866" cy="554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endParaRPr lang="ru-RU" alt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Республики Беларусь об образовании</a:t>
            </a:r>
          </a:p>
          <a:p>
            <a:pPr algn="just" eaLnBrk="1" hangingPunct="1">
              <a:spcAft>
                <a:spcPts val="60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«Образование и молодежная политика» на 2016-2020 годы (подпрограмма 3 «Развитие системы специального образования»)</a:t>
            </a:r>
          </a:p>
          <a:p>
            <a:pPr algn="just" eaLnBrk="1" hangingPunct="1">
              <a:spcAft>
                <a:spcPts val="600"/>
              </a:spcAft>
            </a:pPr>
            <a:endParaRPr lang="ru-RU" altLang="ru-RU" sz="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Республики Беларусь от 18 октября 2016 г. № 424-З «О ратификации Конвенции о правах инвалидов»</a:t>
            </a:r>
          </a:p>
          <a:p>
            <a:pPr algn="just" eaLnBrk="1" hangingPunct="1">
              <a:spcAft>
                <a:spcPts val="600"/>
              </a:spcAft>
            </a:pPr>
            <a:endParaRPr lang="ru-RU" altLang="ru-RU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1604" y="714356"/>
            <a:ext cx="7572396" cy="4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algn="ctr" eaLnBrk="1" hangingPunct="1"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ПРАВОВАЯ ОСНОВА ДЕЯТЕЛЬНОСТИ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44"/>
          <a:stretch/>
        </p:blipFill>
        <p:spPr>
          <a:xfrm>
            <a:off x="4857752" y="4627316"/>
            <a:ext cx="4286248" cy="223068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14480" y="642918"/>
            <a:ext cx="7215238" cy="57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ПРАВОВАЯ ОСНОВА ДЕЯТЕЛЬНОСТИ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785786" y="1428736"/>
            <a:ext cx="8066087" cy="51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 центре коррекционно-развивающего обучения и реабилитации (постановление Министерства образования Республики Беларусь от 16.08.2011 № 233)</a:t>
            </a: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 специальном дошкольном учреждении (постановление Министерства образования Республики Беларусь от 19.07.2011 №90)</a:t>
            </a: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 о порядке создания специальных групп, групп интегрированного обучения и воспитания, специальных классов, классов интегрированного обучения и воспитания и организации образовательного процесса в них (постановление Министерства образования Республики Беларусь от 25.07.2011  № 136)</a:t>
            </a: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alt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4213" y="549275"/>
            <a:ext cx="8928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algn="ctr" eaLnBrk="1" hangingPunct="1"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ИНСТРУКТИВНО-МЕТОДИЧЕСКИЕ ДОКУМЕНТЫ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altLang="ru-RU" sz="24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57224" y="1428736"/>
            <a:ext cx="7908925" cy="56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Инструктивно-методическое письмо Министерства образования Республики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Беларусь «Об организации в 2019/2020 учебном году образовательного процесса в учреждениях образования, реализующих образовательную программу дошкольного образования,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недостаточностью» </a:t>
            </a:r>
            <a:endParaRPr lang="ru-RU" sz="2300" b="1" cap="all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ru-RU" alt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altLang="ru-RU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рекомендации по совершенствованию работы по организации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интегрированного обучения и воспитания (26.08.2016)</a:t>
            </a:r>
          </a:p>
          <a:p>
            <a:pPr algn="just" eaLnBrk="1" hangingPunct="1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alt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85852" y="142852"/>
            <a:ext cx="7667625" cy="10810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 eaLnBrk="1" hangingPunct="1"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УСЛОВИЙ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85786" y="1285860"/>
            <a:ext cx="800103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обеспечение учреждений образования современными средствами обучения, в том числе внедрение в педагогическую практику информационно-коммуникационных технологий,  электронных образовательных ресурсов;</a:t>
            </a: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разработка современного учебно-методического обеспечения;</a:t>
            </a: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повышение квалификации, организация переподготовки педагогических работников в области специального образования;</a:t>
            </a: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адаптивной образовательной, в том числе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среды жизнедеятельности.</a:t>
            </a:r>
          </a:p>
          <a:p>
            <a:pPr marL="0" marR="0" lvl="0" indent="4460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5429264"/>
            <a:ext cx="531487" cy="53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4143380"/>
            <a:ext cx="531487" cy="53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143248"/>
            <a:ext cx="531487" cy="531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214422"/>
            <a:ext cx="531487" cy="5317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2976" y="214290"/>
            <a:ext cx="7667625" cy="10810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 eaLnBrk="1" hangingPunct="1"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БЕЗБАРЬЕРНАЯ СРЕДА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65" y="1214422"/>
            <a:ext cx="3368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28" y="4094147"/>
            <a:ext cx="33924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14422"/>
            <a:ext cx="33718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28" y="4094147"/>
            <a:ext cx="338931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9"/>
          <p:cNvSpPr>
            <a:spLocks noChangeArrowheads="1"/>
          </p:cNvSpPr>
          <p:nvPr/>
        </p:nvSpPr>
        <p:spPr bwMode="gray">
          <a:xfrm>
            <a:off x="-42862" y="0"/>
            <a:ext cx="9144000" cy="980727"/>
          </a:xfrm>
          <a:prstGeom prst="roundRect">
            <a:avLst>
              <a:gd name="adj" fmla="val 0"/>
            </a:avLst>
          </a:prstGeom>
          <a:solidFill>
            <a:srgbClr val="A5E9A5"/>
          </a:solidFill>
          <a:ln>
            <a:noFill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endParaRPr lang="ru-RU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1" y="1714488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uppieren 57"/>
          <p:cNvGrpSpPr/>
          <p:nvPr/>
        </p:nvGrpSpPr>
        <p:grpSpPr bwMode="gray">
          <a:xfrm>
            <a:off x="1927773" y="2703285"/>
            <a:ext cx="5407824" cy="3261381"/>
            <a:chOff x="2122182" y="2882900"/>
            <a:chExt cx="5121480" cy="3088693"/>
          </a:xfrm>
        </p:grpSpPr>
        <p:sp>
          <p:nvSpPr>
            <p:cNvPr id="7" name="_effect" descr="© INSCALE GmbH, 26.05.2010&#10;http://www.presentationload.com/"/>
            <p:cNvSpPr/>
            <p:nvPr/>
          </p:nvSpPr>
          <p:spPr bwMode="gray">
            <a:xfrm>
              <a:off x="4303872" y="2882900"/>
              <a:ext cx="647671" cy="703718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_effect" descr="© INSCALE GmbH, 26.05.2010&#10;http://www.presentationload.com/"/>
            <p:cNvSpPr/>
            <p:nvPr/>
          </p:nvSpPr>
          <p:spPr bwMode="gray">
            <a:xfrm>
              <a:off x="5136097" y="4755680"/>
              <a:ext cx="1540973" cy="1215913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effect" descr="© INSCALE GmbH, 26.05.2010&#10;http://www.presentationload.com/"/>
            <p:cNvSpPr/>
            <p:nvPr/>
          </p:nvSpPr>
          <p:spPr bwMode="gray">
            <a:xfrm>
              <a:off x="6142673" y="3263695"/>
              <a:ext cx="1100989" cy="703718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effect" descr="© INSCALE GmbH, 26.05.2010&#10;http://www.presentationload.com/"/>
            <p:cNvSpPr/>
            <p:nvPr/>
          </p:nvSpPr>
          <p:spPr bwMode="gray">
            <a:xfrm>
              <a:off x="2558128" y="4629944"/>
              <a:ext cx="1512679" cy="121591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effect" descr="© INSCALE GmbH, 26.05.2010&#10;http://www.presentationload.com/"/>
            <p:cNvSpPr/>
            <p:nvPr/>
          </p:nvSpPr>
          <p:spPr bwMode="gray">
            <a:xfrm>
              <a:off x="2122182" y="3122740"/>
              <a:ext cx="1042669" cy="703718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36133" y="66502"/>
            <a:ext cx="8497092" cy="7702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Предметно-пространственный компонент образовательной среды</a:t>
            </a:r>
            <a:endParaRPr lang="de-DE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hteck 20"/>
          <p:cNvSpPr/>
          <p:nvPr/>
        </p:nvSpPr>
        <p:spPr bwMode="gray">
          <a:xfrm>
            <a:off x="3579503" y="3153614"/>
            <a:ext cx="2027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 22"/>
          <p:cNvSpPr/>
          <p:nvPr/>
        </p:nvSpPr>
        <p:spPr bwMode="gray">
          <a:xfrm>
            <a:off x="62455" y="3085040"/>
            <a:ext cx="186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</a:t>
            </a:r>
            <a:endParaRPr lang="de-D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eck 24"/>
          <p:cNvSpPr/>
          <p:nvPr/>
        </p:nvSpPr>
        <p:spPr bwMode="gray">
          <a:xfrm>
            <a:off x="708976" y="5434920"/>
            <a:ext cx="275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</a:t>
            </a:r>
            <a:endParaRPr lang="de-D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26"/>
          <p:cNvSpPr/>
          <p:nvPr/>
        </p:nvSpPr>
        <p:spPr bwMode="gray">
          <a:xfrm>
            <a:off x="2616837" y="1240158"/>
            <a:ext cx="395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 насыщенная</a:t>
            </a:r>
            <a:endParaRPr lang="de-D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" descr="© INSCALE GmbH, 26.05.2010&#10;http://www.presentationload.com/"/>
          <p:cNvSpPr>
            <a:spLocks/>
          </p:cNvSpPr>
          <p:nvPr/>
        </p:nvSpPr>
        <p:spPr bwMode="gray">
          <a:xfrm flipV="1">
            <a:off x="2897746" y="2782098"/>
            <a:ext cx="3213056" cy="1266252"/>
          </a:xfrm>
          <a:custGeom>
            <a:avLst/>
            <a:gdLst/>
            <a:ahLst/>
            <a:cxnLst>
              <a:cxn ang="0">
                <a:pos x="1435" y="3048"/>
              </a:cxn>
              <a:cxn ang="0">
                <a:pos x="4085" y="74"/>
              </a:cxn>
              <a:cxn ang="0">
                <a:pos x="595" y="2823"/>
              </a:cxn>
              <a:cxn ang="0">
                <a:pos x="3540" y="7923"/>
              </a:cxn>
              <a:cxn ang="0">
                <a:pos x="8432" y="5562"/>
              </a:cxn>
              <a:cxn ang="0">
                <a:pos x="8858" y="5676"/>
              </a:cxn>
              <a:cxn ang="0">
                <a:pos x="8653" y="4911"/>
              </a:cxn>
              <a:cxn ang="0">
                <a:pos x="8431" y="4082"/>
              </a:cxn>
              <a:cxn ang="0">
                <a:pos x="7808" y="4704"/>
              </a:cxn>
              <a:cxn ang="0">
                <a:pos x="7264" y="5249"/>
              </a:cxn>
              <a:cxn ang="0">
                <a:pos x="7580" y="5334"/>
              </a:cxn>
              <a:cxn ang="0">
                <a:pos x="3765" y="7083"/>
              </a:cxn>
              <a:cxn ang="0">
                <a:pos x="1435" y="3048"/>
              </a:cxn>
            </a:cxnLst>
            <a:rect l="0" t="0" r="r" b="b"/>
            <a:pathLst>
              <a:path w="8858" h="8463">
                <a:moveTo>
                  <a:pt x="1435" y="3048"/>
                </a:moveTo>
                <a:cubicBezTo>
                  <a:pt x="2068" y="590"/>
                  <a:pt x="4085" y="74"/>
                  <a:pt x="4085" y="74"/>
                </a:cubicBezTo>
                <a:cubicBezTo>
                  <a:pt x="4085" y="74"/>
                  <a:pt x="1352" y="0"/>
                  <a:pt x="595" y="2823"/>
                </a:cubicBezTo>
                <a:cubicBezTo>
                  <a:pt x="0" y="5044"/>
                  <a:pt x="1319" y="7328"/>
                  <a:pt x="3540" y="7923"/>
                </a:cubicBezTo>
                <a:cubicBezTo>
                  <a:pt x="5555" y="8463"/>
                  <a:pt x="7628" y="7421"/>
                  <a:pt x="8432" y="5562"/>
                </a:cubicBezTo>
                <a:cubicBezTo>
                  <a:pt x="8858" y="5676"/>
                  <a:pt x="8858" y="5676"/>
                  <a:pt x="8858" y="5676"/>
                </a:cubicBezTo>
                <a:cubicBezTo>
                  <a:pt x="8653" y="4911"/>
                  <a:pt x="8653" y="4911"/>
                  <a:pt x="8653" y="4911"/>
                </a:cubicBezTo>
                <a:cubicBezTo>
                  <a:pt x="8431" y="4082"/>
                  <a:pt x="8431" y="4082"/>
                  <a:pt x="8431" y="4082"/>
                </a:cubicBezTo>
                <a:cubicBezTo>
                  <a:pt x="7808" y="4704"/>
                  <a:pt x="7808" y="4704"/>
                  <a:pt x="7808" y="4704"/>
                </a:cubicBezTo>
                <a:cubicBezTo>
                  <a:pt x="7264" y="5249"/>
                  <a:pt x="7264" y="5249"/>
                  <a:pt x="7264" y="5249"/>
                </a:cubicBezTo>
                <a:cubicBezTo>
                  <a:pt x="7580" y="5334"/>
                  <a:pt x="7580" y="5334"/>
                  <a:pt x="7580" y="5334"/>
                </a:cubicBezTo>
                <a:cubicBezTo>
                  <a:pt x="6906" y="6731"/>
                  <a:pt x="5317" y="7499"/>
                  <a:pt x="3765" y="7083"/>
                </a:cubicBezTo>
                <a:cubicBezTo>
                  <a:pt x="2007" y="6612"/>
                  <a:pt x="964" y="4807"/>
                  <a:pt x="1435" y="3048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US" noProof="1"/>
          </a:p>
        </p:txBody>
      </p:sp>
      <p:grpSp>
        <p:nvGrpSpPr>
          <p:cNvPr id="3" name="Gruppieren 44"/>
          <p:cNvGrpSpPr/>
          <p:nvPr/>
        </p:nvGrpSpPr>
        <p:grpSpPr bwMode="gray">
          <a:xfrm>
            <a:off x="1724025" y="65161"/>
            <a:ext cx="5695950" cy="5151907"/>
            <a:chOff x="2147624" y="1108746"/>
            <a:chExt cx="5195496" cy="4699254"/>
          </a:xfrm>
          <a:effectLst>
            <a:outerShdw blurRad="330200" dist="38100" dir="5400000" algn="t" rotWithShape="0">
              <a:prstClr val="black">
                <a:alpha val="75000"/>
              </a:prstClr>
            </a:outerShdw>
          </a:effectLst>
          <a:scene3d>
            <a:camera prst="perspectiveRelaxed" fov="4800000">
              <a:rot lat="17673601" lon="0" rev="0"/>
            </a:camera>
            <a:lightRig rig="threePt" dir="t">
              <a:rot lat="0" lon="0" rev="15600000"/>
            </a:lightRig>
          </a:scene3d>
        </p:grpSpPr>
        <p:sp>
          <p:nvSpPr>
            <p:cNvPr id="22" name="Freeform" descr="© INSCALE GmbH, 26.05.2010&#10;http://www.presentationload.com/"/>
            <p:cNvSpPr/>
            <p:nvPr/>
          </p:nvSpPr>
          <p:spPr bwMode="gray">
            <a:xfrm>
              <a:off x="4338506" y="1108746"/>
              <a:ext cx="813732" cy="813732"/>
            </a:xfrm>
            <a:prstGeom prst="rect">
              <a:avLst/>
            </a:prstGeom>
            <a:gradFill>
              <a:gsLst>
                <a:gs pos="100000">
                  <a:srgbClr val="FFFFFF"/>
                </a:gs>
                <a:gs pos="0">
                  <a:srgbClr val="C0C0C0"/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819150">
              <a:bevelT w="25400" h="25400"/>
              <a:bevelB w="254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noProof="1" smtClean="0">
                <a:latin typeface="Arial" charset="0"/>
              </a:endParaRPr>
            </a:p>
          </p:txBody>
        </p:sp>
        <p:sp>
          <p:nvSpPr>
            <p:cNvPr id="23" name="Freeform" descr="© INSCALE GmbH, 26.05.2010&#10;http://www.presentationload.com/"/>
            <p:cNvSpPr/>
            <p:nvPr/>
          </p:nvSpPr>
          <p:spPr bwMode="gray">
            <a:xfrm rot="4320000">
              <a:off x="6529388" y="2742190"/>
              <a:ext cx="813732" cy="813732"/>
            </a:xfrm>
            <a:prstGeom prst="rect">
              <a:avLst/>
            </a:prstGeom>
            <a:gradFill>
              <a:gsLst>
                <a:gs pos="100000">
                  <a:srgbClr val="FFFFFF"/>
                </a:gs>
                <a:gs pos="0">
                  <a:srgbClr val="C0C0C0"/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819150">
              <a:bevelT w="25400" h="25400"/>
              <a:bevelB w="254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noProof="1" smtClean="0">
                <a:latin typeface="Arial" charset="0"/>
              </a:endParaRPr>
            </a:p>
          </p:txBody>
        </p:sp>
        <p:sp>
          <p:nvSpPr>
            <p:cNvPr id="24" name="_color1" descr="© INSCALE GmbH, 26.05.2010&#10;http://www.presentationload.com/"/>
            <p:cNvSpPr/>
            <p:nvPr/>
          </p:nvSpPr>
          <p:spPr bwMode="gray">
            <a:xfrm rot="8640000" flipH="1" flipV="1">
              <a:off x="5290633" y="4994268"/>
              <a:ext cx="813732" cy="81373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96000">
                  <a:srgbClr val="C0C0C0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819150">
              <a:bevelT w="25400" h="25400"/>
              <a:bevelB w="254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noProof="1">
                <a:latin typeface="Arial" charset="0"/>
              </a:endParaRPr>
            </a:p>
          </p:txBody>
        </p:sp>
        <p:sp>
          <p:nvSpPr>
            <p:cNvPr id="25" name="Freeform" descr="© INSCALE GmbH, 26.05.2010&#10;http://www.presentationload.com/"/>
            <p:cNvSpPr/>
            <p:nvPr/>
          </p:nvSpPr>
          <p:spPr bwMode="gray">
            <a:xfrm rot="17280000">
              <a:off x="2147624" y="2437390"/>
              <a:ext cx="813732" cy="813732"/>
            </a:xfrm>
            <a:prstGeom prst="rect">
              <a:avLst/>
            </a:prstGeom>
            <a:gradFill>
              <a:gsLst>
                <a:gs pos="100000">
                  <a:srgbClr val="FFFFFF"/>
                </a:gs>
                <a:gs pos="0">
                  <a:srgbClr val="C0C0C0"/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819150">
              <a:bevelT w="25400" h="25400"/>
              <a:bevelB w="254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noProof="1" smtClean="0">
                <a:latin typeface="Arial" charset="0"/>
              </a:endParaRPr>
            </a:p>
          </p:txBody>
        </p:sp>
        <p:sp>
          <p:nvSpPr>
            <p:cNvPr id="26" name="Freeform" descr="© INSCALE GmbH, 26.05.2010&#10;http://www.presentationload.com/"/>
            <p:cNvSpPr/>
            <p:nvPr/>
          </p:nvSpPr>
          <p:spPr bwMode="gray">
            <a:xfrm rot="12960000" flipH="1" flipV="1">
              <a:off x="3331155" y="4858064"/>
              <a:ext cx="813732" cy="81373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96000">
                  <a:srgbClr val="C0C0C0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819150">
              <a:bevelT w="25400" h="25400"/>
              <a:bevelB w="254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noProof="1" smtClean="0">
                <a:latin typeface="Arial" charset="0"/>
              </a:endParaRPr>
            </a:p>
          </p:txBody>
        </p:sp>
      </p:grpSp>
      <p:sp>
        <p:nvSpPr>
          <p:cNvPr id="27" name="Rechteck 24"/>
          <p:cNvSpPr/>
          <p:nvPr/>
        </p:nvSpPr>
        <p:spPr bwMode="gray">
          <a:xfrm>
            <a:off x="5772259" y="5467827"/>
            <a:ext cx="3060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  <a:endParaRPr lang="de-D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hteck 22"/>
          <p:cNvSpPr/>
          <p:nvPr/>
        </p:nvSpPr>
        <p:spPr bwMode="gray">
          <a:xfrm>
            <a:off x="7335597" y="3105370"/>
            <a:ext cx="1589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  <a:endParaRPr lang="de-D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76375" y="188913"/>
            <a:ext cx="7667625" cy="10810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 eaLnBrk="1" hangingPunct="1"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Инклюзивное  образование </a:t>
            </a:r>
          </a:p>
          <a:p>
            <a:pPr algn="ctr" eaLnBrk="1" hangingPunct="1"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РЕСПУБЛИКЕ  БЕЛАРУСЬ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85786" y="1357298"/>
            <a:ext cx="8064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Концепция развития инклюзивного образования лиц с особенностями психофизического развития в Республике Беларусь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(приказ Министра образования Республики Беларусь от 22.07.2015 № 608)</a:t>
            </a:r>
          </a:p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План мероприятий по реализации в 2016-2020 годах Концепции развития инклюзивного образования лиц с особенностями психофизического развития в Республике Беларусь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(утвержден Министром образования Республики Беларусь 29.01.2016)</a:t>
            </a:r>
          </a:p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1155700" y="1700213"/>
            <a:ext cx="6351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ru-RU" sz="2400" b="1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49" name="Заголовок 31"/>
          <p:cNvSpPr txBox="1">
            <a:spLocks/>
          </p:cNvSpPr>
          <p:nvPr/>
        </p:nvSpPr>
        <p:spPr>
          <a:xfrm>
            <a:off x="250825" y="333375"/>
            <a:ext cx="8642350" cy="5762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деятельности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图示 7"/>
          <p:cNvGraphicFramePr/>
          <p:nvPr/>
        </p:nvGraphicFramePr>
        <p:xfrm>
          <a:off x="323528" y="1124744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913" y="260350"/>
            <a:ext cx="7272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indent="874713" algn="ctr">
              <a:buClr>
                <a:srgbClr val="FF0000"/>
              </a:buClr>
              <a:buFont typeface="Wingdings 3" pitchFamily="18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ФОРМИРОВАНИЕ ИНКЛЮЗИВНОЙ  КУЛЬТУРЫ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6013" y="1412875"/>
            <a:ext cx="78501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95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активное вовлечение воспитанников с особенностями психофизического развития в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социокультурную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деятельность,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инклюзивных творческих, спортивных и физкультурно-оздоровительных мероприятий с участием обучающихся с особенностями психофизического развития и их законных представителей; </a:t>
            </a:r>
          </a:p>
          <a:p>
            <a:pPr marL="10795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демонстрация успехов детей;</a:t>
            </a:r>
          </a:p>
          <a:p>
            <a:pPr marL="10795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формирование имиджа и повышение рейтинга учреждений специального образования</a:t>
            </a:r>
          </a:p>
          <a:p>
            <a:pPr marL="107950" marR="0" lvl="0" indent="87471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4857760"/>
            <a:ext cx="531487" cy="53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4357694"/>
            <a:ext cx="531487" cy="53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357298"/>
            <a:ext cx="531487" cy="531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rgbClr val="990099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8131" name="Group 67"/>
          <p:cNvGrpSpPr>
            <a:grpSpLocks/>
          </p:cNvGrpSpPr>
          <p:nvPr/>
        </p:nvGrpSpPr>
        <p:grpSpPr bwMode="auto">
          <a:xfrm>
            <a:off x="966788" y="1370013"/>
            <a:ext cx="381000" cy="381000"/>
            <a:chOff x="2078" y="1680"/>
            <a:chExt cx="1615" cy="1615"/>
          </a:xfrm>
        </p:grpSpPr>
        <p:sp>
          <p:nvSpPr>
            <p:cNvPr id="4818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8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8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9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sp>
        <p:nvSpPr>
          <p:cNvPr id="64" name="AutoShape 52"/>
          <p:cNvSpPr>
            <a:spLocks noChangeArrowheads="1"/>
          </p:cNvSpPr>
          <p:nvPr/>
        </p:nvSpPr>
        <p:spPr bwMode="gray">
          <a:xfrm>
            <a:off x="1362075" y="1282700"/>
            <a:ext cx="5873750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Прием, перевод и отчисление  воспитанников                                            </a:t>
            </a: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133" name="Group 81"/>
          <p:cNvGrpSpPr>
            <a:grpSpLocks/>
          </p:cNvGrpSpPr>
          <p:nvPr/>
        </p:nvGrpSpPr>
        <p:grpSpPr bwMode="auto">
          <a:xfrm>
            <a:off x="2214546" y="4714884"/>
            <a:ext cx="355600" cy="381000"/>
            <a:chOff x="2078" y="1680"/>
            <a:chExt cx="1615" cy="1615"/>
          </a:xfrm>
        </p:grpSpPr>
        <p:sp>
          <p:nvSpPr>
            <p:cNvPr id="4818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8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8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8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3333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sp>
        <p:nvSpPr>
          <p:cNvPr id="93" name="AutoShape 52"/>
          <p:cNvSpPr>
            <a:spLocks noChangeArrowheads="1"/>
          </p:cNvSpPr>
          <p:nvPr/>
        </p:nvSpPr>
        <p:spPr bwMode="gray">
          <a:xfrm>
            <a:off x="2786050" y="3857628"/>
            <a:ext cx="5245100" cy="5000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ru-RU" sz="13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Жалобы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деятельность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   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3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8135" name="Group 74"/>
          <p:cNvGrpSpPr>
            <a:grpSpLocks/>
          </p:cNvGrpSpPr>
          <p:nvPr/>
        </p:nvGrpSpPr>
        <p:grpSpPr bwMode="auto">
          <a:xfrm>
            <a:off x="2285984" y="3000372"/>
            <a:ext cx="381000" cy="381000"/>
            <a:chOff x="2078" y="1680"/>
            <a:chExt cx="1615" cy="1615"/>
          </a:xfrm>
        </p:grpSpPr>
        <p:sp>
          <p:nvSpPr>
            <p:cNvPr id="4817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7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97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7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99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7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CC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sp>
        <p:nvSpPr>
          <p:cNvPr id="87" name="AutoShape 52"/>
          <p:cNvSpPr>
            <a:spLocks noChangeArrowheads="1"/>
          </p:cNvSpPr>
          <p:nvPr/>
        </p:nvSpPr>
        <p:spPr bwMode="gray">
          <a:xfrm>
            <a:off x="2714612" y="2928934"/>
            <a:ext cx="6237287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ru-RU" sz="14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                                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4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8137" name="Group 67"/>
          <p:cNvGrpSpPr>
            <a:grpSpLocks/>
          </p:cNvGrpSpPr>
          <p:nvPr/>
        </p:nvGrpSpPr>
        <p:grpSpPr bwMode="auto">
          <a:xfrm>
            <a:off x="1817688" y="2057400"/>
            <a:ext cx="381000" cy="381000"/>
            <a:chOff x="2078" y="1680"/>
            <a:chExt cx="1615" cy="1615"/>
          </a:xfrm>
        </p:grpSpPr>
        <p:sp>
          <p:nvSpPr>
            <p:cNvPr id="4816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6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8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7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7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FF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sp>
        <p:nvSpPr>
          <p:cNvPr id="94" name="AutoShape 52"/>
          <p:cNvSpPr>
            <a:spLocks noChangeArrowheads="1"/>
          </p:cNvSpPr>
          <p:nvPr/>
        </p:nvSpPr>
        <p:spPr bwMode="gray">
          <a:xfrm>
            <a:off x="2214563" y="1995488"/>
            <a:ext cx="5310187" cy="5000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ru-RU" sz="13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УДО                                                     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3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8140" name="Group 81"/>
          <p:cNvGrpSpPr>
            <a:grpSpLocks/>
          </p:cNvGrpSpPr>
          <p:nvPr/>
        </p:nvGrpSpPr>
        <p:grpSpPr bwMode="auto">
          <a:xfrm>
            <a:off x="2357422" y="3857628"/>
            <a:ext cx="355600" cy="381000"/>
            <a:chOff x="2078" y="1680"/>
            <a:chExt cx="1615" cy="1615"/>
          </a:xfrm>
        </p:grpSpPr>
        <p:sp>
          <p:nvSpPr>
            <p:cNvPr id="4816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6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117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6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119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6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grpSp>
        <p:nvGrpSpPr>
          <p:cNvPr id="48141" name="Group 81"/>
          <p:cNvGrpSpPr>
            <a:grpSpLocks/>
          </p:cNvGrpSpPr>
          <p:nvPr/>
        </p:nvGrpSpPr>
        <p:grpSpPr bwMode="auto">
          <a:xfrm>
            <a:off x="1500166" y="5572140"/>
            <a:ext cx="355600" cy="381000"/>
            <a:chOff x="2078" y="1680"/>
            <a:chExt cx="1615" cy="1615"/>
          </a:xfrm>
        </p:grpSpPr>
        <p:sp>
          <p:nvSpPr>
            <p:cNvPr id="4815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4815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67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5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  <p:sp>
          <p:nvSpPr>
            <p:cNvPr id="70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a typeface="宋体" charset="-122"/>
              </a:endParaRPr>
            </a:p>
          </p:txBody>
        </p:sp>
        <p:sp>
          <p:nvSpPr>
            <p:cNvPr id="4816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>
                <a:ea typeface="SimSun" pitchFamily="2" charset="-122"/>
              </a:endParaRPr>
            </a:p>
          </p:txBody>
        </p:sp>
      </p:grpSp>
      <p:sp>
        <p:nvSpPr>
          <p:cNvPr id="80" name="AutoShape 52"/>
          <p:cNvSpPr>
            <a:spLocks noChangeArrowheads="1"/>
          </p:cNvSpPr>
          <p:nvPr/>
        </p:nvSpPr>
        <p:spPr bwMode="gray">
          <a:xfrm>
            <a:off x="2000232" y="5572140"/>
            <a:ext cx="5873750" cy="5572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и оплата питания обучающихся  в УДО                                                                     </a:t>
            </a:r>
            <a:endParaRPr lang="ru-RU" altLang="ru-RU" b="1" dirty="0">
              <a:solidFill>
                <a:srgbClr val="006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AutoShape 52"/>
          <p:cNvSpPr>
            <a:spLocks noChangeArrowheads="1"/>
          </p:cNvSpPr>
          <p:nvPr/>
        </p:nvSpPr>
        <p:spPr bwMode="gray">
          <a:xfrm>
            <a:off x="2714612" y="4643446"/>
            <a:ext cx="5373687" cy="5032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ru-RU" altLang="ru-RU" sz="14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8145" name="AutoShape 78" descr="data:image/jpeg;base64,/9j/4AAQSkZJRgABAQAAAQABAAD/2wCEAAkGBhQSERUUEhQVFBUWFxYUFBgXFxcXFxUWGBQVGBcUFxcYHCcfGBkjGRQXIC8iIycpLCwsFh4xNTAqNSYrLCkBCQoKDgwOGg8PGSkkHyQqLjQ1NC8qKiotLDUqKiwsLCwyLCw0LCwsKSwsLCwsLCwsLCksLi00LCwsLCwsLCwsLP/AABEIANEA8QMBIgACEQEDEQH/xAAcAAABBQEBAQAAAAAAAAAAAAAAAwQFBgcCAQj/xABCEAACAQIEAwUFBgQGAgAHAAABAgADEQQSITEFQVEGImFxgRMykaGxBxRCwdHwUmJyghWSosLh8SMzFiRDU2Nzsv/EABsBAQADAQEBAQAAAAAAAAAAAAAEBQYDAgEH/8QAMREAAQQBAgQFAwQBBQAAAAAAAQACAxEEEiEFMUFRE2FxkbEigaEUMtHwwQYjQpLh/9oADAMBAAIRAxEAPwDcYQhCIhCEIiEIQiIQhCIhCEIieXiWJxKopZyFUaknYSh8e7XPVJWkSlPrsz+Z5Dw/6nCedsItyiZOWzHbbufZW3iHaShRNmcFv4V7x9bbesg8T9oaj3afq7BfWwvKRUrgaAXPQfU9Jz7W/vJ66Nb8/hIevLlZ4jGEN718XzVDJxWZx+mgP73VvT7Q3b3UpkeDE/SLJ9oZHv0CfFWFvgdZSie9mA2+JHPT97RWo17WOh1vv8JLbjZTMiNhBIeL3oEd+4sc1HHEsgG9XwtFwPbbD1LBmNIk2tUFh/mF1+cnlcEXBBmNWvoR9LR/wnj9XDHusSvMG5XyI/MestczEdA3WwEi68/XzCnwcZN1KPuFrEJDcB7S08SNO6495Dv5jqJMXkBrg4WFfxyNkbqabC9hCE9L2iEIQiIQhCIhCEIiEIQiIQhCIhCEIiEIQiIQhCIhCEIiJYnEKilmNlUEknkIoTKJ2743mcUFOi2NTxbcL6DXzI6ToxmqyeQBJ9Ao2VkCCMvP2UXx/tC2JfmKYPcX/c3j9JFzkToTL5UxmeXHbt5LGySOkcXONlcVV5ga6fC89IAGtreM4BYHbMLi1rX28+uk6Lhhpqfp6jn5f9zcdmTlCPFsll3tvX8V9uq50ulF9VseWmsXGCI1tE6VLW40+GvneSVAzdYkMuLH4T3agOR612PouVg8lGlZwydP3t8ZJY6hpcSPk5zWzs0uGy+1S7wldkOZTlINxY6joPr6TRezfHxiEsbCovvDqP4h4fSZsbA3Pyv87biKYDEtRqiqhswPXRl0uDrsRcfPkJhMiA4eY8OdTDvuDRvoDvuO6ssHLOO+z+08/wCVr957G+BxS1EV12YXEcSSDYsLYAgiwiEIT6vqIQhCIhCEIiEIQiIQhCIhCEIiEIQiIQhCIhCEIm3EcYKVJ6h2RS3nYaD1Mx+rWLsWY3LEsT1JNzND7f4rLhcv8bqvoLt/tEzi15eYON4mNJ3cCPws1xeW5AzsPlKvUCi7Gwni4tf5vPK1vpPGGYW2NwdfBgfynTmxA5m/lYDr52+My+HgY73GLILg+6AHpzVOQvajm9l5i5Pgen6xRKc5pgDfQ+P67Wi9Mg7G81PDI4MZnhM/d1sEE/3yXNzSV3TWPqKxsgjj2wUSxfugavcY3dtIpo5q1s0bsJ0jbpC+kLjwijLpEw1iPPXyOh+RMUmI/wBUOk8Zjf8AjX5vde2t2Vw7AcRur0Sfd76+R94fGx/ulwmYdk8TkxlP+a6H1Bt8wJpwkfBfqiF9Fq+GSF8AB6bL2EISarJEIQhEQhCERCEIREIQhEQhCERCEIREaY3iVOl77AX2G5PkBrHRmYcY4mTi6obk7L5AGwHw+sg5uScdltFkqZiYwnfRNAK/4XjtGobK+vIEEX8r7yQmc4iouUEcxLtwDFmrh6btuV1PUgkX9bTlg5jpyWvG47Lpl4ghAc07earn2kt3KI/mY/BR+spCS9faRT/8VFulQj/MjH/bKEji5ty3m54a+oAPMrDcTZc5PoljTv8AlFM9xY2zbjxsRt42uPWNzigIjUx45T7m4LcmnjZ7TYPp09FXDbmpNWHLWdhwPPoNTIZMc9tT5Tz2xPOZXK47kxT6KbTTuBvf3XvRspSpxDpE1rExGhXuCr3INueoI2Iv5keN/Ih7VwarSDqTcMFYG3MEgi3la2su+H8cgySGOGl5PLmPdeDGV4pnjmcK85Z5f0vOy8acUaoXunTmtzuOmvT6Wnt7z0ppcjQSBxLh8edF4bzRHI9l8aaTng1U/e6OmgqJrf8AmA29ZrwmR8DoXxmGtzqAnyFn/wBvzmuCZiTEbiSuiZy2+N/ytNwkHwyfNeVKgAJJAA1JOgAkUe09C9sxPiFNpD/aJxAolJBoHZi3iEAsPi1/SQfC665CTKbNznxSaGAfdavFwmyx63E/ZaNh8SrrmUgjqIrKf2OxhatUUe7lDHzzAD5X+EuEn4s3jRh5FKFkQ+DIWWiEISSuCIQhCIhCEIiJYjFKgzOQo6mKyidpuJ5sSyE6U7ADxKgk+evykTMyf08eqrKk4uP479Ksw7TUL2z/AOlrfSSVGurAMpBB2I1EoGHysI97J44riWo37rKWA6MttfUH5CV+LxF8jwx4G/ZTcjBaxhcwnburmzAC50Ey77QGw/tTVo1lNQ2FRBchrCwYMNAbCxHh8bf9odAtw6uVvdVWpp0purn/AEqZmPAeEqVavVPdW59Adz1N5OzXRtj+sWouG15k+g0nnB6VXEMEJFJdy9Q5Rb+UH3j4fMTXOGYVaVJETVVUAHe/jfqd5mT4oFcy+7bTykz2X4s+FqtRxZFMEZhc2U3910PNSND42vreVeBO1jjbfurHOhc8WHfZWHtrgjUwVW26AVB/YcxHqoYesyNatn/qGn79Jp3an7QcPg1UEGqzrmVVtYqSRck7DQ8jtMe/xJXF1GWxOUb5Re4W/OwsJu+HlwYb5HksNxENLxXMc1LYsDLcjWJLggVuG+OvznH3sMh1F7bfWeYHE2OU/sy117bKoLE6+4nqLeu3wnVLCX2YfOeVK1lYHpp6/wDMSwOJAOvOfmGXA6GZzH87/pXYNsJ8mDI2IkngnyizFCDuGFwfQiMBUjTFYzvWHL6yMLabHNA1XD7lRYaoo0/CSPX/ALkPjsHTUjKW53uR+QESw2O7oGumkZ4/G6E+g8SeY9JoOEZOXJkNaHkt673svD2it11TxHfKgCwv5znG19Av8Xy1EZYbFBdzvy3jXEcR72bptf6zeF1LgGq89gMPnxTNbu0kGvRnuAAf6QfgJpAnz/2d+0+pg2cKiVKbNma+jE2tcMP+Zp3Z/wC1LCYoHVqbgXKtrfwUjf1AmYymuc90p5LTYJaxgj6lP+23C6deiA9VKTqc1NmIAvaxU87EdPDymWVMa9IMD7qtlLi5S97Aggag+UluJrXxHtMW9xSzBQTsbtZVTqFG529bxphsUo7ri6P3SDqNesyGZLqktzP5IWxxI9LNnfwFeuwmMwi0rU66vUexcnum/JVB5C5531MuV5868f4McLiFCMcr2ZNdRqAVvztcfGbX2FVv8PoFySWUvckk2dmZRryCkS7x3MMY0clSzhwedfNSuN4lTpC9Rgt9up8gNTGdPtRQJtdh4lTaUTiPEjWxlQsdFdkXwVSQB8r+sl6bIBKibicgkIYBQ7qyZgM8MF12eyvCVAwBBuDsRsZ1K52Wxl2emNgAw8LmxH0ljlxjzeNGHqsmiMTywohCE7rkgzNvtBwLUq/txqlQDN1VgANRvYgDXrfwl545xqnhaJq1DYCwA/iY+6o8/wBZjnEuO4jFYsNTuzI6vcaKMrAqLnZAR6+Mi5UbJI6eaCk40j2SWwWlqPHAOcuPYLBPUqNiWBCZSlO/4iSLsPAAWv4npI7juCo16pqJSVO6BoLHNcnOcuhOw9JLdleO1Fq+xrtdWH/jZjsw/Dc8iOvSUeKYW5AF327K4yvFdBYHr3VwxuGFSm6HZ1ZD5MCPzmFcPxv/AMq9C4V+6oB0BsbMPkZuTcQp5gmdcx2W4ufSYP2m4OVx2JVbBfbOwI5hzn08s5HpLvJjbMyr5FVGPI6J11zUzS7uHHeBtofC4NvSP+1HahGwwQOmJIUEE0irUWyi1qoYKxvpYLrzMqCh1Fv/AGL/AAk5fXQa+Wk7r0nqIrBGFNXHtL2sttQNNNbT3wnCDXFziD5enL3+65cVzSWhrQR5+vP2+yi+0GLZ6ihrXRFTQ3tud/NjI+jWsfCe4+teoxve5O2ul9NogCTtoPn8f0l/4rIGgdlReE6ZxPdSi1YqleR9FCBYTtaskw5TZRsos2K6M7qT+9E8z8Z1SxEj1qzsVZUcc0OY3b6r/C4sjKlhxFv4vkP0nBxVzcyOFade1lDjYEmQfpG3fovRbSkDjjsL/HwibVo09rOHxE2WFiRYbaZzPMriWlycPWkbxLFkCw57noIupLeUZ4qjc3nPJz2g6Bv3VjjYDiNbtlHSc7F45aWLRnpiqut0JsG7psNRbex100kS9M8xf5Gd8ONqqm4356fWcWvZIKC7uY6M2ei0LA9oWfCthWbKqYjTNcvkzMQL3sLWHq2m0OJYWnayVVUAqSXv1BOqjpeRmH4HVvUxAANGy5gfxElUBH9zDXXeN6+AFQd4AakqASwBt/NvKXimFqkEuqieYVxwvN0sdEG2ByPRd8c4quKxAWn3lRMinqxFs3hqRPoDB4cU6aoNkVUHkoAH0nz72W4a4xtH2neprURzlsFsjZ9tLG6gf3TdMN2jouCc4Ur7wbQj9fSeInRRAR2usokkJfSzztfwx8LiXqWPsqjF1YDQFjcoTyNybdR6yMTjtyALknYDUnyA3knxTiNXG1HOYrRuVRbkAoP5eZO5v+Um+B4lcKlQU6KhmBKsAAc2WwBJ1y3A+JmfeYHzEXQV2wzRwg1ZUv2L4S9Om1SqCr1LWU7qgva/Qkkm3lLNMY7GdqK+ErexxOa/MMb+0Xqp2LDWx56gzYsLiVqIHQhlYXBGxmjx2sbGAzkqCZznPLn80rCEJ3XJQPbjhhr4GugF2yZ0/qQhxbxOW3rM57OW9ktt2AZvEkfppNiMx3idH7riqtHYK2ZP/wBb95LeAvl/tlVxVjnQiu6s+GOa2U31CtWHRbaxtxRFKG2hsdvKRCcY03jTGcaFjczOhvQBXeijqJTDGY6nhawFCq1YFbscuUox0yE31YdQBYxqR1GvPz5/vzndbGLVZWX8ChSepG3nb9Imamv7/f8A2ZtcHGDcfxdO7/wBzP3WRzsovyPD17M/JPIfZdWHT6/r5/5Zo3YDhC1ME3tFBFSq5HgFtT09UMzlKwGu9hfzsLj6D5zU+zuLGGwOHVtCKaM99hn77X+LfCTDFojutyfhQ/FEktXYA+VSe1/2YlSXoW30W1g3gDybwO/jrbO6lEqSrAgjQgjUT6dr1EIsxWxHMixGg57jUfETF/tTVBjVpooGVFzH8RLG+p3NhbecSPEBJ5/K6i4iAOXwqUDae1VB/WahifsiQqDTL6gHQrzGvvGRGL+yqsoJVjpyKE/NdJ5EZabaR7180vRlBFOaa9L+LWeMpG2s4+8ES04vsFiVBICt4BtfhaQeM7PYlPeouPSdn65ABI3V/fJRXRwk7Gv75pquLnv3yNauHZTZgynxBH1jjDcMrNbLTc9O6bH1Ok6jLcPpa1eDisG5cuxVYxeknXX6fCPsN2UxTf8A0WA6m1vrJTD9hMSbXCD+4X+E5ySTv2O34+V2jbjs3Bv8/Chg8RIl2w/2YV2GpI8kf62tGnansQcHSpuzEl2K2IGlhe+kimIgdPdSxM0mqPsqmuGLEAAknYDnNA7HfZiWIqVwNNbclPTxb6eGl6l2fxXssVRfktRL+RYA/Iz6HaqlNRchV2HID9BPcdNaHDn8LnIC95aeQ/P/AIoHtLg6aYOpQVbGpTqBLD8SIagJPmo+O0ypalwD11+Ov/P+WaNxviCtiUcEFVKrcHMCM3eGnPvWtMzNZaRNIlr02ancK59xyoIIHQfISWIrj3O/Pc+/+FFMtS7DblsPbknOGJDixy/vb5fLxkxwpqBw1Vqpq+3UsLB7U3J0VhlAIGouCeXjK4cYh5t/kqeH8v7yieDGAe6Sb20ysLepAvKzNxgYi9rQXeo5e/TorLDySJQwuIafI8/bkeqtfD8SAAJYMJWVhYzP8PjpK4Xi1ucxxjLStY6nhd9sqa5M34kPcPPvd0j5g+k0/s5w/wBhhaNLmqKG/qIu3+omZrwen98x1GmdVQ+3qdLJ7oPmxA9ZrYml4axzYPq7rP55aZfp6BewhCWSgKD472qpYZ1Rrs7AsFFr5QbFtd9ekoP2sUgzYXFUjdXVqWYeHfT6t8JKfbDgG9lQxCaNSfKTa9g40J/luMpH88hezXEKOMRcLiVJp1GBC3YGlWFwGRxyOo8cw8Z5IB2K+gkbhV3huHaoEBezN72mi+G+8c47h+Rsls34lc89gVtfSxMl+1vZ+lgHomhnCvnzZmLd5SuxPg3ykgcH7egSu+W487TMzE48+42WjjLZobulVn4HdA7oCvXQ2v8ASNjwul/AvwhT464ptSsb6rrsCDz+E9wmIzgkAi2jjcod9bcud/UazRcPY6aNxcaI6XVjus/xCRsMrQ0W09auj2XB4VS/gX4D9/8AGu0s3DeLVCnsKlzdb06m4ZQR3X8QBYN6G+hEHf8Afz5fHTzHMSR4TXtcX00IHmN/XTbT6TtkZP6bHe4N36eRXGDFOROwF23XzCsNMMwUO7PYAXY3JsALnxIUfCGK4GlTV0Vj1I72n828Sw+LF5L1MUMkxHiyOdrLjfqtY+JrAGNaKVg4Bxf2oKtYOlr22I5ESWDCZ72f4hbFWDBcysNbeB5+UXxfaCphyrrazJ7SpoO93iSAeW7fGa7hhkyYQTzWc4gGY0pA5bK9OgOhFx46xq/D6J7uRRzsvdPn3bGVf/4xOIoF6SlEYFbNo4N2BIZWtuBGGAdqmKpZiWOdbFjc2Vi1rnyMs24riCXbUq12S0EAb2qJ9qKD/EaiqAAoRQBt7i3+c1LsLgadXAYd2UXykEgkXsxGtjrtzmUdu6ubiGIP/wCQj4aflNV+yyrfh1P+VnH+q/5zmT+4enwvbWj6T6/Ksw4dT/8AtpfrlBPxMXAtIjivFCNKZINqhOnNLDcjreQTfaKtxTKMtSpf2RWzKNNCxax36Azy2F7hqaF7dKxp0kp/xbtXlc06IBKmzMdRfmAOdusguKI2LULX74BzAe7Y2tfu2kHgcVc3J31PmZasE65ZjJcyeR5+oj0Wq/SxRRimgrPO0vZU0VNSncqNSDuvQ35i/wAJqFTiQr4Kib/+ympOl7kjKQPH3j/aYw4jkdCpsQQQfIjWUfA8RqvhhhgcqUi6VGBuzLnPd8AenPnoJpOCSPyQY3HdtG/JZvi2nHqUDY2K8+icnFlFNKi4953er+GmHPeSkRvzGfnrlsLlolQBsPy/en6+bivU0CjRenXxJ5n6fARsT+/n/wA/M8hLrJla/wCho2/JVbixPYfEed+3QJRXEe4PBI4PfynlcaRhVwzeyNRVzKuhtvcnTTktz+ZkdhWrFgtxqfhc/lKTNY0Rh0Txdmx2rv530V3hSOdIWyNOmhR7328q6qaocALuyEMhDXZyb3uBYKNstrfORnG8GaVM5KhNQEDYWILAGw5HW/PaXZlXD4YudwLDqSdJHcD7GrjaLV6td6QVnHdCkWVVZmJPmfhKXGDp5vJXE7mwxGvRPvsvZKFHEYqqTZqi0UO5OUXaw53LAn+maVgcclVA9NgynTyI3BHI+ExXifFEo0ko4diQub2eYhiAxu9Z7aZiTt5DYEzVOw3DvYYGitrEr7Rr73fva+NiLzShZ4qfhCE+r4ozjfDlxFGpRf3ailT4X2YeINj6TBcGz4auVbu1KLlT0DI1wfK6/OfQdeYv9puC9jxD2g0FZFf+5e4T/pU/3QiT7UcWxOJrlHNNkp0xiEyKQCjKlyLgm4DWIJ/CeYtHfZ/j3shlY907HpGmF7VGnRyezFQkmxJsFB95SOYvruNzIrhbEjKuXTTU6Dw03lRnwaqcrTBm0gsKnMbwNnrs6FBTbvZi1sp5gjc9dOsd/wCJUqCNTQi1u8xtcnmZEf4TXVcyhSLE2bw6C+/nGKcLtZs1Nwe8AGAax17t/PYkflIQaZAGufsOymkhhLg3crunjkIvmA30OhB6WGvw23EXw+N10DZepFh8N/l9Z7QpodQBfnyI8CDqI8oUL7kACXeblRyxEOaBYG+6pcPEkilBa4mjy29l3Sx0ePxbu2vI2vgU/CxB8NvhHPD+Bq6m7kvyGlreXOZYNYTudlpy54HJJpjqynNSqezJGulww3GYEEeOv6RYcYqsLVaeHq6ZbGmENtrZqJQ8+k4xGAemO8NOt7eO52PnzN+QEbFNNLEeG3Tccvy8WM3GFkRMha1jWkDr191ic3HlfKXvc4E+3spDD9oUpoEOHemvL2VXMN7+7WRj/qkjwftLhVrJUNSooU3Iej4EaNTc/wAV/dlfFxzPX6fHl62GwnNRgFLMAQNANO8x0VQfTfoGPST2zQvvYi+xv5UB0M0e9g13FfCgeN4kVcTWdTcNUdgeoLEy+9g+01KjgTTdwH9qWtldu73T+AHe1tbSmpw/TXfc+ckOB4YXemR3rZ6e3eC++uvMA5h5GV8D43yuDroqdkNkiha5tWK9FbK/bOhoAajEF/dpqvvtcg53Y/KQ5xdHOrLhndktkapWfTppRVR842NQjbTy0HLpy1B/pbwibAnrfoTr8evdt/UqnnJwnhYKa0/9q+FDME7zbnD7C/leJXysb6a3t0B1HyMm8PxXSQf3Fn2BvyNvXQdLm9vEjlFaPB8Re3dHiT+gmEzoY2ynQRXx5Lc4csjohrBv581K1+LabytNw9WbPqrEk5lJU6nqJMt2eqAXJzHoNreB6xo1Mg2IsRJPD6Zbmu3UfO+umubso9sNVGofP4Pv/mG/reJtiCNGRgfCzA+Fx49R5yVtEa9VV335Dn+/OXrM+Rhs0a7hUb+HxvFNsX2P+EzwPGSgKuNDcOPwkHx/OL4QotTPnBUDQbH15fDrG2I4c72N1FzZV0NzvYk+AJ6CxnuI4XUQDOFOt7rrKGWnOdpd+7mr6L6Wt1D9vJOuNce9ottkXXzPWL8E4s9Lh1chlZKxFMWrXNO4NyKYFrMofW99BykR7QK6NYkKwY28NR842qZUp5FOZSzOxyhSWIGZiAT/AAgfHa8mYEGgFxUPOm1kNCk+x/CPveLpodUB9pV/oU3sfMkL/dN7pTNfsi4dlpVqxGtRwg/pQXP+p/8ATNJoy0ValoQvCETavKX9onZr71h8yC9Wld0A/EDbPT8yACPFQOcutcRnUhF86oLqeuhH0i1Ggya5sn1+EuPbLs7RTFBlrph/agsysjnW9mZcotYncEjW/XSC7QcGoUaVOrSrfeCKq+07y2KWJIyLtfLbUneeHMDhRXtri3cKNbFvUOVDUqnot/mF2+UOHcHqLUy1FCi21xm1226ecf8AAO0jK7iooSi92Q3CqtiRkVRpbcel45xWNWrVzUXVmA7y6jQG1wbW5gSNPGRGRGFIgkBkBkKZ/elQgVFLMLgENlIsbb89RtHD4yk4sKrUzyzD89ow4rT7queZYHzOv5GRwaeMeNkkI1Bep5HxyktKsa4Jj7jq48G1nQq1KRBII6f9yuA/vaSODxBYAMSbbXJP1nLIwYwwuC6wZkheGlXXgXaJavcq6HkTpGnH1qrWQKKb03IXvIpdSeavv8drGVmrTObMHK28Bb9fnH9Hjz21sxHum/OQ4454Pqh5OHypEv6ec1MN2n4Unx3itJaoHs3cWy3RgCLc7EEG9z5Wkcze0cMFKouiBve8Wa2l+QA2A8TI2nVYElgSSbk5r/WO6fEOqt8v1lrCZI4BFX36qsljifOZrPpe3qnDDUzwllyumjoQynxHLyOx8DEjjlPJvgP1nhx45BvgP1nxocDYC6O0OBaeRT+pxeg7DIlbMxGhACITyJI1AuRpykxkRnvoAug9Nz++glROLNwQp0IPLr5z2vjqjCy6eZt9LyLxATZEjdIrbou/Dmw40bg46t+u6s1ftBTQladieZjNuLOx0v6SAw3FDTuMiEg72+V9L+s7qcdqnYgeSj87zm3hY6ldXcSPQKdHFMQCMik9bkAfOc8V4ge6XWzEcrfOVupj6jbux9T+U8w6ljYc53/RQwf7lnZcf1csx0ADdOsbxZgBbS99vpfrEaVFiN9WOpio4W1wGOkkamEKqMupuLCQp5g9wDOSmQxFjbeqi4q0nJqI6gH3tba7HNqNvGSNHiGcWFU+TG310+cl27UJhqns6veLf+zKb+z2spuLE2N9+fx97R4bCNhWrUVQPdApTu95nUd5BpsTuLy4ZGHsGtotVT3lrzocaUJXoldTe/Wc4Wg9WoKa3dmYIo5knTfzj7gvZrE16btQKsqkLlc5cxygm17rpcbkbiX77Puxxw962IUCqbhFuG9mp3NwSMx8Nh5mdmtA2C4kk81bezvCRhsPTog3yDU/xMSWY+WYn0tJujGlKPKQnpeUrCEIRJVFjCsJJMIzxFOEWa/afSw7pT9s5V0JZQoBLKdGBvsCVGt+XOUSj2fqViXRPY0zqucuSf6QTcA9T6Cap2y7Ife1Qhgj02urZbmxtcDXQ3AI8p43Cjbva/nCLJuG8FpsSr5gynUXsLbcunnJnD9m0FRHpkpl3A/F6k/GWLiPYsvXWqj5LaPpqwB0H5a9BJGnwzLCKmcf4UwpMym6ghrW1Guut9hcyqXmr4/AZqbr/ErD4qRMttPDGNYKavb3uebcuBUMkOGVb3B/f7tGPs4phyVa89OFiivING1NVlBbU90at+gHWR2Be9eoAMoazgdOVxFah0LNqBsOpOw8444Nge+WPvNv4eHpKyVohi3PorKJxmk5eqUBnoEXfh5zHWwnlOnJWPktm2HNRZ8d0W55JLLDLHHs4hibqPPSSHODQXFcGtLiGhMuKVitMlTY3AB9YYUKwDbX+R5zjEYZqqlc1uhtEsOe4b6EaMNsrrvIetuS0gKVpdjOBK5ar3m854a0RGs9CGTQKCiE2bXZrSb4JgBUQsbg5iARoRYCQYpS7dmsDagp/iu3xJt8gIIDhRQEg2E3PBn/AA1P8y/mIvR4c41dgbbAA79bmT1LCxcYS8jjFiDtQau5yZSNJKzyvj1FSoKVFarMArtYsGH8J0sQLdeUiH4JUQGpkyUwQzLmuFF7XC3OgJvvprNQw3ZynTLGmgXMbt4n128hEOI4IpTc+zNQZW7g3fQ9312klR1Adn+JY6hSX2VCnUp6kZSua99b95Tm08Zc+xPa9sbn/wDDkCAXa91JJ0UDyBO5+ciuwXCan3X/AMlxmYkAgghdACb63Nr3lw4FwOlhlK0kVAxzNbmesIpmiI9pxtRSOlEIuoQhCIibpFIGEUfWoRnUw8l3SNqlKEUS+HjWphpMPSiFSjCKEqYeUPif2fG7NRqjUk5XG1zewZf0mmVqMhuMY6nQUNUbKCbDQm58hCLKOI8GrUBeollvbMpDLrttqPURilUX3lw412rwzqUZDUU8jZfLncSl1SACRcAnQkXsvjpf10hE+XHKGXNqBYAbAHm5P728JYKCPSfVSQdQQCQb+UheFfdStqgLNoS3LyGU3A+suvD3V1upBHhOE8DZm6Su8M5hdYTBME1Q5n0H8PM+fQRZ8J4SZXDz37pPsMLIm01eZZnSm3KCOEnjYEMCCND+7yd+5zk4OdSAdiuYNbhVBsMaTWbbk3I/ofCRnF2AZmX3agAPQOP1UfKXHjbeyoO9gSBcAi4JuALj1lQxPHs9PJVpZVNiCoK2O4YXuPnIceII5NbTt2UuTKMkehw3TQQzTkPSLJldyu9S+UaXX3bb6X28JM0uK4Ome7Qzn+fX/wDsn6Saoaiad2NlBY9FBY/ATUeFYHLSpqRYhFB8DlF/nGHZPi/3gPlpimiEAWOhJBuLWG2nxlpo0YRIUsPHNPDRzToRzTowiaphosmEEdJSiy04RIpRjinSna04uiQi9ppFZ4BPYREIQhEQhCEXhE4dIpCETN6cRenH7LEXpwijalGV7tX2b+9UDTzZTcMCRmsRflcdZbGpRB6UIqBQ7NCioUItwACwUAm3MkDeQXB8IKteu/Q5fK5P5IJqNfA5pBYLsYtKtVqqxJqG5FgANSTtvqecIq5W7H06m6KT1tY/Eax32c7LtQQq7BrsSLXsBYDnz0vLdTwNosMLCKIXBzv7pJYYeH3eEUScJE2wkmvu84OGhFXcVgQQQQCDuCLgyuceqpSSxUXINhsLDmfAS/1MFeV/ifYv2uIpVcy2pg90i9ze4I5b/QQioWD7JtVUsT7InVAFA13u68gegsefhF+B5aVQ0cQi025mw57Nmt3kPJuXPw0ccFt5yI472OfEvRIKgU3u17glTa63GvLbbWEUnwbg1OipFJQoJLG3MncyZpUp1h8HaO0pQi4SnF1pzpacVVIRcKkVVJ0qRRVhF4qxQCAE9hEQhCERCEIREIQhEQhCEXhnDTyEIk2iLwhCJJpwYQhFzPYQhECE9hCLwQMIQi5nhnkIRE6WEIRKrFlhCESiztYQhEoJ2IQhF7CEIREIQhEQhCEX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48146" name="Picture 4" descr="&amp;Kcy;&amp;acy;&amp;rcy;&amp;tcy;&amp;icy;&amp;ncy;&amp;kcy;&amp;icy; &amp;pcy;&amp;ocy; &amp;zcy;&amp;acy;&amp;pcy;&amp;rcy;&amp;ocy;&amp;scy;&amp;ucy; &amp;vcy;&amp;ocy;&amp;pcy;&amp;rcy;&amp;ocy;&amp;s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290"/>
            <a:ext cx="207167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Заголовок 1"/>
          <p:cNvSpPr txBox="1">
            <a:spLocks/>
          </p:cNvSpPr>
          <p:nvPr/>
        </p:nvSpPr>
        <p:spPr bwMode="auto">
          <a:xfrm>
            <a:off x="0" y="285727"/>
            <a:ext cx="7143767" cy="6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вопросы, </a:t>
            </a:r>
          </a:p>
          <a:p>
            <a:pPr algn="ctr"/>
            <a:r>
              <a:rPr lang="ru-RU" alt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поднимаемые в обращениях </a:t>
            </a: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alt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8" name="Прямоугольник 1"/>
          <p:cNvSpPr>
            <a:spLocks noChangeArrowheads="1"/>
          </p:cNvSpPr>
          <p:nvPr/>
        </p:nvSpPr>
        <p:spPr bwMode="auto">
          <a:xfrm>
            <a:off x="2857488" y="4714884"/>
            <a:ext cx="3912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Кадровые вопросы                            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 txBox="1">
            <a:spLocks/>
          </p:cNvSpPr>
          <p:nvPr/>
        </p:nvSpPr>
        <p:spPr bwMode="auto">
          <a:xfrm>
            <a:off x="214282" y="5572140"/>
            <a:ext cx="8715468" cy="10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x-none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течение календарного года </a:t>
            </a:r>
            <a:r>
              <a:rPr lang="x-none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наличии в нем свободных мест на основании: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родителя (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законного представителя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воспитанника;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направления в государственное учреждение образования для освоения содержания образовательной программы дошкольного образования, образовательной программы специального образования на уровне дошкольного образования, образовательной программы специального образования на уровне дошкольного образования для лиц с интеллектуальной недостаточностью, выданного местным исполнительным и распорядительным органом по месту нахождения государственного учреждения дошкольного образования;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медицинской справки о состоянии здоровья;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x-none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врачебно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консультационной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комиссии (для санаторных </a:t>
            </a:r>
            <a:r>
              <a:rPr lang="x-none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яслей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садов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санаторных детских садов, санаторных групп);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заключения государственного центра коррекционно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­развивающего обучения и реабилитации (для специальных групп, групп интегрированного обучения и воспитания).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87353" y="0"/>
            <a:ext cx="895664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Прием в учреждение дошкольного образования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1214414" y="4071942"/>
            <a:ext cx="72723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4608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Досрочное прекращение образовательных отношений по инициативе учреждения образования (в том числе учреждения дошкольного образования) осуществляется в случае длительного отсутствия (более тридцати дней) без уважительных причин на занятиях в течение года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(подпункт 5.6 пункта 5 статьи 79 Кодекса Республики Беларусь об образовании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71472" y="285728"/>
            <a:ext cx="83851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Отчисление </a:t>
            </a:r>
          </a:p>
          <a:p>
            <a:pPr>
              <a:defRPr/>
            </a:pP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 учреждения </a:t>
            </a: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 txBox="1">
            <a:spLocks/>
          </p:cNvSpPr>
          <p:nvPr/>
        </p:nvSpPr>
        <p:spPr bwMode="auto">
          <a:xfrm>
            <a:off x="1142976" y="285728"/>
            <a:ext cx="8001024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образовательного процесса</a:t>
            </a:r>
            <a:endParaRPr lang="ru-RU" alt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6" descr="&amp;Kcy;&amp;acy;&amp;rcy;&amp;tcy;&amp;icy;&amp;ncy;&amp;kcy;&amp;icy; &amp;pcy;&amp;ocy; &amp;zcy;&amp;acy;&amp;pcy;&amp;rcy;&amp;ocy;&amp;scy;&amp;ucy; &amp;vcy;&amp;ocy;&amp;pcy;&amp;rcy;&amp;ocy;&amp;s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" y="115888"/>
            <a:ext cx="14017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642910" y="1714488"/>
            <a:ext cx="82423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НПА при организации образовательного процесса;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приглашение аниматоров, проведение фото- и видеосъемки; 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на белорусском языке;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дополнительных образовательных услуг; 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приобретение родителями (законными представителями) воспитанников учебных изданий; 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включения в образовательный процесс ребенка-инвалида, ребенка с особенностями психофизического развития; </a:t>
            </a:r>
          </a:p>
          <a:p>
            <a:pPr indent="719138" algn="just">
              <a:buFontTx/>
              <a:buBlip>
                <a:blip r:embed="rId3"/>
              </a:buBlip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инновационных методик и технологий обучения и оздоровления обучающихся и др.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 txBox="1">
            <a:spLocks/>
          </p:cNvSpPr>
          <p:nvPr/>
        </p:nvSpPr>
        <p:spPr bwMode="auto">
          <a:xfrm>
            <a:off x="2411413" y="547689"/>
            <a:ext cx="5905500" cy="5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r>
              <a:rPr lang="ru-RU" alt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учреждений дошкольного образования</a:t>
            </a:r>
            <a:endParaRPr lang="ru-RU" alt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6" descr="&amp;Kcy;&amp;acy;&amp;rcy;&amp;tcy;&amp;icy;&amp;ncy;&amp;kcy;&amp;icy; &amp;pcy;&amp;ocy; &amp;zcy;&amp;acy;&amp;pcy;&amp;rcy;&amp;ocy;&amp;scy;&amp;ucy; &amp;vcy;&amp;ocy;&amp;pcy;&amp;rcy;&amp;ocy;&amp;s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" y="115888"/>
            <a:ext cx="14017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971550" y="1989138"/>
            <a:ext cx="7958168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УДО в летний период; 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реорганизация и </a:t>
            </a:r>
            <a:r>
              <a:rPr lang="ru-RU" altLang="ru-RU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переукомплектованность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 в УДО; 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 интегрированного воспитания и обучения; 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УДО; 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для воспитанников в здании, на игровых площадках; 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средствами обучения;</a:t>
            </a:r>
          </a:p>
          <a:p>
            <a:pPr indent="541338" algn="just"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соблюдении температурного режима в группе УДО и др.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 txBox="1">
            <a:spLocks/>
          </p:cNvSpPr>
          <p:nvPr/>
        </p:nvSpPr>
        <p:spPr bwMode="auto">
          <a:xfrm>
            <a:off x="1285852" y="285728"/>
            <a:ext cx="7667625" cy="5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Поборы</a:t>
            </a:r>
          </a:p>
          <a:p>
            <a:pPr algn="ctr"/>
            <a:endParaRPr lang="ru-RU" alt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6" descr="&amp;Kcy;&amp;acy;&amp;rcy;&amp;tcy;&amp;icy;&amp;ncy;&amp;kcy;&amp;icy; &amp;pcy;&amp;ocy; &amp;zcy;&amp;acy;&amp;pcy;&amp;rcy;&amp;ocy;&amp;scy;&amp;ucy; &amp;vcy;&amp;ocy;&amp;pcy;&amp;rcy;&amp;ocy;&amp;s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6" y="115889"/>
            <a:ext cx="832806" cy="10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500034" y="1142984"/>
            <a:ext cx="84645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Blip>
                <a:blip r:embed="rId3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11.07.2011 № 65 «Об утверждении положений о педагогическом совете учреждения дошкольного образования и родительском комитете учреждения дошкольного образования и признании утратившим силу постановления Министерства образования Республики Беларусь от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.04.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 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 41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3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25.07.2011 № 146 «Об утверждении Положения о попечительском совете учреждения образования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3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Министра образования Республики Беларусь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06.08.2018 №634 «О деятельности попечительских советов, родительских комитетов в учреждениях дошкольного, общего среднего и специального образования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3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 Министерства образования Республики Беларусь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10.08.2018          №02-02-18/6842/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направлении приказа от 06.08.2018 № 634 «О деятельности попечительских советов, родительских комитетов в учреждениях дошкольного, общего среднего и специального образования».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1895712" cy="12620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754" y="214290"/>
            <a:ext cx="8358246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ru-RU" altLang="ru-RU" sz="2400" b="1" dirty="0" smtClean="0">
                <a:solidFill>
                  <a:srgbClr val="00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</a:p>
          <a:p>
            <a:pPr algn="ctr" eaLnBrk="1" hangingPunct="1">
              <a:lnSpc>
                <a:spcPts val="2600"/>
              </a:lnSpc>
            </a:pPr>
            <a:r>
              <a:rPr lang="ru-RU" altLang="ru-RU" sz="2400" b="1" dirty="0" smtClean="0">
                <a:solidFill>
                  <a:srgbClr val="00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292" y="1490499"/>
            <a:ext cx="2923708" cy="36546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18455" y="1909433"/>
            <a:ext cx="4346027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altLang="ru-RU" sz="2400" b="1" dirty="0" smtClean="0">
                <a:solidFill>
                  <a:srgbClr val="00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грамотность</a:t>
            </a:r>
            <a:endParaRPr lang="ru-RU" altLang="ru-RU" sz="2400" b="1" dirty="0">
              <a:solidFill>
                <a:srgbClr val="003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40515" y="2867126"/>
            <a:ext cx="70985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altLang="ru-RU" sz="2400" b="1" dirty="0" smtClean="0">
                <a:solidFill>
                  <a:srgbClr val="00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необходимой информацией</a:t>
            </a:r>
            <a:endParaRPr lang="ru-RU" altLang="ru-RU" sz="2400" b="1" dirty="0">
              <a:solidFill>
                <a:srgbClr val="003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874423" y="3824819"/>
            <a:ext cx="70985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altLang="ru-RU" sz="2400" b="1" dirty="0" smtClean="0">
                <a:solidFill>
                  <a:srgbClr val="00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происходящих процессов</a:t>
            </a:r>
            <a:endParaRPr lang="ru-RU" altLang="ru-RU" sz="2400" b="1" dirty="0">
              <a:solidFill>
                <a:srgbClr val="003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142385" y="4805631"/>
            <a:ext cx="7098512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мотивация к успеху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506245" y="5786444"/>
            <a:ext cx="6415565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Активная, ответственная позиция руководителя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971550" y="2276475"/>
            <a:ext cx="7704138" cy="181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функционирования системы дошкольного образования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071934" y="4929198"/>
            <a:ext cx="47149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b="1" i="1" kern="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Дулуб</a:t>
            </a:r>
            <a:r>
              <a:rPr lang="ru-RU" altLang="ru-RU" sz="1800" b="1" i="1" kern="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Ольга Александровна,</a:t>
            </a:r>
          </a:p>
          <a:p>
            <a:pPr marL="0" indent="0" algn="just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i="1" kern="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специалист отдела дошкольного, общего среднего, специального и профессионального образования  главного управления образования Гомельского облисполкома</a:t>
            </a:r>
          </a:p>
        </p:txBody>
      </p:sp>
      <p:sp>
        <p:nvSpPr>
          <p:cNvPr id="26629" name="AutoShape 9" descr="https://apf.mail.ru/cgi-bin/readmsg?id=15343649640000000277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6630" name="AutoShape 11" descr="https://apf.mail.ru/cgi-bin/readmsg?id=15343649640000000277;0;2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714480" y="285728"/>
            <a:ext cx="6958546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ГОМЕЛЬСКОГО ОБЛИСПОЛКОМА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85728"/>
            <a:ext cx="1895712" cy="12620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2"/>
          <p:cNvSpPr>
            <a:spLocks noChangeArrowheads="1"/>
          </p:cNvSpPr>
          <p:nvPr/>
        </p:nvSpPr>
        <p:spPr bwMode="gray">
          <a:xfrm>
            <a:off x="-6350" y="2014538"/>
            <a:ext cx="9156700" cy="484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alt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дошкольного образования</a:t>
            </a:r>
            <a:endParaRPr lang="zh-CN" altLang="en-US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85720" y="3143248"/>
            <a:ext cx="2000264" cy="2590800"/>
          </a:xfrm>
          <a:prstGeom prst="roundRect">
            <a:avLst>
              <a:gd name="adj" fmla="val 13745"/>
            </a:avLst>
          </a:prstGeom>
          <a:solidFill>
            <a:srgbClr val="FF9933"/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разных форм организации дошкольного образования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857224" y="1905000"/>
            <a:ext cx="7786742" cy="990600"/>
            <a:chOff x="624" y="1152"/>
            <a:chExt cx="4080" cy="720"/>
          </a:xfrm>
        </p:grpSpPr>
        <p:sp>
          <p:nvSpPr>
            <p:cNvPr id="28685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ru-RU"/>
            </a:p>
          </p:txBody>
        </p:sp>
        <p:grpSp>
          <p:nvGrpSpPr>
            <p:cNvPr id="28686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8700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28701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446474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6475" name="Oval 11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87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ru-RU"/>
            </a:p>
          </p:txBody>
        </p:sp>
        <p:grpSp>
          <p:nvGrpSpPr>
            <p:cNvPr id="28688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8696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28697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446480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6481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89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ru-RU"/>
            </a:p>
          </p:txBody>
        </p:sp>
        <p:grpSp>
          <p:nvGrpSpPr>
            <p:cNvPr id="28690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8692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ru-RU"/>
              </a:p>
            </p:txBody>
          </p:sp>
          <p:sp>
            <p:nvSpPr>
              <p:cNvPr id="446486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46487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691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ru-RU"/>
            </a:p>
          </p:txBody>
        </p:sp>
      </p:grpSp>
      <p:sp>
        <p:nvSpPr>
          <p:cNvPr id="28678" name="Text Box 25"/>
          <p:cNvSpPr txBox="1">
            <a:spLocks noChangeArrowheads="1"/>
          </p:cNvSpPr>
          <p:nvPr/>
        </p:nvSpPr>
        <p:spPr bwMode="gray">
          <a:xfrm>
            <a:off x="1428728" y="2214554"/>
            <a:ext cx="31432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FFFF"/>
                </a:solidFill>
              </a:rPr>
              <a:t>1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gray">
          <a:xfrm>
            <a:off x="3571868" y="2143116"/>
            <a:ext cx="31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FFFF"/>
                </a:solidFill>
              </a:rPr>
              <a:t>2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28680" name="Text Box 27"/>
          <p:cNvSpPr txBox="1">
            <a:spLocks noChangeArrowheads="1"/>
          </p:cNvSpPr>
          <p:nvPr/>
        </p:nvSpPr>
        <p:spPr bwMode="gray">
          <a:xfrm>
            <a:off x="5643570" y="2214554"/>
            <a:ext cx="31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FFFF"/>
                </a:solidFill>
              </a:rPr>
              <a:t>3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28681" name="Text Box 28"/>
          <p:cNvSpPr txBox="1">
            <a:spLocks noChangeArrowheads="1"/>
          </p:cNvSpPr>
          <p:nvPr/>
        </p:nvSpPr>
        <p:spPr bwMode="gray">
          <a:xfrm>
            <a:off x="7858148" y="2214554"/>
            <a:ext cx="3127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FFFFF"/>
                </a:solidFill>
              </a:rPr>
              <a:t>4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28682" name="AutoShape 29"/>
          <p:cNvSpPr>
            <a:spLocks noChangeArrowheads="1"/>
          </p:cNvSpPr>
          <p:nvPr/>
        </p:nvSpPr>
        <p:spPr bwMode="auto">
          <a:xfrm>
            <a:off x="6858016" y="3214686"/>
            <a:ext cx="2285984" cy="2590800"/>
          </a:xfrm>
          <a:prstGeom prst="roundRect">
            <a:avLst>
              <a:gd name="adj" fmla="val 13745"/>
            </a:avLst>
          </a:prstGeom>
          <a:solidFill>
            <a:srgbClr val="009999">
              <a:alpha val="30980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экономической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самостоятельности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учреждений дошкольного образования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AutoShape 30"/>
          <p:cNvSpPr>
            <a:spLocks noChangeArrowheads="1"/>
          </p:cNvSpPr>
          <p:nvPr/>
        </p:nvSpPr>
        <p:spPr bwMode="auto">
          <a:xfrm>
            <a:off x="4572000" y="3214686"/>
            <a:ext cx="2209816" cy="2590800"/>
          </a:xfrm>
          <a:prstGeom prst="roundRect">
            <a:avLst>
              <a:gd name="adj" fmla="val 13745"/>
            </a:avLst>
          </a:prstGeom>
          <a:solidFill>
            <a:schemeClr val="accent1"/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Организационное </a:t>
            </a:r>
            <a:r>
              <a:rPr lang="ru-RU" altLang="ru-RU" sz="17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программно ­ методическое </a:t>
            </a:r>
            <a:r>
              <a:rPr lang="ru-RU" altLang="ru-RU" sz="17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получения дошкольного образования в условиях семьи (семейное воспитание)</a:t>
            </a:r>
            <a:endParaRPr lang="en-US" altLang="ru-RU" sz="17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3"/>
          <p:cNvSpPr>
            <a:spLocks noChangeArrowheads="1"/>
          </p:cNvSpPr>
          <p:nvPr/>
        </p:nvSpPr>
        <p:spPr bwMode="auto">
          <a:xfrm>
            <a:off x="2357422" y="3143248"/>
            <a:ext cx="2143140" cy="2590800"/>
          </a:xfrm>
          <a:prstGeom prst="roundRect">
            <a:avLst>
              <a:gd name="adj" fmla="val 13745"/>
            </a:avLst>
          </a:prstGeom>
          <a:solidFill>
            <a:srgbClr val="3366CC">
              <a:alpha val="29803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 спектра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 для детей, не посещающих учреждения дошкольного образования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357158" y="6000768"/>
            <a:ext cx="857256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4460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 Республики Беларусь об образовании (пункт 5 статья 138).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об учреждении дошкольного образования (постановление Министерства образования Республики Беларусь от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июля 2011 г.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 150).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Учебная программа дошкольного образования (постановление Министерства образования Республики Беларусь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августа 2019 г.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Типовой учебный план дошкольного образования (постановление Министерства образования Республики Беларусь от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 г. № 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139).</a:t>
            </a: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Типовая форма договора в сфере образования (постановление Министерства образования Республики Беларусь от 21 июля 2011 г. №99).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Общегосударственный классификатор Республики Беларусь 005-2011 «Виды экономической деятельности» (постановление Государственного комитета по стандартизации Республики Беларусь от 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декабря 2011 г.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 85).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Положение о порядке формирования внебюджетных средств, осуществления расходов, связанных с приносящей доходы деятельностью, направлениях и порядке использования средств, остающихся в распоряжении бюджетной организации (постановление Совета Министров Республики Беларусь от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июля 2013 г.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 641).</a:t>
            </a:r>
          </a:p>
          <a:p>
            <a:pPr indent="354013" algn="just">
              <a:spcBef>
                <a:spcPct val="20000"/>
              </a:spcBef>
              <a:buClr>
                <a:schemeClr val="hlink"/>
              </a:buClr>
              <a:buFontTx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be-BY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Бюджетный кодекс Республики Беларусь (пункт 2 статьи 79 ).</a:t>
            </a: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ru-RU" sz="14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31825" y="476251"/>
            <a:ext cx="8385175" cy="52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Организация групп кратковременного </a:t>
            </a:r>
          </a:p>
          <a:p>
            <a:pPr>
              <a:defRPr/>
            </a:pPr>
            <a:r>
              <a:rPr lang="ru-RU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ребывания воспитанников</a:t>
            </a:r>
            <a:endParaRPr lang="ru-RU" sz="3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программа «Образование и молодежная политика на 2016-2020 годы»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" y="1214414"/>
            <a:ext cx="9072594" cy="55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2372" y="-21334"/>
            <a:ext cx="8219256" cy="11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Постановление Совета Министров Республики Беларусь 30 мая 2003 г. № 724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 мерах по внедрению системы государственных социальных стандартов по обслуживанию населения республики» (в ред. от 25.08.2017 №654)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Социальные стандарты в области образования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31335628"/>
              </p:ext>
            </p:extLst>
          </p:nvPr>
        </p:nvGraphicFramePr>
        <p:xfrm>
          <a:off x="27488" y="908720"/>
          <a:ext cx="91165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ChangeArrowheads="1"/>
          </p:cNvSpPr>
          <p:nvPr/>
        </p:nvSpPr>
        <p:spPr bwMode="auto">
          <a:xfrm>
            <a:off x="1155700" y="1700213"/>
            <a:ext cx="6351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ru-RU" sz="2400" b="1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357158" y="428604"/>
            <a:ext cx="86661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</a:t>
            </a:r>
            <a:r>
              <a:rPr lang="ru-RU" altLang="ru-RU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здоровьесберегающего</a:t>
            </a:r>
            <a:r>
              <a:rPr lang="ru-RU" alt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процесса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учреждениях дошкольного образования </a:t>
            </a:r>
            <a:r>
              <a:rPr lang="ru-RU" alt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основе межведомственного взаимодействия</a:t>
            </a:r>
            <a:endParaRPr lang="en-US" alt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20" name="Text Box 26"/>
          <p:cNvSpPr txBox="1">
            <a:spLocks noChangeArrowheads="1"/>
          </p:cNvSpPr>
          <p:nvPr/>
        </p:nvSpPr>
        <p:spPr bwMode="white">
          <a:xfrm>
            <a:off x="571472" y="1714488"/>
            <a:ext cx="828680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охранение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укрепление физического, психологического и социального здоровья воспитанников;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детского травматизма;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материально­технической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базы учреждений дошкольного образования;</a:t>
            </a:r>
          </a:p>
          <a:p>
            <a:pPr marL="285750" indent="-285750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качественного взаимодействия с территориальными организациями здравоохранения по совершенствованию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медико­психолого­педагогического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сопровождения воспитанников.</a:t>
            </a:r>
          </a:p>
        </p:txBody>
      </p:sp>
      <p:pic>
        <p:nvPicPr>
          <p:cNvPr id="34821" name="Picture 9" descr="P0006876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272213" y="4803775"/>
            <a:ext cx="24701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8120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400" y="4789894"/>
            <a:ext cx="2478276" cy="185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823" name="Picture 7" descr="P4030477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655638" y="4797425"/>
            <a:ext cx="23812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5720" y="1643050"/>
            <a:ext cx="2357454" cy="1643074"/>
            <a:chOff x="883578" y="924689"/>
            <a:chExt cx="2416287" cy="2357729"/>
          </a:xfrm>
          <a:solidFill>
            <a:schemeClr val="tx2">
              <a:lumMod val="75000"/>
            </a:schemeClr>
          </a:solidFill>
        </p:grpSpPr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883578" y="924689"/>
              <a:ext cx="2416287" cy="2357729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18112" y="1055836"/>
              <a:ext cx="2147219" cy="2095437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158" y="3286124"/>
            <a:ext cx="2000264" cy="1571636"/>
            <a:chOff x="2160185" y="3098894"/>
            <a:chExt cx="2054625" cy="2004832"/>
          </a:xfrm>
          <a:solidFill>
            <a:schemeClr val="tx1"/>
          </a:solidFill>
        </p:grpSpPr>
        <p:sp>
          <p:nvSpPr>
            <p:cNvPr id="28" name="Freeform 11"/>
            <p:cNvSpPr>
              <a:spLocks noEditPoints="1"/>
            </p:cNvSpPr>
            <p:nvPr/>
          </p:nvSpPr>
          <p:spPr bwMode="auto">
            <a:xfrm rot="21129250">
              <a:off x="2160185" y="3098894"/>
              <a:ext cx="2054625" cy="2004832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grpFill/>
            <a:ln w="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rot="21129250">
              <a:off x="2274582" y="3210411"/>
              <a:ext cx="1825830" cy="1781799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8596" y="4929198"/>
            <a:ext cx="1785950" cy="1571636"/>
            <a:chOff x="888578" y="4639736"/>
            <a:chExt cx="1731612" cy="1689647"/>
          </a:xfrm>
          <a:solidFill>
            <a:srgbClr val="FFCC66"/>
          </a:solidFill>
        </p:grpSpPr>
        <p:sp>
          <p:nvSpPr>
            <p:cNvPr id="31" name="Freeform 11"/>
            <p:cNvSpPr>
              <a:spLocks noEditPoints="1"/>
            </p:cNvSpPr>
            <p:nvPr/>
          </p:nvSpPr>
          <p:spPr bwMode="auto">
            <a:xfrm rot="943525">
              <a:off x="888578" y="4639736"/>
              <a:ext cx="1731612" cy="1689647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grpFill/>
            <a:ln w="0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 rot="943525">
              <a:off x="984991" y="4733721"/>
              <a:ext cx="1538787" cy="1501677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46" name="Прямоугольник 121"/>
          <p:cNvSpPr>
            <a:spLocks noChangeArrowheads="1"/>
          </p:cNvSpPr>
          <p:nvPr/>
        </p:nvSpPr>
        <p:spPr bwMode="auto">
          <a:xfrm>
            <a:off x="2714612" y="2143116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Несет ответственность за жизнь и здоровье обучающихся и работников учреждения образования во время осуществления образовательного процесса в установленном законодательством Республики Беларусь порядке.</a:t>
            </a:r>
          </a:p>
        </p:txBody>
      </p:sp>
      <p:sp>
        <p:nvSpPr>
          <p:cNvPr id="35849" name="Прямоугольник 121"/>
          <p:cNvSpPr>
            <a:spLocks noChangeArrowheads="1"/>
          </p:cNvSpPr>
          <p:nvPr/>
        </p:nvSpPr>
        <p:spPr bwMode="auto">
          <a:xfrm>
            <a:off x="2786050" y="3714752"/>
            <a:ext cx="6143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Принимает меры по созданию для обучающихся и работников безопасных и благоприятных для жизни и здоровья условий обучения, воспитания, труда.</a:t>
            </a:r>
          </a:p>
        </p:txBody>
      </p:sp>
      <p:sp>
        <p:nvSpPr>
          <p:cNvPr id="35850" name="Прямоугольник 121"/>
          <p:cNvSpPr>
            <a:spLocks noChangeArrowheads="1"/>
          </p:cNvSpPr>
          <p:nvPr/>
        </p:nvSpPr>
        <p:spPr bwMode="auto">
          <a:xfrm>
            <a:off x="2786050" y="5357826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Обеспечивает соблюдение правил и норм охраны труда и пожарной безопасности.</a:t>
            </a:r>
          </a:p>
        </p:txBody>
      </p:sp>
      <p:sp>
        <p:nvSpPr>
          <p:cNvPr id="35851" name="TextBox 44"/>
          <p:cNvSpPr txBox="1">
            <a:spLocks noChangeArrowheads="1"/>
          </p:cNvSpPr>
          <p:nvPr/>
        </p:nvSpPr>
        <p:spPr bwMode="auto">
          <a:xfrm>
            <a:off x="785786" y="5429264"/>
            <a:ext cx="1066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altLang="ru-RU" sz="2800" b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3</a:t>
            </a:r>
          </a:p>
        </p:txBody>
      </p:sp>
      <p:sp>
        <p:nvSpPr>
          <p:cNvPr id="35852" name="TextBox 44"/>
          <p:cNvSpPr txBox="1">
            <a:spLocks noChangeArrowheads="1"/>
          </p:cNvSpPr>
          <p:nvPr/>
        </p:nvSpPr>
        <p:spPr bwMode="auto">
          <a:xfrm>
            <a:off x="785786" y="3786190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altLang="ru-RU" sz="2800" b="1" dirty="0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35853" name="TextBox 44"/>
          <p:cNvSpPr txBox="1">
            <a:spLocks noChangeArrowheads="1"/>
          </p:cNvSpPr>
          <p:nvPr/>
        </p:nvSpPr>
        <p:spPr bwMode="auto">
          <a:xfrm>
            <a:off x="857224" y="2000240"/>
            <a:ext cx="1214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altLang="ru-RU" sz="2800" b="1" dirty="0">
                <a:solidFill>
                  <a:srgbClr val="C00000"/>
                </a:solidFill>
                <a:cs typeface="Arial" charset="0"/>
              </a:rPr>
              <a:t>1</a:t>
            </a:r>
          </a:p>
        </p:txBody>
      </p:sp>
      <p:sp>
        <p:nvSpPr>
          <p:cNvPr id="35854" name="Прямоугольник 22"/>
          <p:cNvSpPr>
            <a:spLocks noChangeArrowheads="1"/>
          </p:cNvSpPr>
          <p:nvPr/>
        </p:nvSpPr>
        <p:spPr bwMode="auto">
          <a:xfrm>
            <a:off x="1714480" y="1428736"/>
            <a:ext cx="7429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учреждением  дошкольного образования</a:t>
            </a:r>
          </a:p>
        </p:txBody>
      </p:sp>
      <p:sp>
        <p:nvSpPr>
          <p:cNvPr id="35855" name="Прямоугольник 1"/>
          <p:cNvSpPr>
            <a:spLocks noChangeArrowheads="1"/>
          </p:cNvSpPr>
          <p:nvPr/>
        </p:nvSpPr>
        <p:spPr bwMode="auto">
          <a:xfrm>
            <a:off x="360363" y="1"/>
            <a:ext cx="8783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 квалификационный справочник должностей служащих 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«Должности служащих, занятых в образовании» 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(постановление Министерства труда Республики Беларусь 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28.04.2001 № 53)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96607" y="1537684"/>
            <a:ext cx="2416287" cy="2357729"/>
            <a:chOff x="883578" y="924689"/>
            <a:chExt cx="2416287" cy="2357729"/>
          </a:xfrm>
          <a:solidFill>
            <a:schemeClr val="tx2">
              <a:lumMod val="75000"/>
            </a:schemeClr>
          </a:solidFill>
        </p:grpSpPr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883578" y="924689"/>
              <a:ext cx="2416287" cy="2357729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18112" y="1055836"/>
              <a:ext cx="2147219" cy="2095437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1604" y="4071942"/>
            <a:ext cx="2054625" cy="2004832"/>
            <a:chOff x="2160185" y="3098894"/>
            <a:chExt cx="2054625" cy="2004832"/>
          </a:xfrm>
          <a:solidFill>
            <a:schemeClr val="tx1"/>
          </a:solidFill>
        </p:grpSpPr>
        <p:sp>
          <p:nvSpPr>
            <p:cNvPr id="28" name="Freeform 11"/>
            <p:cNvSpPr>
              <a:spLocks noEditPoints="1"/>
            </p:cNvSpPr>
            <p:nvPr/>
          </p:nvSpPr>
          <p:spPr bwMode="auto">
            <a:xfrm rot="21129250">
              <a:off x="2160185" y="3098894"/>
              <a:ext cx="2054625" cy="2004832"/>
            </a:xfrm>
            <a:custGeom>
              <a:avLst/>
              <a:gdLst/>
              <a:ahLst/>
              <a:cxnLst>
                <a:cxn ang="0">
                  <a:pos x="1613" y="210"/>
                </a:cxn>
                <a:cxn ang="0">
                  <a:pos x="1360" y="674"/>
                </a:cxn>
                <a:cxn ang="0">
                  <a:pos x="732" y="749"/>
                </a:cxn>
                <a:cxn ang="0">
                  <a:pos x="468" y="1245"/>
                </a:cxn>
                <a:cxn ang="0">
                  <a:pos x="543" y="1681"/>
                </a:cxn>
                <a:cxn ang="0">
                  <a:pos x="50" y="2188"/>
                </a:cxn>
                <a:cxn ang="0">
                  <a:pos x="228" y="2752"/>
                </a:cxn>
                <a:cxn ang="0">
                  <a:pos x="343" y="3352"/>
                </a:cxn>
                <a:cxn ang="0">
                  <a:pos x="478" y="3841"/>
                </a:cxn>
                <a:cxn ang="0">
                  <a:pos x="1117" y="4048"/>
                </a:cxn>
                <a:cxn ang="0">
                  <a:pos x="1356" y="4540"/>
                </a:cxn>
                <a:cxn ang="0">
                  <a:pos x="1892" y="4755"/>
                </a:cxn>
                <a:cxn ang="0">
                  <a:pos x="2384" y="4530"/>
                </a:cxn>
                <a:cxn ang="0">
                  <a:pos x="2994" y="4837"/>
                </a:cxn>
                <a:cxn ang="0">
                  <a:pos x="3448" y="4573"/>
                </a:cxn>
                <a:cxn ang="0">
                  <a:pos x="3748" y="4208"/>
                </a:cxn>
                <a:cxn ang="0">
                  <a:pos x="4340" y="4066"/>
                </a:cxn>
                <a:cxn ang="0">
                  <a:pos x="4515" y="3494"/>
                </a:cxn>
                <a:cxn ang="0">
                  <a:pos x="4686" y="3041"/>
                </a:cxn>
                <a:cxn ang="0">
                  <a:pos x="4961" y="2570"/>
                </a:cxn>
                <a:cxn ang="0">
                  <a:pos x="4658" y="2013"/>
                </a:cxn>
                <a:cxn ang="0">
                  <a:pos x="4647" y="1517"/>
                </a:cxn>
                <a:cxn ang="0">
                  <a:pos x="4515" y="1031"/>
                </a:cxn>
                <a:cxn ang="0">
                  <a:pos x="3876" y="821"/>
                </a:cxn>
                <a:cxn ang="0">
                  <a:pos x="3637" y="328"/>
                </a:cxn>
                <a:cxn ang="0">
                  <a:pos x="3102" y="114"/>
                </a:cxn>
                <a:cxn ang="0">
                  <a:pos x="2609" y="342"/>
                </a:cxn>
                <a:cxn ang="0">
                  <a:pos x="1999" y="32"/>
                </a:cxn>
                <a:cxn ang="0">
                  <a:pos x="2520" y="217"/>
                </a:cxn>
                <a:cxn ang="0">
                  <a:pos x="3212" y="71"/>
                </a:cxn>
                <a:cxn ang="0">
                  <a:pos x="3633" y="274"/>
                </a:cxn>
                <a:cxn ang="0">
                  <a:pos x="3876" y="788"/>
                </a:cxn>
                <a:cxn ang="0">
                  <a:pos x="4483" y="956"/>
                </a:cxn>
                <a:cxn ang="0">
                  <a:pos x="4690" y="1403"/>
                </a:cxn>
                <a:cxn ang="0">
                  <a:pos x="4761" y="2070"/>
                </a:cxn>
                <a:cxn ang="0">
                  <a:pos x="4993" y="2584"/>
                </a:cxn>
                <a:cxn ang="0">
                  <a:pos x="4604" y="3137"/>
                </a:cxn>
                <a:cxn ang="0">
                  <a:pos x="4551" y="3737"/>
                </a:cxn>
                <a:cxn ang="0">
                  <a:pos x="4187" y="4191"/>
                </a:cxn>
                <a:cxn ang="0">
                  <a:pos x="3594" y="4365"/>
                </a:cxn>
                <a:cxn ang="0">
                  <a:pos x="3127" y="4855"/>
                </a:cxn>
                <a:cxn ang="0">
                  <a:pos x="2577" y="4730"/>
                </a:cxn>
                <a:cxn ang="0">
                  <a:pos x="1895" y="4787"/>
                </a:cxn>
                <a:cxn ang="0">
                  <a:pos x="1428" y="4665"/>
                </a:cxn>
                <a:cxn ang="0">
                  <a:pos x="1146" y="4080"/>
                </a:cxn>
                <a:cxn ang="0">
                  <a:pos x="589" y="3966"/>
                </a:cxn>
                <a:cxn ang="0">
                  <a:pos x="307" y="3552"/>
                </a:cxn>
                <a:cxn ang="0">
                  <a:pos x="325" y="2888"/>
                </a:cxn>
                <a:cxn ang="0">
                  <a:pos x="0" y="2316"/>
                </a:cxn>
                <a:cxn ang="0">
                  <a:pos x="282" y="1809"/>
                </a:cxn>
                <a:cxn ang="0">
                  <a:pos x="435" y="1245"/>
                </a:cxn>
                <a:cxn ang="0">
                  <a:pos x="632" y="778"/>
                </a:cxn>
                <a:cxn ang="0">
                  <a:pos x="1242" y="628"/>
                </a:cxn>
                <a:cxn ang="0">
                  <a:pos x="1624" y="153"/>
                </a:cxn>
              </a:cxnLst>
              <a:rect l="0" t="0" r="r" b="b"/>
              <a:pathLst>
                <a:path w="4993" h="4872">
                  <a:moveTo>
                    <a:pt x="1999" y="32"/>
                  </a:moveTo>
                  <a:lnTo>
                    <a:pt x="1934" y="35"/>
                  </a:lnTo>
                  <a:lnTo>
                    <a:pt x="1874" y="46"/>
                  </a:lnTo>
                  <a:lnTo>
                    <a:pt x="1781" y="82"/>
                  </a:lnTo>
                  <a:lnTo>
                    <a:pt x="1692" y="135"/>
                  </a:lnTo>
                  <a:lnTo>
                    <a:pt x="1613" y="210"/>
                  </a:lnTo>
                  <a:lnTo>
                    <a:pt x="1542" y="299"/>
                  </a:lnTo>
                  <a:lnTo>
                    <a:pt x="1481" y="407"/>
                  </a:lnTo>
                  <a:lnTo>
                    <a:pt x="1424" y="528"/>
                  </a:lnTo>
                  <a:lnTo>
                    <a:pt x="1378" y="664"/>
                  </a:lnTo>
                  <a:lnTo>
                    <a:pt x="1371" y="678"/>
                  </a:lnTo>
                  <a:lnTo>
                    <a:pt x="1360" y="674"/>
                  </a:lnTo>
                  <a:lnTo>
                    <a:pt x="1246" y="660"/>
                  </a:lnTo>
                  <a:lnTo>
                    <a:pt x="1142" y="656"/>
                  </a:lnTo>
                  <a:lnTo>
                    <a:pt x="1024" y="664"/>
                  </a:lnTo>
                  <a:lnTo>
                    <a:pt x="917" y="681"/>
                  </a:lnTo>
                  <a:lnTo>
                    <a:pt x="817" y="710"/>
                  </a:lnTo>
                  <a:lnTo>
                    <a:pt x="732" y="749"/>
                  </a:lnTo>
                  <a:lnTo>
                    <a:pt x="653" y="803"/>
                  </a:lnTo>
                  <a:lnTo>
                    <a:pt x="589" y="867"/>
                  </a:lnTo>
                  <a:lnTo>
                    <a:pt x="535" y="946"/>
                  </a:lnTo>
                  <a:lnTo>
                    <a:pt x="500" y="1038"/>
                  </a:lnTo>
                  <a:lnTo>
                    <a:pt x="475" y="1138"/>
                  </a:lnTo>
                  <a:lnTo>
                    <a:pt x="468" y="1245"/>
                  </a:lnTo>
                  <a:lnTo>
                    <a:pt x="471" y="1342"/>
                  </a:lnTo>
                  <a:lnTo>
                    <a:pt x="489" y="1442"/>
                  </a:lnTo>
                  <a:lnTo>
                    <a:pt x="514" y="1549"/>
                  </a:lnTo>
                  <a:lnTo>
                    <a:pt x="550" y="1660"/>
                  </a:lnTo>
                  <a:lnTo>
                    <a:pt x="553" y="1674"/>
                  </a:lnTo>
                  <a:lnTo>
                    <a:pt x="543" y="1681"/>
                  </a:lnTo>
                  <a:lnTo>
                    <a:pt x="418" y="1752"/>
                  </a:lnTo>
                  <a:lnTo>
                    <a:pt x="307" y="1831"/>
                  </a:lnTo>
                  <a:lnTo>
                    <a:pt x="214" y="1913"/>
                  </a:lnTo>
                  <a:lnTo>
                    <a:pt x="143" y="2002"/>
                  </a:lnTo>
                  <a:lnTo>
                    <a:pt x="86" y="2091"/>
                  </a:lnTo>
                  <a:lnTo>
                    <a:pt x="50" y="2188"/>
                  </a:lnTo>
                  <a:lnTo>
                    <a:pt x="32" y="2288"/>
                  </a:lnTo>
                  <a:lnTo>
                    <a:pt x="32" y="2316"/>
                  </a:lnTo>
                  <a:lnTo>
                    <a:pt x="46" y="2427"/>
                  </a:lnTo>
                  <a:lnTo>
                    <a:pt x="82" y="2538"/>
                  </a:lnTo>
                  <a:lnTo>
                    <a:pt x="146" y="2648"/>
                  </a:lnTo>
                  <a:lnTo>
                    <a:pt x="228" y="2752"/>
                  </a:lnTo>
                  <a:lnTo>
                    <a:pt x="335" y="2855"/>
                  </a:lnTo>
                  <a:lnTo>
                    <a:pt x="478" y="2963"/>
                  </a:lnTo>
                  <a:lnTo>
                    <a:pt x="471" y="2973"/>
                  </a:lnTo>
                  <a:lnTo>
                    <a:pt x="414" y="3105"/>
                  </a:lnTo>
                  <a:lnTo>
                    <a:pt x="371" y="3230"/>
                  </a:lnTo>
                  <a:lnTo>
                    <a:pt x="343" y="3352"/>
                  </a:lnTo>
                  <a:lnTo>
                    <a:pt x="335" y="3466"/>
                  </a:lnTo>
                  <a:lnTo>
                    <a:pt x="339" y="3548"/>
                  </a:lnTo>
                  <a:lnTo>
                    <a:pt x="357" y="3627"/>
                  </a:lnTo>
                  <a:lnTo>
                    <a:pt x="382" y="3698"/>
                  </a:lnTo>
                  <a:lnTo>
                    <a:pt x="418" y="3766"/>
                  </a:lnTo>
                  <a:lnTo>
                    <a:pt x="478" y="3841"/>
                  </a:lnTo>
                  <a:lnTo>
                    <a:pt x="553" y="3905"/>
                  </a:lnTo>
                  <a:lnTo>
                    <a:pt x="639" y="3955"/>
                  </a:lnTo>
                  <a:lnTo>
                    <a:pt x="742" y="3998"/>
                  </a:lnTo>
                  <a:lnTo>
                    <a:pt x="857" y="4026"/>
                  </a:lnTo>
                  <a:lnTo>
                    <a:pt x="982" y="4041"/>
                  </a:lnTo>
                  <a:lnTo>
                    <a:pt x="1117" y="4048"/>
                  </a:lnTo>
                  <a:lnTo>
                    <a:pt x="1171" y="4048"/>
                  </a:lnTo>
                  <a:lnTo>
                    <a:pt x="1174" y="4062"/>
                  </a:lnTo>
                  <a:lnTo>
                    <a:pt x="1206" y="4201"/>
                  </a:lnTo>
                  <a:lnTo>
                    <a:pt x="1246" y="4330"/>
                  </a:lnTo>
                  <a:lnTo>
                    <a:pt x="1296" y="4444"/>
                  </a:lnTo>
                  <a:lnTo>
                    <a:pt x="1356" y="4540"/>
                  </a:lnTo>
                  <a:lnTo>
                    <a:pt x="1428" y="4622"/>
                  </a:lnTo>
                  <a:lnTo>
                    <a:pt x="1506" y="4687"/>
                  </a:lnTo>
                  <a:lnTo>
                    <a:pt x="1595" y="4733"/>
                  </a:lnTo>
                  <a:lnTo>
                    <a:pt x="1688" y="4758"/>
                  </a:lnTo>
                  <a:lnTo>
                    <a:pt x="1781" y="4765"/>
                  </a:lnTo>
                  <a:lnTo>
                    <a:pt x="1892" y="4755"/>
                  </a:lnTo>
                  <a:lnTo>
                    <a:pt x="2006" y="4726"/>
                  </a:lnTo>
                  <a:lnTo>
                    <a:pt x="2120" y="4680"/>
                  </a:lnTo>
                  <a:lnTo>
                    <a:pt x="2241" y="4612"/>
                  </a:lnTo>
                  <a:lnTo>
                    <a:pt x="2363" y="4526"/>
                  </a:lnTo>
                  <a:lnTo>
                    <a:pt x="2373" y="4519"/>
                  </a:lnTo>
                  <a:lnTo>
                    <a:pt x="2384" y="4530"/>
                  </a:lnTo>
                  <a:lnTo>
                    <a:pt x="2488" y="4622"/>
                  </a:lnTo>
                  <a:lnTo>
                    <a:pt x="2588" y="4697"/>
                  </a:lnTo>
                  <a:lnTo>
                    <a:pt x="2691" y="4758"/>
                  </a:lnTo>
                  <a:lnTo>
                    <a:pt x="2795" y="4801"/>
                  </a:lnTo>
                  <a:lnTo>
                    <a:pt x="2895" y="4830"/>
                  </a:lnTo>
                  <a:lnTo>
                    <a:pt x="2994" y="4837"/>
                  </a:lnTo>
                  <a:lnTo>
                    <a:pt x="3055" y="4833"/>
                  </a:lnTo>
                  <a:lnTo>
                    <a:pt x="3119" y="4822"/>
                  </a:lnTo>
                  <a:lnTo>
                    <a:pt x="3212" y="4787"/>
                  </a:lnTo>
                  <a:lnTo>
                    <a:pt x="3298" y="4733"/>
                  </a:lnTo>
                  <a:lnTo>
                    <a:pt x="3376" y="4662"/>
                  </a:lnTo>
                  <a:lnTo>
                    <a:pt x="3448" y="4573"/>
                  </a:lnTo>
                  <a:lnTo>
                    <a:pt x="3512" y="4465"/>
                  </a:lnTo>
                  <a:lnTo>
                    <a:pt x="3569" y="4344"/>
                  </a:lnTo>
                  <a:lnTo>
                    <a:pt x="3615" y="4208"/>
                  </a:lnTo>
                  <a:lnTo>
                    <a:pt x="3619" y="4194"/>
                  </a:lnTo>
                  <a:lnTo>
                    <a:pt x="3633" y="4194"/>
                  </a:lnTo>
                  <a:lnTo>
                    <a:pt x="3748" y="4208"/>
                  </a:lnTo>
                  <a:lnTo>
                    <a:pt x="3851" y="4212"/>
                  </a:lnTo>
                  <a:lnTo>
                    <a:pt x="3969" y="4205"/>
                  </a:lnTo>
                  <a:lnTo>
                    <a:pt x="4076" y="4191"/>
                  </a:lnTo>
                  <a:lnTo>
                    <a:pt x="4176" y="4162"/>
                  </a:lnTo>
                  <a:lnTo>
                    <a:pt x="4261" y="4119"/>
                  </a:lnTo>
                  <a:lnTo>
                    <a:pt x="4340" y="4066"/>
                  </a:lnTo>
                  <a:lnTo>
                    <a:pt x="4404" y="4001"/>
                  </a:lnTo>
                  <a:lnTo>
                    <a:pt x="4454" y="3923"/>
                  </a:lnTo>
                  <a:lnTo>
                    <a:pt x="4493" y="3830"/>
                  </a:lnTo>
                  <a:lnTo>
                    <a:pt x="4515" y="3730"/>
                  </a:lnTo>
                  <a:lnTo>
                    <a:pt x="4522" y="3623"/>
                  </a:lnTo>
                  <a:lnTo>
                    <a:pt x="4515" y="3494"/>
                  </a:lnTo>
                  <a:lnTo>
                    <a:pt x="4486" y="3355"/>
                  </a:lnTo>
                  <a:lnTo>
                    <a:pt x="4444" y="3209"/>
                  </a:lnTo>
                  <a:lnTo>
                    <a:pt x="4440" y="3195"/>
                  </a:lnTo>
                  <a:lnTo>
                    <a:pt x="4451" y="3191"/>
                  </a:lnTo>
                  <a:lnTo>
                    <a:pt x="4576" y="3120"/>
                  </a:lnTo>
                  <a:lnTo>
                    <a:pt x="4686" y="3041"/>
                  </a:lnTo>
                  <a:lnTo>
                    <a:pt x="4775" y="2955"/>
                  </a:lnTo>
                  <a:lnTo>
                    <a:pt x="4850" y="2870"/>
                  </a:lnTo>
                  <a:lnTo>
                    <a:pt x="4908" y="2777"/>
                  </a:lnTo>
                  <a:lnTo>
                    <a:pt x="4943" y="2681"/>
                  </a:lnTo>
                  <a:lnTo>
                    <a:pt x="4957" y="2581"/>
                  </a:lnTo>
                  <a:lnTo>
                    <a:pt x="4961" y="2570"/>
                  </a:lnTo>
                  <a:lnTo>
                    <a:pt x="4961" y="2552"/>
                  </a:lnTo>
                  <a:lnTo>
                    <a:pt x="4947" y="2441"/>
                  </a:lnTo>
                  <a:lnTo>
                    <a:pt x="4911" y="2331"/>
                  </a:lnTo>
                  <a:lnTo>
                    <a:pt x="4847" y="2220"/>
                  </a:lnTo>
                  <a:lnTo>
                    <a:pt x="4765" y="2116"/>
                  </a:lnTo>
                  <a:lnTo>
                    <a:pt x="4658" y="2013"/>
                  </a:lnTo>
                  <a:lnTo>
                    <a:pt x="4529" y="1917"/>
                  </a:lnTo>
                  <a:lnTo>
                    <a:pt x="4515" y="1909"/>
                  </a:lnTo>
                  <a:lnTo>
                    <a:pt x="4522" y="1895"/>
                  </a:lnTo>
                  <a:lnTo>
                    <a:pt x="4579" y="1763"/>
                  </a:lnTo>
                  <a:lnTo>
                    <a:pt x="4622" y="1638"/>
                  </a:lnTo>
                  <a:lnTo>
                    <a:pt x="4647" y="1517"/>
                  </a:lnTo>
                  <a:lnTo>
                    <a:pt x="4654" y="1403"/>
                  </a:lnTo>
                  <a:lnTo>
                    <a:pt x="4651" y="1320"/>
                  </a:lnTo>
                  <a:lnTo>
                    <a:pt x="4636" y="1245"/>
                  </a:lnTo>
                  <a:lnTo>
                    <a:pt x="4611" y="1174"/>
                  </a:lnTo>
                  <a:lnTo>
                    <a:pt x="4576" y="1106"/>
                  </a:lnTo>
                  <a:lnTo>
                    <a:pt x="4515" y="1031"/>
                  </a:lnTo>
                  <a:lnTo>
                    <a:pt x="4440" y="967"/>
                  </a:lnTo>
                  <a:lnTo>
                    <a:pt x="4354" y="913"/>
                  </a:lnTo>
                  <a:lnTo>
                    <a:pt x="4251" y="871"/>
                  </a:lnTo>
                  <a:lnTo>
                    <a:pt x="4137" y="842"/>
                  </a:lnTo>
                  <a:lnTo>
                    <a:pt x="4012" y="828"/>
                  </a:lnTo>
                  <a:lnTo>
                    <a:pt x="3876" y="821"/>
                  </a:lnTo>
                  <a:lnTo>
                    <a:pt x="3822" y="821"/>
                  </a:lnTo>
                  <a:lnTo>
                    <a:pt x="3819" y="806"/>
                  </a:lnTo>
                  <a:lnTo>
                    <a:pt x="3787" y="667"/>
                  </a:lnTo>
                  <a:lnTo>
                    <a:pt x="3748" y="539"/>
                  </a:lnTo>
                  <a:lnTo>
                    <a:pt x="3698" y="428"/>
                  </a:lnTo>
                  <a:lnTo>
                    <a:pt x="3637" y="328"/>
                  </a:lnTo>
                  <a:lnTo>
                    <a:pt x="3566" y="249"/>
                  </a:lnTo>
                  <a:lnTo>
                    <a:pt x="3487" y="185"/>
                  </a:lnTo>
                  <a:lnTo>
                    <a:pt x="3398" y="139"/>
                  </a:lnTo>
                  <a:lnTo>
                    <a:pt x="3305" y="110"/>
                  </a:lnTo>
                  <a:lnTo>
                    <a:pt x="3212" y="103"/>
                  </a:lnTo>
                  <a:lnTo>
                    <a:pt x="3102" y="114"/>
                  </a:lnTo>
                  <a:lnTo>
                    <a:pt x="2987" y="142"/>
                  </a:lnTo>
                  <a:lnTo>
                    <a:pt x="2873" y="192"/>
                  </a:lnTo>
                  <a:lnTo>
                    <a:pt x="2752" y="260"/>
                  </a:lnTo>
                  <a:lnTo>
                    <a:pt x="2630" y="342"/>
                  </a:lnTo>
                  <a:lnTo>
                    <a:pt x="2620" y="349"/>
                  </a:lnTo>
                  <a:lnTo>
                    <a:pt x="2609" y="342"/>
                  </a:lnTo>
                  <a:lnTo>
                    <a:pt x="2506" y="249"/>
                  </a:lnTo>
                  <a:lnTo>
                    <a:pt x="2402" y="174"/>
                  </a:lnTo>
                  <a:lnTo>
                    <a:pt x="2298" y="110"/>
                  </a:lnTo>
                  <a:lnTo>
                    <a:pt x="2199" y="67"/>
                  </a:lnTo>
                  <a:lnTo>
                    <a:pt x="2095" y="42"/>
                  </a:lnTo>
                  <a:lnTo>
                    <a:pt x="1999" y="32"/>
                  </a:lnTo>
                  <a:close/>
                  <a:moveTo>
                    <a:pt x="1999" y="0"/>
                  </a:moveTo>
                  <a:lnTo>
                    <a:pt x="2102" y="10"/>
                  </a:lnTo>
                  <a:lnTo>
                    <a:pt x="2206" y="35"/>
                  </a:lnTo>
                  <a:lnTo>
                    <a:pt x="2309" y="78"/>
                  </a:lnTo>
                  <a:lnTo>
                    <a:pt x="2416" y="139"/>
                  </a:lnTo>
                  <a:lnTo>
                    <a:pt x="2520" y="217"/>
                  </a:lnTo>
                  <a:lnTo>
                    <a:pt x="2623" y="307"/>
                  </a:lnTo>
                  <a:lnTo>
                    <a:pt x="2745" y="224"/>
                  </a:lnTo>
                  <a:lnTo>
                    <a:pt x="2866" y="160"/>
                  </a:lnTo>
                  <a:lnTo>
                    <a:pt x="2984" y="110"/>
                  </a:lnTo>
                  <a:lnTo>
                    <a:pt x="3098" y="82"/>
                  </a:lnTo>
                  <a:lnTo>
                    <a:pt x="3212" y="71"/>
                  </a:lnTo>
                  <a:lnTo>
                    <a:pt x="3280" y="75"/>
                  </a:lnTo>
                  <a:lnTo>
                    <a:pt x="3344" y="85"/>
                  </a:lnTo>
                  <a:lnTo>
                    <a:pt x="3408" y="107"/>
                  </a:lnTo>
                  <a:lnTo>
                    <a:pt x="3491" y="150"/>
                  </a:lnTo>
                  <a:lnTo>
                    <a:pt x="3566" y="203"/>
                  </a:lnTo>
                  <a:lnTo>
                    <a:pt x="3633" y="274"/>
                  </a:lnTo>
                  <a:lnTo>
                    <a:pt x="3690" y="353"/>
                  </a:lnTo>
                  <a:lnTo>
                    <a:pt x="3744" y="446"/>
                  </a:lnTo>
                  <a:lnTo>
                    <a:pt x="3787" y="549"/>
                  </a:lnTo>
                  <a:lnTo>
                    <a:pt x="3819" y="664"/>
                  </a:lnTo>
                  <a:lnTo>
                    <a:pt x="3847" y="788"/>
                  </a:lnTo>
                  <a:lnTo>
                    <a:pt x="3876" y="788"/>
                  </a:lnTo>
                  <a:lnTo>
                    <a:pt x="3997" y="792"/>
                  </a:lnTo>
                  <a:lnTo>
                    <a:pt x="4112" y="806"/>
                  </a:lnTo>
                  <a:lnTo>
                    <a:pt x="4219" y="831"/>
                  </a:lnTo>
                  <a:lnTo>
                    <a:pt x="4315" y="863"/>
                  </a:lnTo>
                  <a:lnTo>
                    <a:pt x="4404" y="903"/>
                  </a:lnTo>
                  <a:lnTo>
                    <a:pt x="4483" y="956"/>
                  </a:lnTo>
                  <a:lnTo>
                    <a:pt x="4547" y="1017"/>
                  </a:lnTo>
                  <a:lnTo>
                    <a:pt x="4604" y="1088"/>
                  </a:lnTo>
                  <a:lnTo>
                    <a:pt x="4640" y="1160"/>
                  </a:lnTo>
                  <a:lnTo>
                    <a:pt x="4668" y="1235"/>
                  </a:lnTo>
                  <a:lnTo>
                    <a:pt x="4683" y="1317"/>
                  </a:lnTo>
                  <a:lnTo>
                    <a:pt x="4690" y="1403"/>
                  </a:lnTo>
                  <a:lnTo>
                    <a:pt x="4683" y="1517"/>
                  </a:lnTo>
                  <a:lnTo>
                    <a:pt x="4654" y="1638"/>
                  </a:lnTo>
                  <a:lnTo>
                    <a:pt x="4615" y="1767"/>
                  </a:lnTo>
                  <a:lnTo>
                    <a:pt x="4558" y="1899"/>
                  </a:lnTo>
                  <a:lnTo>
                    <a:pt x="4668" y="1981"/>
                  </a:lnTo>
                  <a:lnTo>
                    <a:pt x="4761" y="2070"/>
                  </a:lnTo>
                  <a:lnTo>
                    <a:pt x="4843" y="2159"/>
                  </a:lnTo>
                  <a:lnTo>
                    <a:pt x="4908" y="2256"/>
                  </a:lnTo>
                  <a:lnTo>
                    <a:pt x="4954" y="2352"/>
                  </a:lnTo>
                  <a:lnTo>
                    <a:pt x="4982" y="2452"/>
                  </a:lnTo>
                  <a:lnTo>
                    <a:pt x="4993" y="2552"/>
                  </a:lnTo>
                  <a:lnTo>
                    <a:pt x="4993" y="2584"/>
                  </a:lnTo>
                  <a:lnTo>
                    <a:pt x="4975" y="2688"/>
                  </a:lnTo>
                  <a:lnTo>
                    <a:pt x="4936" y="2788"/>
                  </a:lnTo>
                  <a:lnTo>
                    <a:pt x="4879" y="2884"/>
                  </a:lnTo>
                  <a:lnTo>
                    <a:pt x="4804" y="2973"/>
                  </a:lnTo>
                  <a:lnTo>
                    <a:pt x="4711" y="3059"/>
                  </a:lnTo>
                  <a:lnTo>
                    <a:pt x="4604" y="3137"/>
                  </a:lnTo>
                  <a:lnTo>
                    <a:pt x="4479" y="3212"/>
                  </a:lnTo>
                  <a:lnTo>
                    <a:pt x="4511" y="3319"/>
                  </a:lnTo>
                  <a:lnTo>
                    <a:pt x="4536" y="3427"/>
                  </a:lnTo>
                  <a:lnTo>
                    <a:pt x="4554" y="3527"/>
                  </a:lnTo>
                  <a:lnTo>
                    <a:pt x="4558" y="3623"/>
                  </a:lnTo>
                  <a:lnTo>
                    <a:pt x="4551" y="3737"/>
                  </a:lnTo>
                  <a:lnTo>
                    <a:pt x="4526" y="3841"/>
                  </a:lnTo>
                  <a:lnTo>
                    <a:pt x="4486" y="3937"/>
                  </a:lnTo>
                  <a:lnTo>
                    <a:pt x="4429" y="4023"/>
                  </a:lnTo>
                  <a:lnTo>
                    <a:pt x="4361" y="4091"/>
                  </a:lnTo>
                  <a:lnTo>
                    <a:pt x="4279" y="4148"/>
                  </a:lnTo>
                  <a:lnTo>
                    <a:pt x="4187" y="4191"/>
                  </a:lnTo>
                  <a:lnTo>
                    <a:pt x="4083" y="4219"/>
                  </a:lnTo>
                  <a:lnTo>
                    <a:pt x="3972" y="4237"/>
                  </a:lnTo>
                  <a:lnTo>
                    <a:pt x="3851" y="4244"/>
                  </a:lnTo>
                  <a:lnTo>
                    <a:pt x="3751" y="4241"/>
                  </a:lnTo>
                  <a:lnTo>
                    <a:pt x="3644" y="4230"/>
                  </a:lnTo>
                  <a:lnTo>
                    <a:pt x="3594" y="4365"/>
                  </a:lnTo>
                  <a:lnTo>
                    <a:pt x="3537" y="4487"/>
                  </a:lnTo>
                  <a:lnTo>
                    <a:pt x="3473" y="4594"/>
                  </a:lnTo>
                  <a:lnTo>
                    <a:pt x="3398" y="4687"/>
                  </a:lnTo>
                  <a:lnTo>
                    <a:pt x="3316" y="4762"/>
                  </a:lnTo>
                  <a:lnTo>
                    <a:pt x="3226" y="4819"/>
                  </a:lnTo>
                  <a:lnTo>
                    <a:pt x="3127" y="4855"/>
                  </a:lnTo>
                  <a:lnTo>
                    <a:pt x="3059" y="4869"/>
                  </a:lnTo>
                  <a:lnTo>
                    <a:pt x="2994" y="4872"/>
                  </a:lnTo>
                  <a:lnTo>
                    <a:pt x="2891" y="4862"/>
                  </a:lnTo>
                  <a:lnTo>
                    <a:pt x="2787" y="4837"/>
                  </a:lnTo>
                  <a:lnTo>
                    <a:pt x="2684" y="4790"/>
                  </a:lnTo>
                  <a:lnTo>
                    <a:pt x="2577" y="4730"/>
                  </a:lnTo>
                  <a:lnTo>
                    <a:pt x="2473" y="4655"/>
                  </a:lnTo>
                  <a:lnTo>
                    <a:pt x="2370" y="4562"/>
                  </a:lnTo>
                  <a:lnTo>
                    <a:pt x="2249" y="4644"/>
                  </a:lnTo>
                  <a:lnTo>
                    <a:pt x="2127" y="4708"/>
                  </a:lnTo>
                  <a:lnTo>
                    <a:pt x="2009" y="4758"/>
                  </a:lnTo>
                  <a:lnTo>
                    <a:pt x="1895" y="4787"/>
                  </a:lnTo>
                  <a:lnTo>
                    <a:pt x="1781" y="4797"/>
                  </a:lnTo>
                  <a:lnTo>
                    <a:pt x="1713" y="4794"/>
                  </a:lnTo>
                  <a:lnTo>
                    <a:pt x="1649" y="4783"/>
                  </a:lnTo>
                  <a:lnTo>
                    <a:pt x="1585" y="4762"/>
                  </a:lnTo>
                  <a:lnTo>
                    <a:pt x="1503" y="4722"/>
                  </a:lnTo>
                  <a:lnTo>
                    <a:pt x="1428" y="4665"/>
                  </a:lnTo>
                  <a:lnTo>
                    <a:pt x="1360" y="4597"/>
                  </a:lnTo>
                  <a:lnTo>
                    <a:pt x="1299" y="4515"/>
                  </a:lnTo>
                  <a:lnTo>
                    <a:pt x="1249" y="4423"/>
                  </a:lnTo>
                  <a:lnTo>
                    <a:pt x="1206" y="4319"/>
                  </a:lnTo>
                  <a:lnTo>
                    <a:pt x="1171" y="4205"/>
                  </a:lnTo>
                  <a:lnTo>
                    <a:pt x="1146" y="4080"/>
                  </a:lnTo>
                  <a:lnTo>
                    <a:pt x="1117" y="4080"/>
                  </a:lnTo>
                  <a:lnTo>
                    <a:pt x="996" y="4076"/>
                  </a:lnTo>
                  <a:lnTo>
                    <a:pt x="882" y="4062"/>
                  </a:lnTo>
                  <a:lnTo>
                    <a:pt x="774" y="4041"/>
                  </a:lnTo>
                  <a:lnTo>
                    <a:pt x="678" y="4008"/>
                  </a:lnTo>
                  <a:lnTo>
                    <a:pt x="589" y="3966"/>
                  </a:lnTo>
                  <a:lnTo>
                    <a:pt x="510" y="3916"/>
                  </a:lnTo>
                  <a:lnTo>
                    <a:pt x="446" y="3855"/>
                  </a:lnTo>
                  <a:lnTo>
                    <a:pt x="389" y="3784"/>
                  </a:lnTo>
                  <a:lnTo>
                    <a:pt x="350" y="3712"/>
                  </a:lnTo>
                  <a:lnTo>
                    <a:pt x="325" y="3634"/>
                  </a:lnTo>
                  <a:lnTo>
                    <a:pt x="307" y="3552"/>
                  </a:lnTo>
                  <a:lnTo>
                    <a:pt x="303" y="3466"/>
                  </a:lnTo>
                  <a:lnTo>
                    <a:pt x="311" y="3352"/>
                  </a:lnTo>
                  <a:lnTo>
                    <a:pt x="335" y="3230"/>
                  </a:lnTo>
                  <a:lnTo>
                    <a:pt x="378" y="3102"/>
                  </a:lnTo>
                  <a:lnTo>
                    <a:pt x="435" y="2973"/>
                  </a:lnTo>
                  <a:lnTo>
                    <a:pt x="325" y="2888"/>
                  </a:lnTo>
                  <a:lnTo>
                    <a:pt x="232" y="2802"/>
                  </a:lnTo>
                  <a:lnTo>
                    <a:pt x="150" y="2709"/>
                  </a:lnTo>
                  <a:lnTo>
                    <a:pt x="86" y="2616"/>
                  </a:lnTo>
                  <a:lnTo>
                    <a:pt x="39" y="2516"/>
                  </a:lnTo>
                  <a:lnTo>
                    <a:pt x="11" y="2416"/>
                  </a:lnTo>
                  <a:lnTo>
                    <a:pt x="0" y="2316"/>
                  </a:lnTo>
                  <a:lnTo>
                    <a:pt x="0" y="2288"/>
                  </a:lnTo>
                  <a:lnTo>
                    <a:pt x="18" y="2184"/>
                  </a:lnTo>
                  <a:lnTo>
                    <a:pt x="54" y="2084"/>
                  </a:lnTo>
                  <a:lnTo>
                    <a:pt x="111" y="1988"/>
                  </a:lnTo>
                  <a:lnTo>
                    <a:pt x="186" y="1895"/>
                  </a:lnTo>
                  <a:lnTo>
                    <a:pt x="282" y="1809"/>
                  </a:lnTo>
                  <a:lnTo>
                    <a:pt x="389" y="1731"/>
                  </a:lnTo>
                  <a:lnTo>
                    <a:pt x="514" y="1656"/>
                  </a:lnTo>
                  <a:lnTo>
                    <a:pt x="482" y="1549"/>
                  </a:lnTo>
                  <a:lnTo>
                    <a:pt x="457" y="1442"/>
                  </a:lnTo>
                  <a:lnTo>
                    <a:pt x="439" y="1342"/>
                  </a:lnTo>
                  <a:lnTo>
                    <a:pt x="435" y="1245"/>
                  </a:lnTo>
                  <a:lnTo>
                    <a:pt x="439" y="1156"/>
                  </a:lnTo>
                  <a:lnTo>
                    <a:pt x="457" y="1071"/>
                  </a:lnTo>
                  <a:lnTo>
                    <a:pt x="482" y="988"/>
                  </a:lnTo>
                  <a:lnTo>
                    <a:pt x="518" y="917"/>
                  </a:lnTo>
                  <a:lnTo>
                    <a:pt x="564" y="849"/>
                  </a:lnTo>
                  <a:lnTo>
                    <a:pt x="632" y="778"/>
                  </a:lnTo>
                  <a:lnTo>
                    <a:pt x="714" y="724"/>
                  </a:lnTo>
                  <a:lnTo>
                    <a:pt x="807" y="678"/>
                  </a:lnTo>
                  <a:lnTo>
                    <a:pt x="910" y="649"/>
                  </a:lnTo>
                  <a:lnTo>
                    <a:pt x="1021" y="631"/>
                  </a:lnTo>
                  <a:lnTo>
                    <a:pt x="1142" y="624"/>
                  </a:lnTo>
                  <a:lnTo>
                    <a:pt x="1242" y="628"/>
                  </a:lnTo>
                  <a:lnTo>
                    <a:pt x="1349" y="639"/>
                  </a:lnTo>
                  <a:lnTo>
                    <a:pt x="1392" y="521"/>
                  </a:lnTo>
                  <a:lnTo>
                    <a:pt x="1438" y="410"/>
                  </a:lnTo>
                  <a:lnTo>
                    <a:pt x="1495" y="314"/>
                  </a:lnTo>
                  <a:lnTo>
                    <a:pt x="1556" y="224"/>
                  </a:lnTo>
                  <a:lnTo>
                    <a:pt x="1624" y="153"/>
                  </a:lnTo>
                  <a:lnTo>
                    <a:pt x="1699" y="92"/>
                  </a:lnTo>
                  <a:lnTo>
                    <a:pt x="1777" y="46"/>
                  </a:lnTo>
                  <a:lnTo>
                    <a:pt x="1867" y="14"/>
                  </a:lnTo>
                  <a:lnTo>
                    <a:pt x="1931" y="3"/>
                  </a:lnTo>
                  <a:lnTo>
                    <a:pt x="1999" y="0"/>
                  </a:lnTo>
                  <a:close/>
                </a:path>
              </a:pathLst>
            </a:custGeom>
            <a:grpFill/>
            <a:ln w="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rot="21129250">
              <a:off x="2274582" y="3210411"/>
              <a:ext cx="1825830" cy="1781799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3348038" y="2717800"/>
            <a:ext cx="1273175" cy="476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Прямоугольник 121"/>
          <p:cNvSpPr>
            <a:spLocks noChangeArrowheads="1"/>
          </p:cNvSpPr>
          <p:nvPr/>
        </p:nvSpPr>
        <p:spPr bwMode="auto">
          <a:xfrm>
            <a:off x="4756150" y="2362200"/>
            <a:ext cx="4102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Организует пропаганду и формирование здорового образа жизни обучающихся.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929058" y="4857760"/>
            <a:ext cx="687387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Прямоугольник 121"/>
          <p:cNvSpPr>
            <a:spLocks noChangeArrowheads="1"/>
          </p:cNvSpPr>
          <p:nvPr/>
        </p:nvSpPr>
        <p:spPr bwMode="auto">
          <a:xfrm>
            <a:off x="5000628" y="4500570"/>
            <a:ext cx="3964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Обеспечивает создание безопасных и здоровых условий обучения и труда, соблюдение правил и норм охраны труда и пожарной безопасности</a:t>
            </a:r>
          </a:p>
        </p:txBody>
      </p:sp>
      <p:sp>
        <p:nvSpPr>
          <p:cNvPr id="36872" name="TextBox 44"/>
          <p:cNvSpPr txBox="1">
            <a:spLocks noChangeArrowheads="1"/>
          </p:cNvSpPr>
          <p:nvPr/>
        </p:nvSpPr>
        <p:spPr bwMode="auto">
          <a:xfrm>
            <a:off x="2214546" y="4786322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altLang="ru-RU" sz="2800" b="1" dirty="0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36873" name="TextBox 44"/>
          <p:cNvSpPr txBox="1">
            <a:spLocks noChangeArrowheads="1"/>
          </p:cNvSpPr>
          <p:nvPr/>
        </p:nvSpPr>
        <p:spPr bwMode="auto">
          <a:xfrm>
            <a:off x="868363" y="2414588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altLang="ru-RU" sz="2800" b="1">
                <a:solidFill>
                  <a:srgbClr val="C00000"/>
                </a:solidFill>
                <a:cs typeface="Arial" charset="0"/>
              </a:rPr>
              <a:t>1</a:t>
            </a:r>
          </a:p>
        </p:txBody>
      </p:sp>
      <p:sp>
        <p:nvSpPr>
          <p:cNvPr id="36874" name="Прямоугольник 22"/>
          <p:cNvSpPr>
            <a:spLocks noChangeArrowheads="1"/>
          </p:cNvSpPr>
          <p:nvPr/>
        </p:nvSpPr>
        <p:spPr bwMode="auto">
          <a:xfrm>
            <a:off x="214282" y="357166"/>
            <a:ext cx="8701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840"/>
              </a:lnSpc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деятельности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15499</TotalTime>
  <Words>1385</Words>
  <Application>Microsoft Office PowerPoint</Application>
  <PresentationFormat>Экран (4:3)</PresentationFormat>
  <Paragraphs>233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Трава</vt:lpstr>
      <vt:lpstr>Тема Office</vt:lpstr>
      <vt:lpstr>1_Тема Office</vt:lpstr>
      <vt:lpstr>Слайд 1</vt:lpstr>
      <vt:lpstr>Слайд 2</vt:lpstr>
      <vt:lpstr>Обеспечение доступности дошкольного образования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Предметно-пространственный компонент образовательной среды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Room_515_1</dc:creator>
  <cp:lastModifiedBy>Пользователь Windows</cp:lastModifiedBy>
  <cp:revision>2091</cp:revision>
  <cp:lastPrinted>2016-09-26T09:02:56Z</cp:lastPrinted>
  <dcterms:created xsi:type="dcterms:W3CDTF">2010-11-11T10:08:45Z</dcterms:created>
  <dcterms:modified xsi:type="dcterms:W3CDTF">2020-01-30T07:19:20Z</dcterms:modified>
</cp:coreProperties>
</file>