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81" r:id="rId5"/>
    <p:sldId id="279" r:id="rId6"/>
    <p:sldId id="261" r:id="rId7"/>
    <p:sldId id="262" r:id="rId8"/>
    <p:sldId id="282" r:id="rId9"/>
    <p:sldId id="278" r:id="rId10"/>
    <p:sldId id="280" r:id="rId11"/>
    <p:sldId id="268" r:id="rId12"/>
    <p:sldId id="263" r:id="rId13"/>
    <p:sldId id="266" r:id="rId14"/>
    <p:sldId id="267" r:id="rId15"/>
    <p:sldId id="277" r:id="rId16"/>
    <p:sldId id="276" r:id="rId17"/>
    <p:sldId id="275" r:id="rId18"/>
    <p:sldId id="274" r:id="rId19"/>
    <p:sldId id="273" r:id="rId20"/>
    <p:sldId id="272" r:id="rId21"/>
    <p:sldId id="271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08333333333332"/>
          <c:y val="6.4963796750275582E-2"/>
          <c:w val="0.78335400262467192"/>
          <c:h val="0.80123795676071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и высшая категория</c:v>
                </c:pt>
                <c:pt idx="1">
                  <c:v>педагогика детства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0.53</c:v>
                </c:pt>
                <c:pt idx="1">
                  <c:v>0.84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и высшая категория</c:v>
                </c:pt>
                <c:pt idx="1">
                  <c:v>педагогика детства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18240"/>
        <c:axId val="79388672"/>
      </c:barChart>
      <c:catAx>
        <c:axId val="79018240"/>
        <c:scaling>
          <c:orientation val="minMax"/>
        </c:scaling>
        <c:delete val="0"/>
        <c:axPos val="b"/>
        <c:majorTickMark val="out"/>
        <c:minorTickMark val="none"/>
        <c:tickLblPos val="nextTo"/>
        <c:crossAx val="79388672"/>
        <c:crosses val="autoZero"/>
        <c:auto val="1"/>
        <c:lblAlgn val="ctr"/>
        <c:lblOffset val="100"/>
        <c:noMultiLvlLbl val="0"/>
      </c:catAx>
      <c:valAx>
        <c:axId val="7938867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7901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68733595800527"/>
          <c:y val="3.6542135672030249E-3"/>
          <c:w val="0.15831266404199476"/>
          <c:h val="0.213126011862286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6.jpe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9547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Организация самоконтроля в учреждении дошкольного образования как одно из условий повышения профессиональной компетенции педагогов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7304856" cy="23762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         Воронова Светлана  Владимировна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         Заведующий ГУО  «Специальный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         ясли-сад № 17  г.Светлогорска»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707067"/>
              </p:ext>
            </p:extLst>
          </p:nvPr>
        </p:nvGraphicFramePr>
        <p:xfrm>
          <a:off x="258183" y="1472011"/>
          <a:ext cx="8634296" cy="53426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676478"/>
                <a:gridCol w="247126"/>
                <a:gridCol w="247707"/>
                <a:gridCol w="247126"/>
                <a:gridCol w="247126"/>
                <a:gridCol w="247126"/>
                <a:gridCol w="247126"/>
                <a:gridCol w="227355"/>
                <a:gridCol w="247126"/>
              </a:tblGrid>
              <a:tr h="961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 и критерии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группа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группа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группа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группа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группа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группа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Соответствие поставленных на занятии (задач требованиям программы специального образования, возрастным особенностям детей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Выполнение гигиенических требований (подготовка помещения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3.Целесообразность использования и качество наглядного (демонстрационного или раздаточного) материала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Интеграция разных видов детской деятельности; смена поз детей; использование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физкультминутки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(на занятии);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Активизация речевых возможностей воспитанников, поддержание интереса детей в течение всего занятия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Оптимальная длительность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Подведение итогов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6" marR="59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8184" y="617930"/>
            <a:ext cx="8856984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анализа организации и проведения занятий и театрализованных выступлений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Дата:_______________________________________________________________________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осуществлял контроль_____________________________________________________</a:t>
            </a:r>
            <a:endParaRPr lang="ru-RU" altLang="ru-RU" sz="15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692696"/>
            <a:ext cx="8229600" cy="9898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Анкетирование 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</p:spPr>
        <p:txBody>
          <a:bodyPr>
            <a:normAutofit/>
          </a:bodyPr>
          <a:lstStyle/>
          <a:p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1026" name="AutoShape 2" descr="https://greers.ru/wp-content/uploads/2017/09/normativk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" descr="Диаграмма ответов в Формах. Вопрос: Интересна ли вам ваша работа?. Количество ответов: 28&amp;nbsp;ответов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768752" cy="467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4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692696"/>
            <a:ext cx="8229600" cy="9898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Анкетирование 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</p:spPr>
        <p:txBody>
          <a:bodyPr>
            <a:normAutofit/>
          </a:bodyPr>
          <a:lstStyle/>
          <a:p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1026" name="AutoShape 2" descr="https://greers.ru/wp-content/uploads/2017/09/normativk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" descr="Диаграмма ответов в Формах. Вопрос: Интересна ли вам ваша работа?. Количество ответов: 28&amp;nbsp;ответов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6287"/>
            <a:ext cx="8452048" cy="521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692696"/>
            <a:ext cx="8229600" cy="9898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Анкетирование 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</p:spPr>
        <p:txBody>
          <a:bodyPr>
            <a:normAutofit/>
          </a:bodyPr>
          <a:lstStyle/>
          <a:p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1026" name="AutoShape 2" descr="https://greers.ru/wp-content/uploads/2017/09/normativk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" descr="Диаграмма ответов в Формах. Вопрос: Интересна ли вам ваша работа?. Количество ответов: 28&amp;nbsp;ответов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60848"/>
            <a:ext cx="8755266" cy="423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692696"/>
            <a:ext cx="8229600" cy="9898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Анкетирование 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</p:spPr>
        <p:txBody>
          <a:bodyPr>
            <a:normAutofit/>
          </a:bodyPr>
          <a:lstStyle/>
          <a:p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1026" name="AutoShape 2" descr="https://greers.ru/wp-content/uploads/2017/09/normativk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" descr="Диаграмма ответов в Формах. Вопрос: Интересна ли вам ваша работа?. Количество ответов: 28&amp;nbsp;ответов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2" y="2060848"/>
            <a:ext cx="865701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0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692696"/>
            <a:ext cx="8229600" cy="9898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Анкетирование 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</p:spPr>
        <p:txBody>
          <a:bodyPr>
            <a:normAutofit/>
          </a:bodyPr>
          <a:lstStyle/>
          <a:p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1026" name="AutoShape 2" descr="https://greers.ru/wp-content/uploads/2017/09/normativk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" descr="Диаграмма ответов в Формах. Вопрос: Интересна ли вам ваша работа?. Количество ответов: 28&amp;nbsp;ответов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72816"/>
            <a:ext cx="857612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3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120954"/>
              </p:ext>
            </p:extLst>
          </p:nvPr>
        </p:nvGraphicFramePr>
        <p:xfrm>
          <a:off x="251520" y="1865029"/>
          <a:ext cx="3636455" cy="48021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08433"/>
                <a:gridCol w="158918"/>
                <a:gridCol w="158918"/>
                <a:gridCol w="158545"/>
                <a:gridCol w="951641"/>
              </a:tblGrid>
              <a:tr h="1338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 и критерии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 Планирование и организация различных видов театрализованных игр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Планомерная работа по развитию содержания и обогащению тематики театрализованных игр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Наличие в группе необходимых условий для организации театрализованных игр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Предварительная подготовка необходимого материала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 Работа по обучению детей способам художественно-образной выразительности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 Использование в процессе театрализованных игр музыкального сопровождения,  детских музыкальных инструментов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Участие детей в изготовлении декораций, атрибутов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Индивидуальная работа по формированию умений, необходимых для организации театрализованных игр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Обучение детей вождению кукол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 Использование  разнообразных методов и приемов руководства театрализованными играми в соответствии с возрастными и индивидуальными  особенностями  воспитанников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 Взаимосвязь театрально-игровой деятельности с другими видами детской деятельности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 Педагогическая оценка деятельности, творчества и поведения детей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Активность детей, эмоциональное состояние, удовлетворенность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4" y="558552"/>
            <a:ext cx="388843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анализа 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театрализованных игр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Ф.И.О.воспитателя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Группа______________________________  Дата________________________________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07406"/>
              </p:ext>
            </p:extLst>
          </p:nvPr>
        </p:nvGraphicFramePr>
        <p:xfrm>
          <a:off x="4461472" y="1844825"/>
          <a:ext cx="4464496" cy="48093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8641"/>
                <a:gridCol w="1241916"/>
                <a:gridCol w="3023939"/>
              </a:tblGrid>
              <a:tr h="474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Направление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Методика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 Оценка профессиональной компетенции педагогов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Анализ проведения занятий, театрализованной деятельности с воспитанниками воспитателями; участие специалистов в Квартале педагогического мастерства; анкетирование воспитателей,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учителей-дефектологов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Планирование работы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Проверка планов образовательного процесса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Создание соответствующих условий в группах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Посещение групп; проведение смотра на лучший уголок театрально-игровой деятельности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Работа с родителями по данной теме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Анализ наглядной информации для родителей в группе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355976" y="295369"/>
            <a:ext cx="45365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тематического контроля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театр\Для показа\IMG-3f8679b93f5d70d955b613f28a6472d0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39597"/>
            <a:ext cx="2340626" cy="31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театр\Для показа\IMG_5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5" y="2204864"/>
            <a:ext cx="3525416" cy="26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театр\Для показа\IMG_52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293096"/>
            <a:ext cx="3156448" cy="23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:\В ОТДЕЛ ФОТО 17 САД\Методическая работа\Мастер-классы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40" y="579953"/>
            <a:ext cx="4981498" cy="28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В ОТДЕЛ ФОТО 17 САД\Участие в конкурсах\Вяселкавы карагод район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00" y="3418710"/>
            <a:ext cx="4254864" cy="247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В ОТДЕЛ ФОТО 17 САД\Участие в конкурсах\Вяселкавы карагод - рай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6" y="3418710"/>
            <a:ext cx="4401172" cy="247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В ОТДЕЛ ФОТО 17 САД\Участие в конкурсах\Вяселкавы карагод облас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06" y="668544"/>
            <a:ext cx="4213058" cy="248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:\Весенние звездочки\2019\20190424_1126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0" y="692695"/>
            <a:ext cx="4369118" cy="24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1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in\Desktop\вяселкавы карагод старые диплом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2625236" cy="25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В ОТДЕЛ ФОТО 17 САД\дипломы\img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20888"/>
            <a:ext cx="3065425" cy="43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В ОТДЕЛ ФОТО 17 САД\дипломы\img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36" y="1916832"/>
            <a:ext cx="3027275" cy="42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В ОТДЕЛ ФОТО 17 САД\дипломы\img10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17" y="620688"/>
            <a:ext cx="3201404" cy="46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6379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Совершенствование качества образовательного процесса – одно из основных направлений деятельности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Инструктивно-методические письма Министерства образования Республики Беларусь «Об организации в 2019</a:t>
            </a:r>
            <a:r>
              <a:rPr lang="en-US" dirty="0" smtClean="0"/>
              <a:t>/</a:t>
            </a:r>
            <a:r>
              <a:rPr lang="ru-RU" dirty="0" smtClean="0"/>
              <a:t>2020 учебном году образовательного процесса в учреждениях образования…»</a:t>
            </a:r>
          </a:p>
          <a:p>
            <a:endParaRPr lang="ru-RU" dirty="0" smtClean="0"/>
          </a:p>
          <a:p>
            <a:r>
              <a:rPr lang="ru-RU" dirty="0" smtClean="0"/>
              <a:t>Приказ Министерства образования Республики Беларусь «Об установлении критериев и показателей деятельности учреждений образования, структурных подразделений областных исполнительных комитетов, городских, районных исполнительных комитетов, местных администраций районов в городах которые осуществляют государственно-властные полномочия в сфере образования» 23.12.2018 </a:t>
            </a:r>
            <a:endParaRPr lang="ru-RU" dirty="0"/>
          </a:p>
        </p:txBody>
      </p:sp>
      <p:sp>
        <p:nvSpPr>
          <p:cNvPr id="1026" name="AutoShape 2" descr="https://greers.ru/wp-content/uploads/2017/09/normativk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User\Рабочий стол\normativ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1269228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 последние 2 года: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ru-RU" sz="2400" dirty="0" smtClean="0"/>
              <a:t>6 воспитателям присвоена высшая квалификационная категория</a:t>
            </a:r>
          </a:p>
          <a:p>
            <a:r>
              <a:rPr lang="ru-RU" sz="2400" dirty="0" smtClean="0"/>
              <a:t>Повысили квалификационную категорию     22 педагога</a:t>
            </a:r>
          </a:p>
          <a:p>
            <a:r>
              <a:rPr lang="ru-RU" sz="2400" dirty="0" smtClean="0"/>
              <a:t>85% педагогов с первой и высшей квалификационной категорией</a:t>
            </a:r>
          </a:p>
          <a:p>
            <a:r>
              <a:rPr lang="ru-RU" sz="2400" dirty="0" smtClean="0"/>
              <a:t>100% воспитателей с образованием </a:t>
            </a:r>
          </a:p>
          <a:p>
            <a:pPr marL="109728" indent="0">
              <a:buNone/>
            </a:pPr>
            <a:r>
              <a:rPr lang="ru-RU" sz="2400" dirty="0" smtClean="0"/>
              <a:t>по направлению </a:t>
            </a:r>
          </a:p>
          <a:p>
            <a:pPr marL="109728" indent="0">
              <a:buNone/>
            </a:pPr>
            <a:r>
              <a:rPr lang="ru-RU" sz="2400" dirty="0" smtClean="0"/>
              <a:t>«Педагогика детства»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64641109"/>
              </p:ext>
            </p:extLst>
          </p:nvPr>
        </p:nvGraphicFramePr>
        <p:xfrm>
          <a:off x="3131840" y="3573016"/>
          <a:ext cx="6096000" cy="312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85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Представление опыта педагогической деятельности работников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/>
              <a:t>Республиканский семинар </a:t>
            </a:r>
            <a:r>
              <a:rPr lang="ru-RU" sz="2400" dirty="0" smtClean="0"/>
              <a:t>«Использование современных технологий при обучении детей с тяжелыми нарушениями речи» </a:t>
            </a:r>
          </a:p>
          <a:p>
            <a:r>
              <a:rPr lang="ru-RU" sz="2400" b="1" dirty="0" smtClean="0"/>
              <a:t>Областной семинар </a:t>
            </a:r>
            <a:r>
              <a:rPr lang="ru-RU" sz="2400" dirty="0" smtClean="0"/>
              <a:t>«Об использовании эффективного педагогического опыта в системе специального образования»</a:t>
            </a:r>
          </a:p>
          <a:p>
            <a:r>
              <a:rPr lang="ru-RU" sz="2400" b="1" dirty="0" smtClean="0"/>
              <a:t>Республиканский семинар-практикум </a:t>
            </a:r>
            <a:r>
              <a:rPr lang="ru-RU" sz="2400" dirty="0" smtClean="0"/>
              <a:t>«Методы формирования звукопроизносительной стороны речи у воспитанников с особенностями психофизического развития»</a:t>
            </a:r>
          </a:p>
          <a:p>
            <a:r>
              <a:rPr lang="ru-RU" sz="2400" b="1" dirty="0" smtClean="0"/>
              <a:t>Международная научно-практическая конференция  </a:t>
            </a:r>
            <a:r>
              <a:rPr lang="ru-RU" sz="2400" dirty="0" smtClean="0"/>
              <a:t>«Оздоровительная физическая культура молодежи: актуальные проблемы и перспективы»</a:t>
            </a:r>
          </a:p>
          <a:p>
            <a:r>
              <a:rPr lang="ru-RU" sz="2400" b="1" dirty="0" smtClean="0"/>
              <a:t>Республиканский научно-практический семинар </a:t>
            </a:r>
            <a:r>
              <a:rPr lang="ru-RU" sz="2400" dirty="0" smtClean="0"/>
              <a:t>«Коррекционная работа с детьми дошкольного возраста с особенностями психофизического развития»</a:t>
            </a:r>
          </a:p>
          <a:p>
            <a:r>
              <a:rPr lang="ru-RU" sz="2400" b="1" dirty="0" smtClean="0"/>
              <a:t>Районные методические объединения </a:t>
            </a:r>
            <a:r>
              <a:rPr lang="ru-RU" sz="2400" dirty="0" smtClean="0"/>
              <a:t>воспитателей, музыкальных руководителей, учителей-дефектологов</a:t>
            </a:r>
          </a:p>
          <a:p>
            <a:r>
              <a:rPr lang="ru-RU" sz="2400" b="1" dirty="0" smtClean="0"/>
              <a:t>Школа педагога специального образования </a:t>
            </a:r>
            <a:r>
              <a:rPr lang="ru-RU" sz="2400" dirty="0" smtClean="0"/>
              <a:t>на базе нашего учреждения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48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дипломы\диплом сду 3 мест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034252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дипломы\дипл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06" y="1196752"/>
            <a:ext cx="3339257" cy="467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in\Desktop\c05c8bfe349bdc772ffc69a48034d22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2" t="4185" r="4874"/>
          <a:stretch/>
        </p:blipFill>
        <p:spPr bwMode="auto">
          <a:xfrm>
            <a:off x="5899876" y="764704"/>
            <a:ext cx="3098121" cy="44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806" y="647243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Взаимосвязь и взаимодействие функций 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3" y="1745432"/>
            <a:ext cx="854874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0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24936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6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7848"/>
          </a:xfrm>
        </p:spPr>
        <p:txBody>
          <a:bodyPr/>
          <a:lstStyle/>
          <a:p>
            <a:r>
              <a:rPr lang="ru-RU" dirty="0" smtClean="0"/>
              <a:t>Целеполагание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330653" cy="24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21596"/>
            <a:ext cx="3312368" cy="27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8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898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Принципы самоконтроля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Систематичность</a:t>
            </a:r>
          </a:p>
          <a:p>
            <a:r>
              <a:rPr lang="ru-RU" sz="3200" dirty="0" smtClean="0"/>
              <a:t>Плановость</a:t>
            </a:r>
          </a:p>
          <a:p>
            <a:r>
              <a:rPr lang="ru-RU" sz="3200" dirty="0" smtClean="0"/>
              <a:t>Обоснованность</a:t>
            </a:r>
          </a:p>
          <a:p>
            <a:r>
              <a:rPr lang="ru-RU" sz="3200" dirty="0" smtClean="0"/>
              <a:t>Дифференцированный подход</a:t>
            </a:r>
          </a:p>
          <a:p>
            <a:r>
              <a:rPr lang="ru-RU" sz="3200" dirty="0" smtClean="0"/>
              <a:t>Результативность</a:t>
            </a:r>
          </a:p>
          <a:p>
            <a:r>
              <a:rPr lang="ru-RU" sz="3200" dirty="0" smtClean="0"/>
              <a:t>Гласность и открытость</a:t>
            </a: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1026" name="AutoShape 2" descr="https://greers.ru/wp-content/uploads/2017/09/normativk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898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Требования к педагогам для организации самоконтроля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</p:spPr>
        <p:txBody>
          <a:bodyPr>
            <a:normAutofit/>
          </a:bodyPr>
          <a:lstStyle/>
          <a:p>
            <a:r>
              <a:rPr lang="ru-RU" dirty="0" smtClean="0"/>
              <a:t>Грамотное планирование образовательного процесса</a:t>
            </a:r>
          </a:p>
          <a:p>
            <a:r>
              <a:rPr lang="ru-RU" dirty="0" smtClean="0"/>
              <a:t>Результаты контроля подтверждают ответственность и качество работы педагога</a:t>
            </a:r>
          </a:p>
          <a:p>
            <a:r>
              <a:rPr lang="ru-RU" dirty="0" smtClean="0"/>
              <a:t>Постоянное совершенствование приемов работы</a:t>
            </a:r>
          </a:p>
          <a:p>
            <a:r>
              <a:rPr lang="ru-RU" dirty="0" smtClean="0"/>
              <a:t>Достижение определенных результатов в работе</a:t>
            </a: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1026" name="AutoShape 2" descr="https://greers.ru/wp-content/uploads/2017/09/normativk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692696"/>
            <a:ext cx="8964488" cy="13498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Контроль                   самоконтроль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09429"/>
            <a:ext cx="8229600" cy="47651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Цели самоконтроля:</a:t>
            </a:r>
          </a:p>
          <a:p>
            <a:pPr algn="ctr">
              <a:buNone/>
            </a:pPr>
            <a:endParaRPr lang="ru-RU" dirty="0" smtClean="0"/>
          </a:p>
          <a:p>
            <a:r>
              <a:rPr lang="ru-RU" dirty="0" smtClean="0"/>
              <a:t>Совершенствование деятельности учреждения образования</a:t>
            </a:r>
          </a:p>
          <a:p>
            <a:endParaRPr lang="ru-RU" dirty="0" smtClean="0"/>
          </a:p>
          <a:p>
            <a:r>
              <a:rPr lang="ru-RU" dirty="0" smtClean="0"/>
              <a:t>Повышение педагогического мастерства педагогов</a:t>
            </a:r>
          </a:p>
          <a:p>
            <a:endParaRPr lang="ru-RU" dirty="0" smtClean="0"/>
          </a:p>
          <a:p>
            <a:r>
              <a:rPr lang="ru-RU" dirty="0" smtClean="0"/>
              <a:t>Улучшение качества образовательного процесса</a:t>
            </a:r>
          </a:p>
        </p:txBody>
      </p:sp>
      <p:sp>
        <p:nvSpPr>
          <p:cNvPr id="1026" name="AutoShape 2" descr="https://greers.ru/wp-content/uploads/2017/09/normativk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255267" y="1196752"/>
            <a:ext cx="1656184" cy="46744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07016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91" y="836713"/>
            <a:ext cx="432048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2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624</TotalTime>
  <Words>635</Words>
  <Application>Microsoft Office PowerPoint</Application>
  <PresentationFormat>Экран (4:3)</PresentationFormat>
  <Paragraphs>254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Организация самоконтроля в учреждении дошкольного образования как одно из условий повышения профессиональной компетенции педагогов</vt:lpstr>
      <vt:lpstr>Совершенствование качества образовательного процесса – одно из основных направлений деятельности</vt:lpstr>
      <vt:lpstr>Взаимосвязь и взаимодействие функций управления</vt:lpstr>
      <vt:lpstr>Презентация PowerPoint</vt:lpstr>
      <vt:lpstr>Целеполагание</vt:lpstr>
      <vt:lpstr>Принципы самоконтроля</vt:lpstr>
      <vt:lpstr>Требования к педагогам для организации самоконтроля</vt:lpstr>
      <vt:lpstr>Контроль                   самоконтроль</vt:lpstr>
      <vt:lpstr>Презентация PowerPoint</vt:lpstr>
      <vt:lpstr>Презентация PowerPoint</vt:lpstr>
      <vt:lpstr>Анкетирование </vt:lpstr>
      <vt:lpstr>Анкетирование </vt:lpstr>
      <vt:lpstr>Анкетирование </vt:lpstr>
      <vt:lpstr>Анкетирование </vt:lpstr>
      <vt:lpstr>Анкетирование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За последние 2 года:</vt:lpstr>
      <vt:lpstr>Представление опыта педагогической деятельности работников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самоконтроля в учреждении дошкольного образования как одно из условий повышения профессиональной компетенции педагогов</dc:title>
  <cp:lastModifiedBy>ГОЦКРОиР</cp:lastModifiedBy>
  <cp:revision>45</cp:revision>
  <dcterms:modified xsi:type="dcterms:W3CDTF">2020-01-30T07:24:28Z</dcterms:modified>
</cp:coreProperties>
</file>