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256" r:id="rId2"/>
    <p:sldId id="270" r:id="rId3"/>
    <p:sldId id="257" r:id="rId4"/>
    <p:sldId id="272" r:id="rId5"/>
    <p:sldId id="273" r:id="rId6"/>
    <p:sldId id="262" r:id="rId7"/>
    <p:sldId id="274" r:id="rId8"/>
    <p:sldId id="271" r:id="rId9"/>
    <p:sldId id="264" r:id="rId10"/>
    <p:sldId id="265" r:id="rId11"/>
    <p:sldId id="266" r:id="rId12"/>
    <p:sldId id="267" r:id="rId13"/>
    <p:sldId id="268" r:id="rId14"/>
    <p:sldId id="27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2B5B8B5-C43F-4ADA-86C4-128310C38F72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F021030-BFE3-44F5-AD32-772E73776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4527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FDB22-3A77-40CC-965B-A1BE1FB5B5F7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A369D-A55C-4DD7-BDD3-82043AC58A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7EB7C-8C38-41CC-AC70-77C34F04F4E4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BC5CD-3B4C-4844-9AD4-371AC20BE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BA72F-5EA5-4495-BCFA-B4364C9C691B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49893-5C0A-403E-AE7A-4A9EBBE32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EF98E-A7EC-4583-9885-8745A61014D3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6C6A1-C22B-48F5-957E-3FA2180B8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87FA6-E49A-4242-AD15-9F8A245FC4B7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5D51C-1715-4FF5-8E25-E57AF566E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FF4AE-F542-4F4E-B3BD-2876D67D5EE7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0391A-8540-4B06-9BCA-726A84D08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EF580-421F-4381-8596-DAB2570333D2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BFD77-F2D5-474B-9635-8AA0136E3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087A3-6BAE-4650-9245-F6DE15D92C93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35BFA-17A0-4758-9168-7278A042A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C7265-3755-4F29-B3CE-C4A7A4505DF8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9B8C6-AB81-466F-8D3E-1A8DEFB96B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26B1-6C69-4058-BA6A-7CAFA0970590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64286-5950-4007-8A31-9C01B1EAB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59DE0-EECC-49A8-905C-001A7389DBF3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8336F-2F0B-4A32-B75F-74F482C5C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18AE9666-64E2-4610-8B9E-1399BCF3961C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1C5F609-FC47-4BE3-8198-745D357FD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22" r:id="rId7"/>
    <p:sldLayoutId id="2147483723" r:id="rId8"/>
    <p:sldLayoutId id="2147483724" r:id="rId9"/>
    <p:sldLayoutId id="2147483715" r:id="rId10"/>
    <p:sldLayoutId id="21474837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755650" y="692150"/>
            <a:ext cx="7772400" cy="1803400"/>
          </a:xfrm>
        </p:spPr>
        <p:txBody>
          <a:bodyPr/>
          <a:lstStyle/>
          <a:p>
            <a:pPr eaLnBrk="1" hangingPunct="1"/>
            <a:r>
              <a:rPr lang="en-US" sz="5900" smtClean="0">
                <a:solidFill>
                  <a:srgbClr val="FF0000"/>
                </a:solidFill>
                <a:latin typeface="Monotype Corsiva" pitchFamily="66" charset="0"/>
              </a:rPr>
              <a:t>SMS</a:t>
            </a:r>
            <a:r>
              <a:rPr lang="ru-RU" sz="5900" smtClean="0">
                <a:solidFill>
                  <a:srgbClr val="FF0000"/>
                </a:solidFill>
                <a:latin typeface="Monotype Corsiva" pitchFamily="66" charset="0"/>
              </a:rPr>
              <a:t> как современный эпистолярный жанр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2895600"/>
            <a:ext cx="5040313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03350" y="3748088"/>
            <a:ext cx="65532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</a:rPr>
              <a:t>В основном </a:t>
            </a:r>
            <a:r>
              <a:rPr lang="en-US" sz="2800">
                <a:latin typeface="Monotype Corsiva" pitchFamily="66" charset="0"/>
              </a:rPr>
              <a:t>SMS</a:t>
            </a:r>
            <a:r>
              <a:rPr lang="ru-RU" sz="2800">
                <a:latin typeface="Monotype Corsiva" pitchFamily="66" charset="0"/>
              </a:rPr>
              <a:t> используют респонденты            14-18 лет, о чем свидетельствует 49,5 %. На втором месте пользователи постарше - 36, 4%. Мужчины и женщины старше 30 пользуются </a:t>
            </a:r>
            <a:r>
              <a:rPr lang="en-US" sz="2800">
                <a:latin typeface="Monotype Corsiva" pitchFamily="66" charset="0"/>
              </a:rPr>
              <a:t>SMS </a:t>
            </a:r>
            <a:r>
              <a:rPr lang="ru-RU" sz="2800">
                <a:latin typeface="Monotype Corsiva" pitchFamily="66" charset="0"/>
              </a:rPr>
              <a:t>редко.</a:t>
            </a: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620713"/>
            <a:ext cx="7056438" cy="2808287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ъект 1"/>
          <p:cNvSpPr>
            <a:spLocks noGrp="1"/>
          </p:cNvSpPr>
          <p:nvPr>
            <p:ph idx="1"/>
          </p:nvPr>
        </p:nvSpPr>
        <p:spPr>
          <a:xfrm>
            <a:off x="763588" y="692150"/>
            <a:ext cx="7408862" cy="5434013"/>
          </a:xfrm>
        </p:spPr>
        <p:txBody>
          <a:bodyPr/>
          <a:lstStyle/>
          <a:p>
            <a:pPr marL="0" indent="0" algn="ctr" eaLnBrk="1" hangingPunct="1">
              <a:buFont typeface="Symbol" pitchFamily="18" charset="2"/>
              <a:buNone/>
            </a:pPr>
            <a:r>
              <a:rPr lang="ru-RU" smtClean="0">
                <a:solidFill>
                  <a:schemeClr val="tx1"/>
                </a:solidFill>
              </a:rPr>
              <a:t>Как часто вы пользуетесь услугой </a:t>
            </a:r>
            <a:r>
              <a:rPr lang="en-US" smtClean="0">
                <a:solidFill>
                  <a:schemeClr val="tx1"/>
                </a:solidFill>
              </a:rPr>
              <a:t>SMS</a:t>
            </a:r>
            <a:r>
              <a:rPr lang="ru-RU" smtClean="0">
                <a:solidFill>
                  <a:schemeClr val="tx1"/>
                </a:solidFill>
              </a:rPr>
              <a:t> ?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8313" y="4581525"/>
            <a:ext cx="8156575" cy="2016125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chemeClr val="tx1"/>
                </a:solidFill>
                <a:latin typeface="Monotype Corsiva" pitchFamily="66" charset="0"/>
              </a:rPr>
              <a:t>96,5 % респондентов пользуются услугой </a:t>
            </a:r>
            <a:r>
              <a:rPr lang="en-US" sz="3200" smtClean="0">
                <a:solidFill>
                  <a:schemeClr val="tx1"/>
                </a:solidFill>
                <a:latin typeface="Monotype Corsiva" pitchFamily="66" charset="0"/>
              </a:rPr>
              <a:t>SMS</a:t>
            </a:r>
            <a:r>
              <a:rPr lang="ru-RU" sz="3200" smtClean="0">
                <a:solidFill>
                  <a:schemeClr val="tx1"/>
                </a:solidFill>
                <a:latin typeface="Monotype Corsiva" pitchFamily="66" charset="0"/>
              </a:rPr>
              <a:t> ,</a:t>
            </a:r>
            <a:r>
              <a:rPr lang="en-US" sz="3200" smtClean="0">
                <a:solidFill>
                  <a:schemeClr val="tx1"/>
                </a:solidFill>
                <a:latin typeface="Monotype Corsiva" pitchFamily="66" charset="0"/>
              </a:rPr>
              <a:t>         </a:t>
            </a:r>
            <a:r>
              <a:rPr lang="ru-RU" sz="3200" smtClean="0">
                <a:solidFill>
                  <a:schemeClr val="tx1"/>
                </a:solidFill>
                <a:latin typeface="Monotype Corsiva" pitchFamily="66" charset="0"/>
              </a:rPr>
              <a:t>41, 9% ответили, что иногда прибегают к данной услуге. </a:t>
            </a: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84313"/>
            <a:ext cx="684053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00113" y="3644900"/>
            <a:ext cx="74168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 В основном люди пишут </a:t>
            </a:r>
            <a:r>
              <a:rPr lang="en-US" sz="2400">
                <a:latin typeface="Monotype Corsiva" pitchFamily="66" charset="0"/>
              </a:rPr>
              <a:t>SMS</a:t>
            </a:r>
            <a:r>
              <a:rPr lang="ru-RU" sz="2400">
                <a:latin typeface="Monotype Corsiva" pitchFamily="66" charset="0"/>
              </a:rPr>
              <a:t> для связи с друзьями и семьей (75%), чтобы сообщить важную на данный момент информацию. А вот знакомиться с новыми людьми по</a:t>
            </a:r>
            <a:r>
              <a:rPr lang="en-US" sz="2400">
                <a:latin typeface="Monotype Corsiva" pitchFamily="66" charset="0"/>
              </a:rPr>
              <a:t> SMS</a:t>
            </a:r>
            <a:r>
              <a:rPr lang="ru-RU" sz="2400">
                <a:latin typeface="Monotype Corsiva" pitchFamily="66" charset="0"/>
              </a:rPr>
              <a:t> люди совсем не любят и не делают этого, о чем говорят данные  0,4%.  Опрос показал, что с помощью </a:t>
            </a:r>
            <a:r>
              <a:rPr lang="en-US" sz="2400">
                <a:latin typeface="Monotype Corsiva" pitchFamily="66" charset="0"/>
              </a:rPr>
              <a:t>SMS</a:t>
            </a:r>
            <a:r>
              <a:rPr lang="ru-RU" sz="2400">
                <a:latin typeface="Monotype Corsiva" pitchFamily="66" charset="0"/>
              </a:rPr>
              <a:t> общения люди решают и бытовые проблемы: 13,4 % ответили, что в основном пользуются </a:t>
            </a:r>
            <a:r>
              <a:rPr lang="en-US" sz="2400">
                <a:latin typeface="Monotype Corsiva" pitchFamily="66" charset="0"/>
              </a:rPr>
              <a:t> SMS</a:t>
            </a:r>
            <a:r>
              <a:rPr lang="ru-RU" sz="2400">
                <a:latin typeface="Monotype Corsiva" pitchFamily="66" charset="0"/>
              </a:rPr>
              <a:t> именно для этого.</a:t>
            </a:r>
          </a:p>
        </p:txBody>
      </p:sp>
      <p:sp>
        <p:nvSpPr>
          <p:cNvPr id="32770" name="Объект 2"/>
          <p:cNvSpPr>
            <a:spLocks noGrp="1"/>
          </p:cNvSpPr>
          <p:nvPr>
            <p:ph idx="1"/>
          </p:nvPr>
        </p:nvSpPr>
        <p:spPr>
          <a:xfrm>
            <a:off x="930275" y="549275"/>
            <a:ext cx="7408863" cy="577373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С какой целью люди  пользуются </a:t>
            </a:r>
            <a:r>
              <a:rPr lang="en-US" dirty="0" smtClean="0"/>
              <a:t>SMS</a:t>
            </a:r>
            <a:r>
              <a:rPr lang="ru-RU" dirty="0" smtClean="0"/>
              <a:t>?</a:t>
            </a:r>
          </a:p>
          <a:p>
            <a:pPr marL="0" indent="0" algn="ctr" eaLnBrk="1" hangingPunct="1">
              <a:buFont typeface="Symbol" pitchFamily="18" charset="2"/>
              <a:buNone/>
              <a:defRPr/>
            </a:pPr>
            <a:endParaRPr lang="ru-RU" dirty="0" smtClean="0"/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052513"/>
            <a:ext cx="60483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188" y="811213"/>
            <a:ext cx="8229600" cy="2112962"/>
          </a:xfrm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eaLnBrk="1" hangingPunct="1">
              <a:buFont typeface="Symbol" pitchFamily="18" charset="2"/>
              <a:buNone/>
              <a:defRPr/>
            </a:pPr>
            <a:r>
              <a:rPr lang="ru-RU" sz="2800" dirty="0" smtClean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7744" y="3789040"/>
            <a:ext cx="490289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5" name="Прямоугольник 1"/>
          <p:cNvSpPr>
            <a:spLocks noChangeArrowheads="1"/>
          </p:cNvSpPr>
          <p:nvPr/>
        </p:nvSpPr>
        <p:spPr bwMode="auto">
          <a:xfrm>
            <a:off x="611188" y="844550"/>
            <a:ext cx="79930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Таким образом, можно прийти к выводу, что </a:t>
            </a:r>
            <a:r>
              <a:rPr lang="en-US" sz="2400">
                <a:latin typeface="Monotype Corsiva" pitchFamily="66" charset="0"/>
              </a:rPr>
              <a:t>SMS</a:t>
            </a:r>
            <a:r>
              <a:rPr lang="ru-RU" sz="2400">
                <a:latin typeface="Monotype Corsiva" pitchFamily="66" charset="0"/>
              </a:rPr>
              <a:t> – сообщения являются современным эпистолярным жанром и, к сожалению, вытесняют жанр бытового письма, потому что обладают некоторыми преимуществами перед почтовым письмом: быстротой создания и быстротой передачи.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Symbol" pitchFamily="18" charset="2"/>
              <a:buNone/>
            </a:pPr>
            <a:r>
              <a:rPr lang="ru-RU" sz="6600" smtClean="0">
                <a:solidFill>
                  <a:schemeClr val="tx1"/>
                </a:solidFill>
                <a:latin typeface="Monotype Corsiva" pitchFamily="66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260350"/>
            <a:ext cx="8662988" cy="1801813"/>
          </a:xfrm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Font typeface="Symbol" pitchFamily="18" charset="2"/>
              <a:buNone/>
            </a:pPr>
            <a:r>
              <a:rPr lang="ru-RU" sz="3200" b="1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Цель -</a:t>
            </a:r>
            <a:r>
              <a:rPr lang="ru-RU" sz="2000" b="1" smtClean="0">
                <a:solidFill>
                  <a:schemeClr val="tx1"/>
                </a:solidFill>
                <a:latin typeface="Monotype Corsiva" pitchFamily="66" charset="0"/>
              </a:rPr>
              <a:t>обратить внимание учащихся на эпистолярный жанр как на недооцененную форму человеческого общения и взаимопонимания, нравственные ценности русского языка и умение использовать их в письмах</a:t>
            </a:r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 ;</a:t>
            </a:r>
            <a:r>
              <a:rPr lang="ru-RU" sz="2000" b="1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</a:p>
          <a:p>
            <a:pPr marL="0" indent="0">
              <a:buFont typeface="Symbol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Monotype Corsiva" pitchFamily="66" charset="0"/>
              </a:rPr>
              <a:t>рассмотреть</a:t>
            </a:r>
            <a:r>
              <a:rPr lang="ru-RU" sz="2000" b="1" i="1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en-US" sz="2000" b="1" i="1" smtClean="0">
                <a:solidFill>
                  <a:schemeClr val="tx1"/>
                </a:solidFill>
                <a:latin typeface="Monotype Corsiva" pitchFamily="66" charset="0"/>
              </a:rPr>
              <a:t>SMS</a:t>
            </a:r>
            <a:r>
              <a:rPr lang="ru-RU" sz="2000" b="1" i="1" smtClean="0">
                <a:solidFill>
                  <a:schemeClr val="tx1"/>
                </a:solidFill>
                <a:latin typeface="Monotype Corsiva" pitchFamily="66" charset="0"/>
              </a:rPr>
              <a:t>-сообщение как разновидность эпистолярного жанра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4213" y="2708275"/>
            <a:ext cx="7775575" cy="2927350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sz="3600">
                <a:latin typeface="Monotype Corsiva" pitchFamily="66" charset="0"/>
              </a:rPr>
              <a:t>Задачи: </a:t>
            </a:r>
          </a:p>
          <a:p>
            <a:r>
              <a:rPr lang="ru-RU" sz="3600">
                <a:latin typeface="Monotype Corsiva" pitchFamily="66" charset="0"/>
              </a:rPr>
              <a:t>-</a:t>
            </a:r>
            <a:r>
              <a:rPr lang="ru-RU" sz="2800">
                <a:latin typeface="Monotype Corsiva" pitchFamily="66" charset="0"/>
              </a:rPr>
              <a:t>изучить особенности языка </a:t>
            </a:r>
            <a:r>
              <a:rPr lang="en-US" sz="2800">
                <a:latin typeface="Monotype Corsiva" pitchFamily="66" charset="0"/>
              </a:rPr>
              <a:t>SMS</a:t>
            </a:r>
            <a:r>
              <a:rPr lang="ru-RU" sz="2800">
                <a:latin typeface="Monotype Corsiva" pitchFamily="66" charset="0"/>
              </a:rPr>
              <a:t>; </a:t>
            </a:r>
          </a:p>
          <a:p>
            <a:r>
              <a:rPr lang="ru-RU" sz="2800">
                <a:latin typeface="Monotype Corsiva" pitchFamily="66" charset="0"/>
              </a:rPr>
              <a:t>- определить типичные нарушения  языковых норм в данных сообщениях </a:t>
            </a:r>
            <a:r>
              <a:rPr lang="ru-RU" sz="2800"/>
              <a:t>;</a:t>
            </a:r>
          </a:p>
          <a:p>
            <a:r>
              <a:rPr lang="ru-RU" sz="2800">
                <a:latin typeface="Monotype Corsiva" pitchFamily="66" charset="0"/>
              </a:rPr>
              <a:t>-  рассмотреть отношение школьников к языковым нормам при составлении текстов </a:t>
            </a:r>
            <a:r>
              <a:rPr lang="en-US" sz="2800">
                <a:latin typeface="Monotype Corsiva" pitchFamily="66" charset="0"/>
              </a:rPr>
              <a:t>SMS</a:t>
            </a:r>
            <a:r>
              <a:rPr lang="ru-RU" sz="2800"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641655" cy="1944216"/>
          </a:xfrm>
          <a:ln w="28575">
            <a:solidFill>
              <a:schemeClr val="accent6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Эпистолярный жанр </a:t>
            </a:r>
            <a:r>
              <a:rPr lang="ru-RU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– </a:t>
            </a:r>
            <a:r>
              <a:rPr lang="ru-RU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жанр литературного </a:t>
            </a:r>
            <a:r>
              <a:rPr lang="ru-RU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произведения, имеющий форму </a:t>
            </a:r>
            <a:r>
              <a:rPr lang="ru-RU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письма, открытки, телеграммы, посылаемый адресату для сообщения определенных сведений. Он возник еще во времена античности.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468313" y="2420938"/>
            <a:ext cx="84248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Monotype Corsiva" pitchFamily="66" charset="0"/>
              </a:rPr>
              <a:t>Признаки эпистолярного жанра:</a:t>
            </a:r>
          </a:p>
          <a:p>
            <a:endParaRPr lang="ru-RU">
              <a:latin typeface="Monotype Corsiva" pitchFamily="66" charset="0"/>
            </a:endParaRPr>
          </a:p>
          <a:p>
            <a:r>
              <a:rPr lang="ru-RU" sz="2000">
                <a:latin typeface="Monotype Corsiva" pitchFamily="66" charset="0"/>
              </a:rPr>
              <a:t>-</a:t>
            </a:r>
            <a:r>
              <a:rPr lang="ru-RU" sz="2400">
                <a:latin typeface="Monotype Corsiva" pitchFamily="66" charset="0"/>
              </a:rPr>
              <a:t>сочетание в текстах признаков монологической и диалогической речи;</a:t>
            </a:r>
          </a:p>
          <a:p>
            <a:r>
              <a:rPr lang="ru-RU" sz="2400">
                <a:latin typeface="Monotype Corsiva" pitchFamily="66" charset="0"/>
              </a:rPr>
              <a:t>-разделение писем по сфере общения на деловые и частные;</a:t>
            </a:r>
          </a:p>
          <a:p>
            <a:r>
              <a:rPr lang="ru-RU" sz="2400">
                <a:latin typeface="Monotype Corsiva" pitchFamily="66" charset="0"/>
              </a:rPr>
              <a:t>- использование  языковых средств, соответствующих сфере переписки</a:t>
            </a:r>
          </a:p>
          <a:p>
            <a:r>
              <a:rPr lang="ru-RU" sz="2400">
                <a:latin typeface="Monotype Corsiva" pitchFamily="66" charset="0"/>
              </a:rPr>
              <a:t>- устойчивая композиция текста (более жесткая в официальном и свободная - в частных письмах);</a:t>
            </a:r>
          </a:p>
          <a:p>
            <a:r>
              <a:rPr lang="ru-RU" sz="2400">
                <a:latin typeface="Monotype Corsiva" pitchFamily="66" charset="0"/>
              </a:rPr>
              <a:t>-точное обозначение отправителя и получателя; </a:t>
            </a:r>
          </a:p>
          <a:p>
            <a:r>
              <a:rPr lang="ru-RU" sz="2400">
                <a:latin typeface="Monotype Corsiva" pitchFamily="66" charset="0"/>
              </a:rPr>
              <a:t>-соблюдение речевого этикета с учетом адресата, характера сообщения и национальных эпистолярных традиций.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163" y="260350"/>
            <a:ext cx="8689975" cy="3455988"/>
          </a:xfrm>
          <a:ln w="28575"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 eaLnBrk="1" hangingPunct="1">
              <a:buFont typeface="Symbol" pitchFamily="18" charset="2"/>
              <a:buNone/>
            </a:pPr>
            <a:r>
              <a:rPr lang="en-US" sz="2800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SMS</a:t>
            </a: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 как эпистолярному жанру характерны следующие признаки:</a:t>
            </a: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SMS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имеет признаки диалогической речи, но эта речь более краткая и четкая, ведь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SMS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ограничено по размерам;</a:t>
            </a: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SMS 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же можно разделить на деловые и частные, только вот частные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SMS 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пишут намного чаще;</a:t>
            </a: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SMS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имеет устойчивой композиции текста, но наш язык в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SMS 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соответствует сфере переписки;</a:t>
            </a: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любом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SMS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обозначается получатель и отправитель;</a:t>
            </a: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 написании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SMS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мы соблюдаем  речевой этикет с учетом адресата.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4211638" y="3986213"/>
            <a:ext cx="431800" cy="666750"/>
          </a:xfrm>
          <a:prstGeom prst="downArrow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4325" y="4868863"/>
            <a:ext cx="86598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Итак, мы можем прийти к выводу, что </a:t>
            </a:r>
            <a:r>
              <a:rPr lang="en-US" sz="2400">
                <a:latin typeface="Monotype Corsiva" pitchFamily="66" charset="0"/>
              </a:rPr>
              <a:t>SMS </a:t>
            </a:r>
            <a:r>
              <a:rPr lang="ru-RU" sz="2400">
                <a:latin typeface="Monotype Corsiva" pitchFamily="66" charset="0"/>
              </a:rPr>
              <a:t>можно считать современным</a:t>
            </a:r>
          </a:p>
          <a:p>
            <a:pPr algn="ctr"/>
            <a:r>
              <a:rPr lang="ru-RU" sz="2400">
                <a:latin typeface="Monotype Corsiva" pitchFamily="66" charset="0"/>
              </a:rPr>
              <a:t> эпистолярным жанром, но </a:t>
            </a:r>
            <a:r>
              <a:rPr lang="en-US" sz="2400">
                <a:latin typeface="Monotype Corsiva" pitchFamily="66" charset="0"/>
              </a:rPr>
              <a:t>SMS</a:t>
            </a:r>
            <a:r>
              <a:rPr lang="ru-RU" sz="2400">
                <a:latin typeface="Monotype Corsiva" pitchFamily="66" charset="0"/>
              </a:rPr>
              <a:t> также имеет и ряд своих отличительных признаков: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476250"/>
            <a:ext cx="8686800" cy="3024188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особый </a:t>
            </a: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SMS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-сленг</a:t>
            </a: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большое количество сокращений слов, высказываний;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смайлики, по-особому составленные картинки, отображающие настроение автора;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не всегда соблюдаются правила грамматики и пунктуации</a:t>
            </a:r>
            <a:endParaRPr lang="ru-RU" sz="2800" smtClean="0">
              <a:solidFill>
                <a:srgbClr val="7C9C1E"/>
              </a:solidFill>
              <a:latin typeface="Monotype Corsiva" pitchFamily="66" charset="0"/>
              <a:cs typeface="Times New Roman" pitchFamily="18" charset="0"/>
            </a:endParaRPr>
          </a:p>
          <a:p>
            <a:pPr eaLnBrk="1" hangingPunct="1"/>
            <a:endParaRPr 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547665" y="3645024"/>
            <a:ext cx="6120679" cy="27819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388" y="1052513"/>
            <a:ext cx="8181975" cy="2692400"/>
          </a:xfrm>
          <a:ln w="190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defRPr/>
            </a:pPr>
            <a:r>
              <a:rPr lang="ru-RU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Ещё в 1963 году Владимир Набоков в одном из своих интервью упоминал о том, что стоит создать специальный знак пунктуации для графического отображения эмоций:</a:t>
            </a:r>
          </a:p>
          <a:p>
            <a:pPr marL="0" indent="0" algn="ctr" eaLnBrk="1" hangingPunct="1">
              <a:lnSpc>
                <a:spcPct val="90000"/>
              </a:lnSpc>
              <a:buFont typeface="Symbol" pitchFamily="18" charset="2"/>
              <a:buNone/>
              <a:defRPr/>
            </a:pPr>
            <a:r>
              <a:rPr lang="ru-RU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«</a:t>
            </a:r>
            <a:r>
              <a:rPr lang="ru-RU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Мне часто приходит на ум, что надо придумать какой-нибудь типографический знак, обозначающий улыбку, — какую-нибудь закорючку или упавшую навзничь скобку, которой я бы мог сопроводить ответ на ваш вопрос</a:t>
            </a:r>
            <a:r>
              <a:rPr lang="ru-RU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».</a:t>
            </a:r>
          </a:p>
          <a:p>
            <a:pPr marL="0" indent="0" eaLnBrk="1" hangingPunct="1">
              <a:lnSpc>
                <a:spcPct val="90000"/>
              </a:lnSpc>
              <a:defRPr/>
            </a:pPr>
            <a:endParaRPr lang="ru-RU" smtClean="0"/>
          </a:p>
        </p:txBody>
      </p:sp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  <a:latin typeface="Monotype Corsiva" pitchFamily="66" charset="0"/>
              </a:rPr>
              <a:t>История создания смайла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60388" y="3213100"/>
            <a:ext cx="27162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>
              <a:latin typeface="Monotype Corsiva" pitchFamily="66" charset="0"/>
            </a:endParaRPr>
          </a:p>
          <a:p>
            <a:pPr algn="ctr"/>
            <a:endParaRPr lang="ru-RU" sz="2000">
              <a:latin typeface="Monotype Corsiva" pitchFamily="66" charset="0"/>
            </a:endParaRPr>
          </a:p>
          <a:p>
            <a:pPr algn="ctr"/>
            <a:endParaRPr lang="ru-RU" sz="2000">
              <a:latin typeface="Monotype Corsiva" pitchFamily="66" charset="0"/>
            </a:endParaRPr>
          </a:p>
          <a:p>
            <a:pPr algn="ctr"/>
            <a:r>
              <a:rPr lang="ru-RU" sz="2000">
                <a:latin typeface="Monotype Corsiva" pitchFamily="66" charset="0"/>
              </a:rPr>
              <a:t>Американский художник Харви Болл в декабре 1969 года первым нарисовал графическое изображение улыбки в виде двух точек и дуги в жёлтом круге.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37375" y="3929959"/>
            <a:ext cx="3673252" cy="24645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635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00113" y="1700213"/>
            <a:ext cx="7407275" cy="3960812"/>
          </a:xfrm>
        </p:spPr>
        <p:txBody>
          <a:bodyPr>
            <a:noAutofit/>
          </a:bodyPr>
          <a:lstStyle/>
          <a:p>
            <a:pPr marL="0" indent="0" eaLnBrk="1" hangingPunct="1">
              <a:buFont typeface="Symbol" pitchFamily="18" charset="2"/>
              <a:buNone/>
            </a:pPr>
            <a:endParaRPr lang="ru-RU" sz="2800" smtClean="0">
              <a:solidFill>
                <a:schemeClr val="tx1"/>
              </a:solidFill>
            </a:endParaRPr>
          </a:p>
          <a:p>
            <a:pPr marL="0" indent="0" eaLnBrk="1" hangingPunct="1">
              <a:buFont typeface="Symbol" pitchFamily="18" charset="2"/>
              <a:buNone/>
            </a:pPr>
            <a:r>
              <a:rPr lang="ru-RU" sz="2800" smtClean="0">
                <a:solidFill>
                  <a:schemeClr val="tx1"/>
                </a:solidFill>
              </a:rPr>
              <a:t>1.	</a:t>
            </a:r>
            <a:r>
              <a:rPr lang="ru-RU" sz="3200" smtClean="0">
                <a:solidFill>
                  <a:schemeClr val="tx1"/>
                </a:solidFill>
                <a:latin typeface="Monotype Corsiva" pitchFamily="66" charset="0"/>
              </a:rPr>
              <a:t>Не используй жаргонизмы, просторечия, прозвища, обидные для адресата слова.</a:t>
            </a:r>
          </a:p>
          <a:p>
            <a:pPr marL="0" indent="0" eaLnBrk="1" hangingPunct="1">
              <a:buFont typeface="Symbol" pitchFamily="18" charset="2"/>
              <a:buNone/>
            </a:pPr>
            <a:r>
              <a:rPr lang="ru-RU" sz="3200" smtClean="0">
                <a:solidFill>
                  <a:schemeClr val="tx1"/>
                </a:solidFill>
                <a:latin typeface="Monotype Corsiva" pitchFamily="66" charset="0"/>
              </a:rPr>
              <a:t>2.	Грамотно оформляй свои мысли, соблюдая языковые нормы ,символы, допустимые сокращения.</a:t>
            </a:r>
          </a:p>
          <a:p>
            <a:pPr marL="0" indent="0" eaLnBrk="1" hangingPunct="1">
              <a:buFont typeface="Symbol" pitchFamily="18" charset="2"/>
              <a:buNone/>
            </a:pPr>
            <a:r>
              <a:rPr lang="ru-RU" sz="3200" smtClean="0">
                <a:solidFill>
                  <a:schemeClr val="tx1"/>
                </a:solidFill>
                <a:latin typeface="Monotype Corsiva" pitchFamily="66" charset="0"/>
              </a:rPr>
              <a:t>3.	Используй словарь этикета.</a:t>
            </a:r>
          </a:p>
        </p:txBody>
      </p:sp>
      <p:sp>
        <p:nvSpPr>
          <p:cNvPr id="2048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Памятка отправителям </a:t>
            </a:r>
            <a:r>
              <a:rPr lang="en-US" smtClean="0">
                <a:solidFill>
                  <a:schemeClr val="tx1"/>
                </a:solidFill>
              </a:rPr>
              <a:t>SMS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908050"/>
            <a:ext cx="7408863" cy="4786313"/>
          </a:xfrm>
        </p:spPr>
        <p:txBody>
          <a:bodyPr/>
          <a:lstStyle/>
          <a:p>
            <a:pPr marL="0" indent="0" algn="ctr" eaLnBrk="1" hangingPunct="1">
              <a:buFont typeface="Symbol" pitchFamily="18" charset="2"/>
              <a:buNone/>
            </a:pPr>
            <a:r>
              <a:rPr lang="ru-RU" sz="5400" smtClean="0">
                <a:solidFill>
                  <a:schemeClr val="tx1"/>
                </a:solidFill>
                <a:latin typeface="Monotype Corsiva" pitchFamily="66" charset="0"/>
              </a:rPr>
              <a:t>Проведение социального опроса в сети Интернета</a:t>
            </a:r>
            <a:r>
              <a:rPr lang="ru-RU" sz="660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2150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924175"/>
            <a:ext cx="33845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03350" y="3906838"/>
            <a:ext cx="6678613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  <a:cs typeface="Times New Roman" pitchFamily="18" charset="0"/>
              </a:rPr>
              <a:t>Данный опрос показал, что чаще всего (87,1%), в силу своей коммуникабельности, пользуются </a:t>
            </a:r>
            <a:r>
              <a:rPr lang="en-US" sz="2800">
                <a:latin typeface="Monotype Corsiva" pitchFamily="66" charset="0"/>
                <a:cs typeface="Times New Roman" pitchFamily="18" charset="0"/>
              </a:rPr>
              <a:t>SMS</a:t>
            </a:r>
            <a:r>
              <a:rPr lang="ru-RU" sz="280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>
                <a:latin typeface="Monotype Corsiva" pitchFamily="66" charset="0"/>
                <a:cs typeface="Times New Roman" pitchFamily="18" charset="0"/>
              </a:rPr>
              <a:t>услугой - женщины. Намного реже  (12,9 %) пользуются мужчины.</a:t>
            </a:r>
          </a:p>
        </p:txBody>
      </p:sp>
      <p:graphicFrame>
        <p:nvGraphicFramePr>
          <p:cNvPr id="29702" name="Object 6"/>
          <p:cNvGraphicFramePr>
            <a:graphicFrameLocks noChangeAspect="1"/>
          </p:cNvGraphicFramePr>
          <p:nvPr/>
        </p:nvGraphicFramePr>
        <p:xfrm>
          <a:off x="2195513" y="476250"/>
          <a:ext cx="5376862" cy="358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Диаграмма" r:id="rId3" imgW="6096000" imgH="4067251" progId="MSGraph.Chart.8">
                  <p:embed followColorScheme="full"/>
                </p:oleObj>
              </mc:Choice>
              <mc:Fallback>
                <p:oleObj name="Диаграмма" r:id="rId3" imgW="6096000" imgH="4067251" progId="MSGraph.Chart.8">
                  <p:embed followColorScheme="full"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476250"/>
                        <a:ext cx="5376862" cy="358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859</TotalTime>
  <Words>620</Words>
  <Application>Microsoft Office PowerPoint</Application>
  <PresentationFormat>Экран (4:3)</PresentationFormat>
  <Paragraphs>50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Calibri</vt:lpstr>
      <vt:lpstr>Candara</vt:lpstr>
      <vt:lpstr>Monotype Corsiva</vt:lpstr>
      <vt:lpstr>Symbol</vt:lpstr>
      <vt:lpstr>Times New Roman</vt:lpstr>
      <vt:lpstr>Wingdings</vt:lpstr>
      <vt:lpstr>Волна</vt:lpstr>
      <vt:lpstr>Диаграмма</vt:lpstr>
      <vt:lpstr>SMS как современный эпистолярный жанр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создания смайла</vt:lpstr>
      <vt:lpstr>Памятка отправителям SMS </vt:lpstr>
      <vt:lpstr>Презентация PowerPoint</vt:lpstr>
      <vt:lpstr>Презентация PowerPoint</vt:lpstr>
      <vt:lpstr>Презентация PowerPoint</vt:lpstr>
      <vt:lpstr>96,5 % респондентов пользуются услугой SMS ,         41, 9% ответили, что иногда прибегают к данной услуге.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Смс как современный эпистолярный жанр.</dc:title>
  <dc:creator>1234</dc:creator>
  <cp:lastModifiedBy>ЕМ</cp:lastModifiedBy>
  <cp:revision>41</cp:revision>
  <dcterms:created xsi:type="dcterms:W3CDTF">2013-04-28T16:07:05Z</dcterms:created>
  <dcterms:modified xsi:type="dcterms:W3CDTF">2017-03-25T17:07:03Z</dcterms:modified>
</cp:coreProperties>
</file>