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4" r:id="rId2"/>
    <p:sldId id="262" r:id="rId3"/>
    <p:sldId id="263" r:id="rId4"/>
    <p:sldId id="270" r:id="rId5"/>
    <p:sldId id="271" r:id="rId6"/>
    <p:sldId id="281" r:id="rId7"/>
    <p:sldId id="282" r:id="rId8"/>
    <p:sldId id="284" r:id="rId9"/>
    <p:sldId id="336" r:id="rId10"/>
    <p:sldId id="265" r:id="rId11"/>
    <p:sldId id="266" r:id="rId12"/>
    <p:sldId id="268" r:id="rId13"/>
    <p:sldId id="274" r:id="rId14"/>
    <p:sldId id="332" r:id="rId15"/>
    <p:sldId id="335" r:id="rId16"/>
    <p:sldId id="333" r:id="rId17"/>
    <p:sldId id="331" r:id="rId18"/>
    <p:sldId id="272" r:id="rId19"/>
    <p:sldId id="329" r:id="rId20"/>
    <p:sldId id="316" r:id="rId21"/>
    <p:sldId id="273" r:id="rId22"/>
    <p:sldId id="32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AF551877-EA75-416C-8F33-EF57DD3C3E1B}">
          <p14:sldIdLst>
            <p14:sldId id="264"/>
            <p14:sldId id="262"/>
            <p14:sldId id="263"/>
            <p14:sldId id="270"/>
            <p14:sldId id="271"/>
            <p14:sldId id="281"/>
            <p14:sldId id="282"/>
            <p14:sldId id="284"/>
          </p14:sldIdLst>
        </p14:section>
        <p14:section name="Раздел без заголовка" id="{7C2C9EA5-A95D-489C-9218-1791B4A985A9}">
          <p14:sldIdLst>
            <p14:sldId id="265"/>
            <p14:sldId id="266"/>
            <p14:sldId id="268"/>
            <p14:sldId id="274"/>
            <p14:sldId id="332"/>
            <p14:sldId id="335"/>
            <p14:sldId id="333"/>
            <p14:sldId id="331"/>
            <p14:sldId id="272"/>
            <p14:sldId id="329"/>
            <p14:sldId id="316"/>
            <p14:sldId id="273"/>
            <p14:sldId id="32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B15"/>
    <a:srgbClr val="1B2210"/>
    <a:srgbClr val="5D743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>
        <p:scale>
          <a:sx n="60" d="100"/>
          <a:sy n="60" d="100"/>
        </p:scale>
        <p:origin x="-1434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5788DF-09B7-46EC-9699-893118FC51EF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A24621-4A2A-42E6-BD45-5F9835609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9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107504" y="836712"/>
            <a:ext cx="8856984" cy="440120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качества </a:t>
            </a:r>
            <a:endParaRPr lang="ru-RU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разработки и реализации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объединений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интересам</a:t>
            </a:r>
          </a:p>
          <a:p>
            <a:pPr algn="ctr"/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8104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4797" y="-1084795"/>
            <a:ext cx="6957390" cy="9126984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7" name="Объект 2"/>
          <p:cNvSpPr>
            <a:spLocks noGrp="1"/>
          </p:cNvSpPr>
          <p:nvPr>
            <p:ph sz="quarter" idx="13"/>
          </p:nvPr>
        </p:nvSpPr>
        <p:spPr>
          <a:xfrm>
            <a:off x="0" y="3"/>
            <a:ext cx="9126984" cy="6957390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Пояснительная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записка: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боснование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актуальности программы: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реализации государственной политики в области образования;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выполнение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заказа;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елеполагание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цель(и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– краткая, понятная, достижимая;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задачи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(в обучении, воспитании, развитии);</a:t>
            </a:r>
          </a:p>
          <a:p>
            <a:pPr marL="109728" lvl="0" indent="0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рганизационные 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 реализации программы: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возраст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учащихся;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сроки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программы;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занятий;</a:t>
            </a:r>
          </a:p>
          <a:p>
            <a:pPr marL="109728" lvl="0" indent="0">
              <a:spcBef>
                <a:spcPts val="0"/>
              </a:spcBef>
              <a:buNone/>
            </a:pP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беспечение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нормативное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кадровое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материально-техническое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информационно-методическое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17965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9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4" name="Прямоугольник 3"/>
          <p:cNvSpPr/>
          <p:nvPr/>
        </p:nvSpPr>
        <p:spPr>
          <a:xfrm>
            <a:off x="107504" y="332656"/>
            <a:ext cx="892899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Новизна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algn="just"/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выбор темы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содержания, 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направление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работы, </a:t>
            </a:r>
            <a:endPara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подбор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методов, форм,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приёмов обучения </a:t>
            </a:r>
          </a:p>
          <a:p>
            <a:pPr algn="just"/>
            <a:endParaRPr lang="ru-RU" sz="3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r"/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предполагаемый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образовательного        процесса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на который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направлены </a:t>
            </a:r>
          </a:p>
          <a:p>
            <a:pPr algn="r"/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усилия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педагога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учащихся</a:t>
            </a:r>
          </a:p>
          <a:p>
            <a:r>
              <a:rPr lang="ru-RU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образовательные;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развивающие;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воспитательные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76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3045" y="-1152953"/>
            <a:ext cx="6877908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7" name="Объект 2"/>
          <p:cNvSpPr>
            <a:spLocks noGrp="1"/>
          </p:cNvSpPr>
          <p:nvPr>
            <p:ph sz="quarter" idx="13"/>
          </p:nvPr>
        </p:nvSpPr>
        <p:spPr>
          <a:xfrm>
            <a:off x="0" y="-19906"/>
            <a:ext cx="9144000" cy="6877906"/>
          </a:xfrm>
        </p:spPr>
        <p:txBody>
          <a:bodyPr>
            <a:normAutofit fontScale="47500" lnSpcReduction="20000"/>
          </a:bodyPr>
          <a:lstStyle/>
          <a:p>
            <a:pPr marL="109728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9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Организационные условия </a:t>
            </a:r>
            <a:endParaRPr lang="ru-RU" sz="59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9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59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Возрастная </a:t>
            </a:r>
            <a:r>
              <a:rPr lang="ru-RU" sz="5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категория: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5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4-6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 – не более 2 учебных часов в неделю </a:t>
            </a:r>
            <a:endParaRPr lang="ru-RU" sz="5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(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72 часов в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год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 – не более 4 учебных часов в неделю </a:t>
            </a:r>
            <a:endParaRPr lang="ru-RU" sz="5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(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144 часов в год);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9-10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 – не более 6 учебных часов в неделю </a:t>
            </a:r>
            <a:endParaRPr lang="ru-RU" sz="5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(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216 часов в год);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11-13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 – не более 8 учебных часов в неделю </a:t>
            </a:r>
            <a:endParaRPr lang="ru-RU" sz="5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(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288 часов в год);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 лет и старше – не более 10-12 учебных часов в неделю </a:t>
            </a:r>
            <a:endParaRPr lang="ru-RU" sz="5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(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360-432 часов в год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5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5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 учебный час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45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минут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5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 дошкольного возраста – 35 </a:t>
            </a:r>
            <a:r>
              <a:rPr lang="ru-RU" sz="5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минут</a:t>
            </a:r>
            <a:endParaRPr lang="ru-RU" sz="5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642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3045" y="-1152953"/>
            <a:ext cx="6877908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7" name="Объект 2"/>
          <p:cNvSpPr>
            <a:spLocks noGrp="1"/>
          </p:cNvSpPr>
          <p:nvPr>
            <p:ph sz="quarter" idx="13"/>
          </p:nvPr>
        </p:nvSpPr>
        <p:spPr>
          <a:xfrm>
            <a:off x="-2" y="0"/>
            <a:ext cx="9144002" cy="6858000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1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Обеспечение реализации </a:t>
            </a:r>
            <a:endParaRPr lang="ru-RU" sz="111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111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111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содержит: </a:t>
            </a:r>
            <a:endParaRPr lang="ru-RU" sz="111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ru-RU" sz="1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нормативные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сведения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специалистах, </a:t>
            </a: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необходимых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образовательного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процесса; </a:t>
            </a:r>
            <a:endParaRPr lang="ru-RU" sz="1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lvl="0" indent="0">
              <a:buNone/>
            </a:pPr>
            <a:endParaRPr lang="ru-RU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взаимодействие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другими учреждениями</a:t>
            </a: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9728" lvl="0" indent="0">
              <a:buNone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санитарно-гигиенические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</a:t>
            </a: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09728" lvl="0" indent="0">
              <a:buNone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перечень </a:t>
            </a:r>
            <a:r>
              <a:rPr lang="ru-RU" sz="1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необходимого оборудования, пособий и технических </a:t>
            </a:r>
            <a:r>
              <a:rPr lang="ru-RU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</a:t>
            </a:r>
            <a:endParaRPr lang="ru-RU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298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2023" y="-1169297"/>
            <a:ext cx="6858000" cy="91440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6" name="Заголовок 8"/>
          <p:cNvSpPr txBox="1">
            <a:spLocks/>
          </p:cNvSpPr>
          <p:nvPr/>
        </p:nvSpPr>
        <p:spPr>
          <a:xfrm>
            <a:off x="390363" y="188640"/>
            <a:ext cx="8358101" cy="1008112"/>
          </a:xfrm>
          <a:prstGeom prst="rect">
            <a:avLst/>
          </a:prstGeom>
        </p:spPr>
        <p:txBody>
          <a:bodyPr vert="horz" rtlCol="0" anchor="ctr">
            <a:normAutofit fontScale="6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53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Учебно-тематический план:</a:t>
            </a:r>
            <a:r>
              <a:rPr lang="ru-RU" sz="27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700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7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95044808"/>
              </p:ext>
            </p:extLst>
          </p:nvPr>
        </p:nvGraphicFramePr>
        <p:xfrm>
          <a:off x="143508" y="980728"/>
          <a:ext cx="8856985" cy="5746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4599"/>
                <a:gridCol w="3303853"/>
                <a:gridCol w="1296144"/>
                <a:gridCol w="1584176"/>
                <a:gridCol w="1908213"/>
              </a:tblGrid>
              <a:tr h="1277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разделов и тем 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часов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7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Вводное занятие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Теория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Практика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30-50 %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50-70 %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Итоговое занятие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3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6622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3449041074"/>
              </p:ext>
            </p:extLst>
          </p:nvPr>
        </p:nvGraphicFramePr>
        <p:xfrm>
          <a:off x="-2" y="0"/>
          <a:ext cx="9108505" cy="7705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1128"/>
                <a:gridCol w="1858706"/>
                <a:gridCol w="1872208"/>
                <a:gridCol w="2274730"/>
                <a:gridCol w="1901733"/>
              </a:tblGrid>
              <a:tr h="49236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4508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1-ый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2-ой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3-ий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4-ый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6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Овладение основными знаниями, умениями и навыками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используют элементарные знания и умения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Спектр основных умений и навыков расширяется в учебной и творческой деятельности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систему требований; самостоятельное использование знаний, умений, навыков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и умения переходят в стадию уверенного навыка, применяемого в практической деятельности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215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художественных способностей средствами ведущей деятельности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Имеют первоначальные навыки общения с произведениями искусства и культуры; имеют представление об основах художественного языка ведущей деятельности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Выходят на уровень диалога в художественном произведении, имеют представления об особенностях художественного языка, могут анализировать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Свободно владеют основными средствами передачи художественного образа,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создания собственного художественного продукта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свободно выражают себя средствами ведущей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хорошо развито наглядно-образное, ассоциативное мышлении, самостоятельно выбирают средства и способы создания художественного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32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Креативность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учебной работы с элементами собственного творчества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Постепенное проявление навыков самостоятельности, изобретательности, фантазии при выполнении творческих заданий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самостоятельно, в рамках заданной темы, сочиняют, исполняют, импровизируют;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ограничиваются в выборе художественных средств, способов воплощения собственных задумок; способны доказать свой выбор, опираясь на личные чувства, ощущения, мысли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Проявляют самостоятельность в творчестве, вкладывая собственный смысл в создаваемую творческую работу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3597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7503" y="-1187626"/>
            <a:ext cx="6858000" cy="91440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54728134"/>
              </p:ext>
            </p:extLst>
          </p:nvPr>
        </p:nvGraphicFramePr>
        <p:xfrm>
          <a:off x="-108520" y="-44625"/>
          <a:ext cx="9252520" cy="6902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0119"/>
                <a:gridCol w="1982695"/>
                <a:gridCol w="1906438"/>
                <a:gridCol w="2211467"/>
                <a:gridCol w="1931801"/>
              </a:tblGrid>
              <a:tr h="49778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4508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1-ый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2-ой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3-ий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4-ый год обучения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560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миру и себе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Эмоционально-положительное восприятие сверстников, педагогов, устанавливают контакт в группе, чаще по интересам, психологическим характеристикам; высокий уровень активности, самостоятельности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самооценки складывается под влиянием успешности в ведущей деятельности, владеют правилами общения и умения работать в коллективе,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микрогруппе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индивидуально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Способны оценить себя, свои поступки и действия других; эмоционально-положительное восприятие отношений в коллективе, владеют навыками эмоциональной сферы, имеют устойчивый навык работы в коллективе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Приобретают основные ценностно-смысловые и личностные ориентиры в окружающей действительности, обладают навыками общения со сверстниками и взрослыми, получают опыт управления своими эмоциями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74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Мотивация ещё неустойчивая, связана с интересом к определенному виду деятельности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познавательного и социального мотива учения, чем более успешен учащийся, тем более увлечён он творческой деятельностью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Ведущие признаки мотивации – интерес, удовлетворение, успешность, собственная «значимость», предпочтение «трудных» творческих заданий 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Предпочтение самостоятельных творческих заданий; ориентация на условие новых знаний, наличие мотива самообразования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814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Сформированность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гражданской сферы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Проявляют навыки активной общественной и творческой позиции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Осознают, что активная,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деятельностная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позиция приносит успех и признание всему коллективу и каждому учащемуся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Ориентация на общечеловеческие ценности, активное участие в творческой жизни коллектива, реализация личных интересов, творческих способностей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Активная творческая деятельность становится необходимой частью жизни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021" marR="40021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069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9" y="-1141997"/>
            <a:ext cx="6858000" cy="91440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18434" name="Rectangle 39"/>
          <p:cNvSpPr>
            <a:spLocks noChangeArrowheads="1"/>
          </p:cNvSpPr>
          <p:nvPr/>
        </p:nvSpPr>
        <p:spPr bwMode="auto">
          <a:xfrm>
            <a:off x="-46038" y="21748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52"/>
          <p:cNvSpPr>
            <a:spLocks noChangeArrowheads="1"/>
          </p:cNvSpPr>
          <p:nvPr/>
        </p:nvSpPr>
        <p:spPr bwMode="auto">
          <a:xfrm>
            <a:off x="61467" y="-315416"/>
            <a:ext cx="9036496" cy="789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26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подведения итогов реализации программы</a:t>
            </a:r>
          </a:p>
          <a:p>
            <a:pPr lvl="0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 подведения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итогов: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художественный </a:t>
            </a:r>
            <a:r>
              <a:rPr lang="ru-RU" sz="2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профиль: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отчетное, контрольное, открытое, итоговое занятия; </a:t>
            </a:r>
          </a:p>
          <a:p>
            <a:pPr lvl="0"/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концерт, зачет, конкурс, выставка, самостоятельная работа, презентация и защита творческого проекта и др.</a:t>
            </a:r>
          </a:p>
          <a:p>
            <a:r>
              <a:rPr lang="ru-RU" sz="2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социально-экономический профиль: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«летопись» кружка (видео- и фотоматериалы);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портфолио; </a:t>
            </a:r>
            <a:endParaRPr lang="ru-RU" sz="2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отзывы учащихся о выставках, экскурсиях и других мероприятиях, отчетные выставки работ учащихся;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презентации творческих работ;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защита проектов, докладов, рефератов;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открытые занятия;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отчетные тематические вечера;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заключительные занятия и др.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 </a:t>
            </a:r>
            <a:endParaRPr lang="ru-RU" sz="2600" dirty="0">
              <a:solidFill>
                <a:srgbClr val="002060"/>
              </a:solidFill>
            </a:endParaRPr>
          </a:p>
          <a:p>
            <a:endParaRPr lang="ru-RU" sz="23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534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92350" y="-1190689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7" name="Rectangle 52"/>
          <p:cNvSpPr>
            <a:spLocks noChangeArrowheads="1"/>
          </p:cNvSpPr>
          <p:nvPr/>
        </p:nvSpPr>
        <p:spPr bwMode="auto">
          <a:xfrm>
            <a:off x="107504" y="148571"/>
            <a:ext cx="8627692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3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методы реализации программы:</a:t>
            </a:r>
          </a:p>
          <a:p>
            <a:endParaRPr lang="ru-RU" sz="34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формы, методы, приёмы организации и проведения образовательного процесса;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методическими видами продукции; 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наглядный и дидактический материал; 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контроля и диагностики освоения программы и т.п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801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1" y="-116290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Обязательные компоненты</a:t>
            </a:r>
            <a:r>
              <a:rPr lang="ru-RU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форм занятий;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методов и приемов  организации образовательного процесса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дидактических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материалов, технического оснащения занятий;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представление системы отслеживания и фиксации результатов работы учащихся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описание методов диагностики освоения программы и личностного развития учащихся</a:t>
            </a:r>
          </a:p>
        </p:txBody>
      </p:sp>
    </p:spTree>
    <p:extLst>
      <p:ext uri="{BB962C8B-B14F-4D97-AF65-F5344CB8AC3E}">
        <p14:creationId xmlns="" xmlns:p14="http://schemas.microsoft.com/office/powerpoint/2010/main" val="16188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1" y="-1143000"/>
            <a:ext cx="6857998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611560" y="1613478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Дополнительное образование – это обучение и воспитание 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посредством реализации образовательных программ дополнительного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9165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9" y="-116290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11" name="Прямоугольник 10"/>
          <p:cNvSpPr/>
          <p:nvPr/>
        </p:nvSpPr>
        <p:spPr>
          <a:xfrm>
            <a:off x="107504" y="260648"/>
            <a:ext cx="9001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описания самостоятельных изданий</a:t>
            </a:r>
          </a:p>
          <a:p>
            <a:pPr lvl="0"/>
            <a:r>
              <a:rPr lang="ru-RU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Один, два или три автора:</a:t>
            </a:r>
          </a:p>
          <a:p>
            <a:pPr algn="just"/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Дробышевский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Н. П. Ревизия и аудит : учеб.-метод. пособие / Н. П.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Дробышевский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– Минск :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Амалфея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Мисанта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2013. – 415 с.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Дьяченко, Л. С. Методические рекомендации по подготовке и сдаче государственного экзамена по педагогике / Л. С. Дьяченко, Н. К. Зинькова, Р. В.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Загорулько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– Витебск :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Витеб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гос. ун-т, 2013. – 53 с.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/>
            <a:r>
              <a:rPr lang="ru-RU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Четыре и более авторов: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Настольная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книга издателя / Е.В. Малышкин [и др.]. – М. : Издательство «АСТ», 2004. – 259 с.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Инвестиции: системный анализ и управление / К. В.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Балдин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[и др.] ; под ред. К. В.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Балдина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– 4-е изд.,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– М. : Дашков и Кº, 2013. – 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287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с.</a:t>
            </a:r>
          </a:p>
        </p:txBody>
      </p:sp>
    </p:spTree>
    <p:extLst>
      <p:ext uri="{BB962C8B-B14F-4D97-AF65-F5344CB8AC3E}">
        <p14:creationId xmlns="" xmlns:p14="http://schemas.microsoft.com/office/powerpoint/2010/main" val="27091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9" y="-116290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17" name="Прямоугольник 16"/>
          <p:cNvSpPr/>
          <p:nvPr/>
        </p:nvSpPr>
        <p:spPr>
          <a:xfrm>
            <a:off x="395536" y="285160"/>
            <a:ext cx="8208911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</a:p>
          <a:p>
            <a:pPr algn="just"/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Загорец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В. Демографический переход: понятие, этапы и социально-экономическое значение [Электронный ресурс] / В. </a:t>
            </a:r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Загорец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// Белорус. журн. </a:t>
            </a:r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права. – 2013. – № 1. – Режим доступа: http://www.evolutio.info/. – Дата доступа: 21.02.2014.</a:t>
            </a:r>
          </a:p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Согласование с учредителем должно находиться на последнем листе </a:t>
            </a:r>
            <a:r>
              <a:rPr lang="ru-RU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СОГЛАСОВАНО</a:t>
            </a:r>
          </a:p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Директор Клецкого центра</a:t>
            </a:r>
          </a:p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детского творчества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Подпись ___________ФИО _________</a:t>
            </a:r>
          </a:p>
          <a:p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«__» ____________________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4349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9" y="-116290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179512" y="2578096"/>
            <a:ext cx="88569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963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285720" y="1714488"/>
            <a:ext cx="85900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УДОДМ и УО реализуются: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типовые программы дополнительного образования детей  и  молодежи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184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24745" y="-1121541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107504" y="278352"/>
            <a:ext cx="890332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Статья 233 Кодекса об образовании Республики Беларусь </a:t>
            </a:r>
          </a:p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ровни освоения: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базовый 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обязательный при освоении содержания образовательной программы дополнительного </a:t>
            </a:r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образования 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молодёжи;</a:t>
            </a:r>
          </a:p>
          <a:p>
            <a:pPr algn="ctr"/>
            <a:endParaRPr lang="ru-RU" sz="3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повышенный – включает в себя базовый уровень изучения образовательной области, темы, учебного предмета с углублением их содержания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7905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4" name="Прямоугольник 3"/>
          <p:cNvSpPr/>
          <p:nvPr/>
        </p:nvSpPr>
        <p:spPr>
          <a:xfrm>
            <a:off x="302027" y="3"/>
            <a:ext cx="8496944" cy="690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объединения по </a:t>
            </a:r>
            <a:r>
              <a:rPr lang="ru-RU" sz="4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интересам: </a:t>
            </a:r>
          </a:p>
          <a:p>
            <a:pPr algn="ctr">
              <a:spcBef>
                <a:spcPct val="20000"/>
              </a:spcBef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разрабатывается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основе типовой программы дополнительного образования детей и  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молодежи; </a:t>
            </a:r>
          </a:p>
          <a:p>
            <a:pPr algn="ctr">
              <a:spcBef>
                <a:spcPct val="20000"/>
              </a:spcBef>
            </a:pP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техническим нормативным правовым документом, определяющим цели, задачи, содержание и результат деятельности в сфере досуга </a:t>
            </a:r>
            <a:endParaRPr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молодежи</a:t>
            </a:r>
          </a:p>
        </p:txBody>
      </p:sp>
    </p:spTree>
    <p:extLst>
      <p:ext uri="{BB962C8B-B14F-4D97-AF65-F5344CB8AC3E}">
        <p14:creationId xmlns="" xmlns:p14="http://schemas.microsoft.com/office/powerpoint/2010/main" val="27884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5007" y="-1142997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35496" y="260648"/>
            <a:ext cx="9001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3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разработки </a:t>
            </a:r>
            <a:r>
              <a:rPr lang="ru-RU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3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объединения  </a:t>
            </a:r>
            <a:r>
              <a:rPr lang="ru-RU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интересам необходимо: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нормативные правовые </a:t>
            </a:r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документы;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научно-методическую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педагогическую и современную </a:t>
            </a:r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литературу;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четко 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представлять назначение, структуру          и содержание программы как основного документа в организации </a:t>
            </a:r>
            <a:endParaRPr lang="ru-RU" sz="3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процесса</a:t>
            </a:r>
          </a:p>
        </p:txBody>
      </p:sp>
    </p:spTree>
    <p:extLst>
      <p:ext uri="{BB962C8B-B14F-4D97-AF65-F5344CB8AC3E}">
        <p14:creationId xmlns="" xmlns:p14="http://schemas.microsoft.com/office/powerpoint/2010/main" val="233036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107503" y="188640"/>
            <a:ext cx="9036497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Оформление и содержание структурных элементов программы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Титульный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лист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Пояснительная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записка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Учебно-тематический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Содержание образовательной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Ожидаемые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</a:t>
            </a:r>
          </a:p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подведения итогов реализации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программы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и методы реализации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Литература и информационные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Согласование с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учредителем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40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9" name="Прямоугольник 8"/>
          <p:cNvSpPr/>
          <p:nvPr/>
        </p:nvSpPr>
        <p:spPr>
          <a:xfrm>
            <a:off x="179512" y="260648"/>
            <a:ext cx="871296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ОБРАЗЕЦ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ПО  ОБРАЗОВАНИЮ,  СПОРТУ И ТУРИЗМУ КЛЕЦКОГО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РАЙИСПОЛКОМА</a:t>
            </a:r>
            <a:b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ГОСУДАРСТВЕННОЕ УЧРЕЖДЕНИЕ 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ТЕЛЬНОГО О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БРАЗОВАНИЯ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«КЛЕЦКИЙ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ДЕТСКОГО ТВОРЧЕСТВА »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УТВЕРЖДАЮ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Директор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ГУДО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«Клецкий центр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детского творчества»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______________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подпись_____________ ФИО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«__»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 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ОБЪЕДИНЕНИЯ  ПО ИНТЕРЕСАМ </a:t>
            </a:r>
            <a:b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ЮНЫЙ ХУДОЖНИК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(базовый уровень изучения образовательной области «изобразительное искусство»)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Автор-составитель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ФИО полностью, должность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Возраст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_______________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Срок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программ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 ______ год (лет)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Рекомендовано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___________________________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«__»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протокол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______________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Клецк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2018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165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2998"/>
            <a:ext cx="6858000" cy="914400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  <p:sp>
        <p:nvSpPr>
          <p:cNvPr id="9" name="Прямоугольник 8"/>
          <p:cNvSpPr/>
          <p:nvPr/>
        </p:nvSpPr>
        <p:spPr>
          <a:xfrm>
            <a:off x="179512" y="260648"/>
            <a:ext cx="871296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ОБРАЗЕЦ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ПО  ОБРАЗОВАНИЮ,  СПОРТУ И ТУРИЗМУ КЛЕЦКОГО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РАЙИСПОЛКОМА</a:t>
            </a:r>
            <a:b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ГОСУДАРСТВЕННОЕ УЧРЕЖДЕНИЕ </a:t>
            </a:r>
            <a:r>
              <a:rPr lang="be-BY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БРАЗОВАНИЯ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«КЛЕЦКАЯ СРЕДНЯЯ ШКОЛА №2»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УТВЕРЖДАЮ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Директор ГУО «Клецкая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средняя школа №2»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______________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подпись_____________ ФИО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«__»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 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ОБЪЕДИНЕНИЯ  ПО ИНТЕРЕСАМ </a:t>
            </a:r>
            <a:b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ЮНЫЙ ХУДОЖНИК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(базовый уровень изучения образовательной области «изобразительное искусство»)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Автор-составитель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ФИО полностью, должность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Возраст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_______________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лет</a:t>
            </a: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Срок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программ</a:t>
            </a:r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ы ______ год (лет)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be-BY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Рекомендовано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___________________________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«__»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протокол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 ______________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Клецк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2018</a:t>
            </a:r>
            <a:endParaRPr lang="ru-RU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1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1182</TotalTime>
  <Words>1158</Words>
  <Application>Microsoft Office PowerPoint</Application>
  <PresentationFormat>Экран (4:3)</PresentationFormat>
  <Paragraphs>271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User_Vospit</dc:creator>
  <cp:lastModifiedBy>Анастасия</cp:lastModifiedBy>
  <cp:revision>134</cp:revision>
  <dcterms:created xsi:type="dcterms:W3CDTF">2012-04-03T12:49:44Z</dcterms:created>
  <dcterms:modified xsi:type="dcterms:W3CDTF">2018-09-10T08:18:51Z</dcterms:modified>
</cp:coreProperties>
</file>