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61" r:id="rId5"/>
    <p:sldId id="262" r:id="rId6"/>
    <p:sldId id="263" r:id="rId7"/>
    <p:sldId id="270" r:id="rId8"/>
    <p:sldId id="272" r:id="rId9"/>
    <p:sldId id="273" r:id="rId10"/>
    <p:sldId id="274" r:id="rId11"/>
    <p:sldId id="275" r:id="rId12"/>
    <p:sldId id="280" r:id="rId13"/>
    <p:sldId id="276" r:id="rId14"/>
    <p:sldId id="264" r:id="rId15"/>
    <p:sldId id="265" r:id="rId16"/>
    <p:sldId id="266" r:id="rId17"/>
    <p:sldId id="271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>
      <p:cViewPr>
        <p:scale>
          <a:sx n="60" d="100"/>
          <a:sy n="60" d="100"/>
        </p:scale>
        <p:origin x="-166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ED8D8-628B-4A09-88BB-32AEEE92019F}" type="doc">
      <dgm:prSet loTypeId="urn:microsoft.com/office/officeart/2009/3/layout/IncreasingArrowsProcess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09F5117-054D-4185-95A8-78F3E0DC84C3}">
      <dgm:prSet phldrT="[Текст]" custT="1"/>
      <dgm:spPr/>
      <dgm:t>
        <a:bodyPr/>
        <a:lstStyle/>
        <a:p>
          <a:pPr algn="ctr"/>
          <a:r>
            <a:rPr lang="ru-RU" sz="2400" dirty="0" smtClean="0"/>
            <a:t>Индивидуальная форма работы</a:t>
          </a:r>
          <a:endParaRPr lang="ru-RU" sz="2400" dirty="0"/>
        </a:p>
      </dgm:t>
    </dgm:pt>
    <dgm:pt modelId="{0F145A45-446D-49BF-A776-B84F24B3FCCF}" type="parTrans" cxnId="{CCEBF56E-72A5-4B93-9A88-2313D8BF24D7}">
      <dgm:prSet/>
      <dgm:spPr/>
      <dgm:t>
        <a:bodyPr/>
        <a:lstStyle/>
        <a:p>
          <a:endParaRPr lang="ru-RU"/>
        </a:p>
      </dgm:t>
    </dgm:pt>
    <dgm:pt modelId="{3C3DB2F2-6CE7-4267-A282-5EF5A549C190}" type="sibTrans" cxnId="{CCEBF56E-72A5-4B93-9A88-2313D8BF24D7}">
      <dgm:prSet/>
      <dgm:spPr/>
      <dgm:t>
        <a:bodyPr/>
        <a:lstStyle/>
        <a:p>
          <a:endParaRPr lang="ru-RU"/>
        </a:p>
      </dgm:t>
    </dgm:pt>
    <dgm:pt modelId="{1DCC8D7B-9E0E-4F92-916E-7DF1F620D297}">
      <dgm:prSet phldrT="[Текст]" custT="1"/>
      <dgm:spPr/>
      <dgm:t>
        <a:bodyPr/>
        <a:lstStyle/>
        <a:p>
          <a:pPr algn="ctr"/>
          <a:r>
            <a:rPr lang="ru-RU" sz="2000" dirty="0" smtClean="0"/>
            <a:t>Групповая форма организации обучения </a:t>
          </a:r>
          <a:endParaRPr lang="ru-RU" sz="2000" dirty="0"/>
        </a:p>
      </dgm:t>
    </dgm:pt>
    <dgm:pt modelId="{F05CB55E-0C64-42E5-89E1-4AD72C0AC91D}" type="parTrans" cxnId="{C05BF3C9-A01E-4362-A8CF-A43A1DDBAFB5}">
      <dgm:prSet/>
      <dgm:spPr/>
      <dgm:t>
        <a:bodyPr/>
        <a:lstStyle/>
        <a:p>
          <a:endParaRPr lang="ru-RU"/>
        </a:p>
      </dgm:t>
    </dgm:pt>
    <dgm:pt modelId="{44034FDF-C713-4415-8145-88B876129DD9}" type="sibTrans" cxnId="{C05BF3C9-A01E-4362-A8CF-A43A1DDBAFB5}">
      <dgm:prSet/>
      <dgm:spPr/>
      <dgm:t>
        <a:bodyPr/>
        <a:lstStyle/>
        <a:p>
          <a:endParaRPr lang="ru-RU"/>
        </a:p>
      </dgm:t>
    </dgm:pt>
    <dgm:pt modelId="{57195BDE-5FBF-4077-9B38-F67C3B9F0D8B}">
      <dgm:prSet phldrT="[Текст]" custT="1"/>
      <dgm:spPr/>
      <dgm:t>
        <a:bodyPr/>
        <a:lstStyle/>
        <a:p>
          <a:pPr algn="ctr"/>
          <a:r>
            <a:rPr lang="ru-RU" sz="2000" dirty="0" smtClean="0"/>
            <a:t>Фронтальная форма организации учебной работы</a:t>
          </a:r>
          <a:endParaRPr lang="ru-RU" sz="2000" dirty="0"/>
        </a:p>
      </dgm:t>
    </dgm:pt>
    <dgm:pt modelId="{DC2EC689-7EDF-40A7-AE1D-247491FB542E}" type="sibTrans" cxnId="{9E2528D2-4F2B-45E5-94AF-05A096233D64}">
      <dgm:prSet/>
      <dgm:spPr/>
      <dgm:t>
        <a:bodyPr/>
        <a:lstStyle/>
        <a:p>
          <a:endParaRPr lang="ru-RU"/>
        </a:p>
      </dgm:t>
    </dgm:pt>
    <dgm:pt modelId="{5FD52D9F-2B89-4BC4-82F8-E3D8A59CA17A}" type="parTrans" cxnId="{9E2528D2-4F2B-45E5-94AF-05A096233D64}">
      <dgm:prSet/>
      <dgm:spPr/>
      <dgm:t>
        <a:bodyPr/>
        <a:lstStyle/>
        <a:p>
          <a:endParaRPr lang="ru-RU"/>
        </a:p>
      </dgm:t>
    </dgm:pt>
    <dgm:pt modelId="{5BFE99E3-B0BC-41EA-B0D5-99C190FA1306}" type="pres">
      <dgm:prSet presAssocID="{EC0ED8D8-628B-4A09-88BB-32AEEE92019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13B5EC-3BA7-45BA-A452-23D1A08BAF08}" type="pres">
      <dgm:prSet presAssocID="{709F5117-054D-4185-95A8-78F3E0DC84C3}" presName="parentText1" presStyleLbl="node1" presStyleIdx="0" presStyleCnt="3" custScaleX="83400" custScaleY="148086" custLinFactY="-15834" custLinFactNeighborX="8657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27B7D-DBEC-419D-B530-4974B5D11C31}" type="pres">
      <dgm:prSet presAssocID="{57195BDE-5FBF-4077-9B38-F67C3B9F0D8B}" presName="parentText2" presStyleLbl="node1" presStyleIdx="1" presStyleCnt="3" custScaleX="132810" custScaleY="132443" custLinFactNeighborX="-5351" custLinFactNeighborY="980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3DE5F-7079-48B9-B4DE-CFCDD6E935FB}" type="pres">
      <dgm:prSet presAssocID="{1DCC8D7B-9E0E-4F92-916E-7DF1F620D297}" presName="parentText3" presStyleLbl="node1" presStyleIdx="2" presStyleCnt="3" custScaleX="231423" custScaleY="133295" custLinFactY="36408" custLinFactNeighborX="-29567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034D19-3F22-43A7-8B0A-F2287F19F92B}" type="presOf" srcId="{57195BDE-5FBF-4077-9B38-F67C3B9F0D8B}" destId="{A0227B7D-DBEC-419D-B530-4974B5D11C31}" srcOrd="0" destOrd="0" presId="urn:microsoft.com/office/officeart/2009/3/layout/IncreasingArrowsProcess"/>
    <dgm:cxn modelId="{09C04647-09FD-4885-8419-736EAE844DC0}" type="presOf" srcId="{709F5117-054D-4185-95A8-78F3E0DC84C3}" destId="{B713B5EC-3BA7-45BA-A452-23D1A08BAF08}" srcOrd="0" destOrd="0" presId="urn:microsoft.com/office/officeart/2009/3/layout/IncreasingArrowsProcess"/>
    <dgm:cxn modelId="{5D76CF1D-C753-46EF-A721-54518C0F9915}" type="presOf" srcId="{1DCC8D7B-9E0E-4F92-916E-7DF1F620D297}" destId="{A413DE5F-7079-48B9-B4DE-CFCDD6E935FB}" srcOrd="0" destOrd="0" presId="urn:microsoft.com/office/officeart/2009/3/layout/IncreasingArrowsProcess"/>
    <dgm:cxn modelId="{9E2528D2-4F2B-45E5-94AF-05A096233D64}" srcId="{EC0ED8D8-628B-4A09-88BB-32AEEE92019F}" destId="{57195BDE-5FBF-4077-9B38-F67C3B9F0D8B}" srcOrd="1" destOrd="0" parTransId="{5FD52D9F-2B89-4BC4-82F8-E3D8A59CA17A}" sibTransId="{DC2EC689-7EDF-40A7-AE1D-247491FB542E}"/>
    <dgm:cxn modelId="{E9F0C209-B14D-495F-AB2F-8C3DFC7BF12A}" type="presOf" srcId="{EC0ED8D8-628B-4A09-88BB-32AEEE92019F}" destId="{5BFE99E3-B0BC-41EA-B0D5-99C190FA1306}" srcOrd="0" destOrd="0" presId="urn:microsoft.com/office/officeart/2009/3/layout/IncreasingArrowsProcess"/>
    <dgm:cxn modelId="{CCEBF56E-72A5-4B93-9A88-2313D8BF24D7}" srcId="{EC0ED8D8-628B-4A09-88BB-32AEEE92019F}" destId="{709F5117-054D-4185-95A8-78F3E0DC84C3}" srcOrd="0" destOrd="0" parTransId="{0F145A45-446D-49BF-A776-B84F24B3FCCF}" sibTransId="{3C3DB2F2-6CE7-4267-A282-5EF5A549C190}"/>
    <dgm:cxn modelId="{C05BF3C9-A01E-4362-A8CF-A43A1DDBAFB5}" srcId="{EC0ED8D8-628B-4A09-88BB-32AEEE92019F}" destId="{1DCC8D7B-9E0E-4F92-916E-7DF1F620D297}" srcOrd="2" destOrd="0" parTransId="{F05CB55E-0C64-42E5-89E1-4AD72C0AC91D}" sibTransId="{44034FDF-C713-4415-8145-88B876129DD9}"/>
    <dgm:cxn modelId="{BCCA9522-63C2-4FC8-BFA4-6F286A53C0A0}" type="presParOf" srcId="{5BFE99E3-B0BC-41EA-B0D5-99C190FA1306}" destId="{B713B5EC-3BA7-45BA-A452-23D1A08BAF08}" srcOrd="0" destOrd="0" presId="urn:microsoft.com/office/officeart/2009/3/layout/IncreasingArrowsProcess"/>
    <dgm:cxn modelId="{D25F19DD-2104-4DEB-9461-33A0D63E4C26}" type="presParOf" srcId="{5BFE99E3-B0BC-41EA-B0D5-99C190FA1306}" destId="{A0227B7D-DBEC-419D-B530-4974B5D11C31}" srcOrd="1" destOrd="0" presId="urn:microsoft.com/office/officeart/2009/3/layout/IncreasingArrowsProcess"/>
    <dgm:cxn modelId="{FEDCA51C-55B5-4293-9D4D-30C6DDB26D9A}" type="presParOf" srcId="{5BFE99E3-B0BC-41EA-B0D5-99C190FA1306}" destId="{A413DE5F-7079-48B9-B4DE-CFCDD6E935FB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84060-4DED-4090-BD6D-B7ECCB703E97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6CD9AF3-B788-4DCF-BBE1-0220BE409EB2}">
      <dgm:prSet phldrT="[Текст]"/>
      <dgm:spPr/>
      <dgm:t>
        <a:bodyPr/>
        <a:lstStyle/>
        <a:p>
          <a:r>
            <a:rPr lang="ru-RU" dirty="0" smtClean="0"/>
            <a:t>Это активная форма работы </a:t>
          </a:r>
          <a:endParaRPr lang="ru-RU" dirty="0"/>
        </a:p>
      </dgm:t>
    </dgm:pt>
    <dgm:pt modelId="{743994AB-FF3E-4EB2-A0FF-5B195B23DAF2}" type="parTrans" cxnId="{A3C61973-5087-4974-88EE-C7F82A93FEA5}">
      <dgm:prSet/>
      <dgm:spPr/>
      <dgm:t>
        <a:bodyPr/>
        <a:lstStyle/>
        <a:p>
          <a:endParaRPr lang="ru-RU"/>
        </a:p>
      </dgm:t>
    </dgm:pt>
    <dgm:pt modelId="{076F31AB-B1E9-4660-957D-E7049AF3F3DC}" type="sibTrans" cxnId="{A3C61973-5087-4974-88EE-C7F82A93FEA5}">
      <dgm:prSet/>
      <dgm:spPr/>
      <dgm:t>
        <a:bodyPr/>
        <a:lstStyle/>
        <a:p>
          <a:endParaRPr lang="ru-RU"/>
        </a:p>
      </dgm:t>
    </dgm:pt>
    <dgm:pt modelId="{015B69A4-A151-4F93-9B49-813DACF8AFBA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Участники штурма учатся слушать и слышать друг друга </a:t>
          </a:r>
          <a:endParaRPr lang="ru-RU" dirty="0"/>
        </a:p>
      </dgm:t>
    </dgm:pt>
    <dgm:pt modelId="{0A1C93C7-783D-48B8-AD88-D83CFABBB273}" type="parTrans" cxnId="{42D0FBD6-7A5C-46B6-A192-5B84E144991A}">
      <dgm:prSet/>
      <dgm:spPr/>
      <dgm:t>
        <a:bodyPr/>
        <a:lstStyle/>
        <a:p>
          <a:endParaRPr lang="ru-RU"/>
        </a:p>
      </dgm:t>
    </dgm:pt>
    <dgm:pt modelId="{CB1983F7-8522-4E4A-ADCF-901AB6BBA59E}" type="sibTrans" cxnId="{42D0FBD6-7A5C-46B6-A192-5B84E144991A}">
      <dgm:prSet/>
      <dgm:spPr/>
      <dgm:t>
        <a:bodyPr/>
        <a:lstStyle/>
        <a:p>
          <a:endParaRPr lang="ru-RU"/>
        </a:p>
      </dgm:t>
    </dgm:pt>
    <dgm:pt modelId="{D7B5ED3A-AE02-4811-B458-E52F20B8A7B4}">
      <dgm:prSet phldrT="[Текст]" custT="1"/>
      <dgm:spPr/>
      <dgm:t>
        <a:bodyPr/>
        <a:lstStyle/>
        <a:p>
          <a:r>
            <a:rPr lang="ru-RU" sz="1400" dirty="0" smtClean="0"/>
            <a:t>Наработанные решения часто дают новые подходы к изучению темы </a:t>
          </a:r>
          <a:endParaRPr lang="ru-RU" sz="1400" dirty="0"/>
        </a:p>
      </dgm:t>
    </dgm:pt>
    <dgm:pt modelId="{9E0A8E32-9659-4E42-AD85-3C6FF603F783}" type="parTrans" cxnId="{6BCFA70D-485F-4471-8D88-8A72E4DA4E9A}">
      <dgm:prSet/>
      <dgm:spPr/>
      <dgm:t>
        <a:bodyPr/>
        <a:lstStyle/>
        <a:p>
          <a:endParaRPr lang="ru-RU"/>
        </a:p>
      </dgm:t>
    </dgm:pt>
    <dgm:pt modelId="{62D939FB-41AF-456E-8D73-027651A5F273}" type="sibTrans" cxnId="{6BCFA70D-485F-4471-8D88-8A72E4DA4E9A}">
      <dgm:prSet/>
      <dgm:spPr/>
      <dgm:t>
        <a:bodyPr/>
        <a:lstStyle/>
        <a:p>
          <a:endParaRPr lang="ru-RU"/>
        </a:p>
      </dgm:t>
    </dgm:pt>
    <dgm:pt modelId="{47A6F5D6-18FC-4EE7-B6FA-173B60F4D7E3}">
      <dgm:prSet phldrT="[Текст]" custT="1"/>
      <dgm:spPr/>
      <dgm:t>
        <a:bodyPr/>
        <a:lstStyle/>
        <a:p>
          <a:r>
            <a:rPr lang="ru-RU" sz="1400" dirty="0" smtClean="0"/>
            <a:t>Педагогу легко поддерживать трудного учащегося, обратив внимание на его идею </a:t>
          </a:r>
          <a:endParaRPr lang="ru-RU" sz="1400" dirty="0"/>
        </a:p>
      </dgm:t>
    </dgm:pt>
    <dgm:pt modelId="{DD55D19C-FC97-4D00-A66C-C1A3959AEB02}" type="parTrans" cxnId="{6581B54F-57E7-4EA5-B0BA-6E1F241C6167}">
      <dgm:prSet/>
      <dgm:spPr/>
      <dgm:t>
        <a:bodyPr/>
        <a:lstStyle/>
        <a:p>
          <a:endParaRPr lang="ru-RU"/>
        </a:p>
      </dgm:t>
    </dgm:pt>
    <dgm:pt modelId="{A8DCFD62-45B0-4D00-917F-D5242C88677B}" type="sibTrans" cxnId="{6581B54F-57E7-4EA5-B0BA-6E1F241C6167}">
      <dgm:prSet/>
      <dgm:spPr/>
      <dgm:t>
        <a:bodyPr/>
        <a:lstStyle/>
        <a:p>
          <a:endParaRPr lang="ru-RU"/>
        </a:p>
      </dgm:t>
    </dgm:pt>
    <dgm:pt modelId="{F98B5BE3-936C-4AAA-A544-34C97BA86445}">
      <dgm:prSet phldrT="[Текст]"/>
      <dgm:spPr/>
      <dgm:t>
        <a:bodyPr/>
        <a:lstStyle/>
        <a:p>
          <a:r>
            <a:rPr lang="ru-RU" dirty="0" smtClean="0"/>
            <a:t>Учащиеся тренируют умение кратко и чётко выражать свои мысли </a:t>
          </a:r>
          <a:endParaRPr lang="ru-RU" dirty="0"/>
        </a:p>
      </dgm:t>
    </dgm:pt>
    <dgm:pt modelId="{23496505-AD24-449F-A800-AD2ED5855490}" type="parTrans" cxnId="{225B001A-3338-4D8F-BE19-61345530CA0F}">
      <dgm:prSet/>
      <dgm:spPr/>
      <dgm:t>
        <a:bodyPr/>
        <a:lstStyle/>
        <a:p>
          <a:endParaRPr lang="ru-RU"/>
        </a:p>
      </dgm:t>
    </dgm:pt>
    <dgm:pt modelId="{66BA708F-CE29-4B2E-AAC1-A5D784F091FB}" type="sibTrans" cxnId="{225B001A-3338-4D8F-BE19-61345530CA0F}">
      <dgm:prSet/>
      <dgm:spPr/>
      <dgm:t>
        <a:bodyPr/>
        <a:lstStyle/>
        <a:p>
          <a:endParaRPr lang="ru-RU"/>
        </a:p>
      </dgm:t>
    </dgm:pt>
    <dgm:pt modelId="{EE68DAA7-B3B6-4AE1-AED8-25E939A29468}">
      <dgm:prSet phldrT="[Текст]" custT="1"/>
      <dgm:spPr/>
      <dgm:t>
        <a:bodyPr/>
        <a:lstStyle/>
        <a:p>
          <a:r>
            <a:rPr lang="ru-RU" sz="1400" dirty="0" smtClean="0"/>
            <a:t>УМШ вызывает большой интерес учащихся, на его основе легко организовать деловую игру</a:t>
          </a:r>
          <a:r>
            <a:rPr lang="ru-RU" sz="1200" dirty="0" smtClean="0"/>
            <a:t> </a:t>
          </a:r>
          <a:endParaRPr lang="ru-RU" sz="1200" dirty="0"/>
        </a:p>
      </dgm:t>
    </dgm:pt>
    <dgm:pt modelId="{E4F4E516-2E66-4932-96A5-28DCE79B8548}" type="parTrans" cxnId="{CD4FDCE7-F71A-4CAF-A6CF-02BED7176440}">
      <dgm:prSet/>
      <dgm:spPr/>
      <dgm:t>
        <a:bodyPr/>
        <a:lstStyle/>
        <a:p>
          <a:endParaRPr lang="ru-RU"/>
        </a:p>
      </dgm:t>
    </dgm:pt>
    <dgm:pt modelId="{8C76C0B1-BE8C-416F-B4E5-1062EADF740A}" type="sibTrans" cxnId="{CD4FDCE7-F71A-4CAF-A6CF-02BED7176440}">
      <dgm:prSet/>
      <dgm:spPr/>
      <dgm:t>
        <a:bodyPr/>
        <a:lstStyle/>
        <a:p>
          <a:endParaRPr lang="ru-RU"/>
        </a:p>
      </dgm:t>
    </dgm:pt>
    <dgm:pt modelId="{BAD60561-699B-4E8E-B94C-37D25BD8FEDE}" type="pres">
      <dgm:prSet presAssocID="{4A384060-4DED-4090-BD6D-B7ECCB703E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2F93B7-9981-4965-987A-71EC98CD943A}" type="pres">
      <dgm:prSet presAssocID="{96CD9AF3-B788-4DCF-BBE1-0220BE409EB2}" presName="vertOne" presStyleCnt="0"/>
      <dgm:spPr/>
    </dgm:pt>
    <dgm:pt modelId="{F0BA467A-0167-4625-A347-C5C653CBA486}" type="pres">
      <dgm:prSet presAssocID="{96CD9AF3-B788-4DCF-BBE1-0220BE409EB2}" presName="txOne" presStyleLbl="node0" presStyleIdx="0" presStyleCnt="1" custLinFactNeighborX="-1184" custLinFactNeighborY="-75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EB3210-0ACA-47A3-9806-6F3ED353A936}" type="pres">
      <dgm:prSet presAssocID="{96CD9AF3-B788-4DCF-BBE1-0220BE409EB2}" presName="parTransOne" presStyleCnt="0"/>
      <dgm:spPr/>
    </dgm:pt>
    <dgm:pt modelId="{30CE4480-F092-4380-9AE8-875804F7C7BC}" type="pres">
      <dgm:prSet presAssocID="{96CD9AF3-B788-4DCF-BBE1-0220BE409EB2}" presName="horzOne" presStyleCnt="0"/>
      <dgm:spPr/>
    </dgm:pt>
    <dgm:pt modelId="{27000EA3-DF45-4D04-B6AC-11DB686F4659}" type="pres">
      <dgm:prSet presAssocID="{015B69A4-A151-4F93-9B49-813DACF8AFBA}" presName="vertTwo" presStyleCnt="0"/>
      <dgm:spPr/>
    </dgm:pt>
    <dgm:pt modelId="{3430A866-0FCA-4CF3-927C-E3250B63DAEB}" type="pres">
      <dgm:prSet presAssocID="{015B69A4-A151-4F93-9B49-813DACF8AFBA}" presName="txTwo" presStyleLbl="node2" presStyleIdx="0" presStyleCnt="2" custScaleX="97002" custLinFactNeighborX="-14147" custLinFactNeighborY="-3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1D4887-7DD6-4ACC-823F-74A42CEA1F27}" type="pres">
      <dgm:prSet presAssocID="{015B69A4-A151-4F93-9B49-813DACF8AFBA}" presName="parTransTwo" presStyleCnt="0"/>
      <dgm:spPr/>
    </dgm:pt>
    <dgm:pt modelId="{596A996E-C9C0-4C39-AC80-CD82951BFCF8}" type="pres">
      <dgm:prSet presAssocID="{015B69A4-A151-4F93-9B49-813DACF8AFBA}" presName="horzTwo" presStyleCnt="0"/>
      <dgm:spPr/>
    </dgm:pt>
    <dgm:pt modelId="{1E284547-CEC9-448D-B91C-0B5E20E1A2C5}" type="pres">
      <dgm:prSet presAssocID="{D7B5ED3A-AE02-4811-B458-E52F20B8A7B4}" presName="vertThree" presStyleCnt="0"/>
      <dgm:spPr/>
    </dgm:pt>
    <dgm:pt modelId="{CEA82B13-FF50-47A0-87B3-BF9D22360A64}" type="pres">
      <dgm:prSet presAssocID="{D7B5ED3A-AE02-4811-B458-E52F20B8A7B4}" presName="txThree" presStyleLbl="node3" presStyleIdx="0" presStyleCnt="3" custScaleX="1506028" custScaleY="148762" custLinFactNeighborX="-15359" custLinFactNeighborY="2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75B12-D6A2-48A1-B7BE-5D9A7BCBEE3F}" type="pres">
      <dgm:prSet presAssocID="{D7B5ED3A-AE02-4811-B458-E52F20B8A7B4}" presName="horzThree" presStyleCnt="0"/>
      <dgm:spPr/>
    </dgm:pt>
    <dgm:pt modelId="{86A9E815-1C25-4C71-805C-06CA7C3EDA3C}" type="pres">
      <dgm:prSet presAssocID="{62D939FB-41AF-456E-8D73-027651A5F273}" presName="sibSpaceThree" presStyleCnt="0"/>
      <dgm:spPr/>
    </dgm:pt>
    <dgm:pt modelId="{32260B4D-B775-49E7-B0BC-0E50E19594AF}" type="pres">
      <dgm:prSet presAssocID="{47A6F5D6-18FC-4EE7-B6FA-173B60F4D7E3}" presName="vertThree" presStyleCnt="0"/>
      <dgm:spPr/>
    </dgm:pt>
    <dgm:pt modelId="{8A54498C-444B-4ACB-8D02-717A0B7B4040}" type="pres">
      <dgm:prSet presAssocID="{47A6F5D6-18FC-4EE7-B6FA-173B60F4D7E3}" presName="txThree" presStyleLbl="node3" presStyleIdx="1" presStyleCnt="3" custScaleX="1382311" custScaleY="149710" custLinFactX="326142" custLinFactNeighborX="400000" custLinFactNeighborY="2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BA5D6-9234-4214-8C9D-DE2B5DE2808B}" type="pres">
      <dgm:prSet presAssocID="{47A6F5D6-18FC-4EE7-B6FA-173B60F4D7E3}" presName="horzThree" presStyleCnt="0"/>
      <dgm:spPr/>
    </dgm:pt>
    <dgm:pt modelId="{7C7E5410-CE3C-4581-955C-0D0BC971C474}" type="pres">
      <dgm:prSet presAssocID="{CB1983F7-8522-4E4A-ADCF-901AB6BBA59E}" presName="sibSpaceTwo" presStyleCnt="0"/>
      <dgm:spPr/>
    </dgm:pt>
    <dgm:pt modelId="{D8A7AA6B-A82C-4FE0-BC5D-F3EEAFDAA4BA}" type="pres">
      <dgm:prSet presAssocID="{F98B5BE3-936C-4AAA-A544-34C97BA86445}" presName="vertTwo" presStyleCnt="0"/>
      <dgm:spPr/>
    </dgm:pt>
    <dgm:pt modelId="{92DED0C1-FD3C-4B58-B128-ED1A543628A5}" type="pres">
      <dgm:prSet presAssocID="{F98B5BE3-936C-4AAA-A544-34C97BA86445}" presName="txTwo" presStyleLbl="node2" presStyleIdx="1" presStyleCnt="2" custScaleX="197949" custLinFactNeighborX="-892" custLinFactNeighborY="-3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B0ED7A-D428-4F91-AC97-B2B6EC6D7B25}" type="pres">
      <dgm:prSet presAssocID="{F98B5BE3-936C-4AAA-A544-34C97BA86445}" presName="parTransTwo" presStyleCnt="0"/>
      <dgm:spPr/>
    </dgm:pt>
    <dgm:pt modelId="{ABEA9136-8F4F-4527-8886-BDC2C3044F74}" type="pres">
      <dgm:prSet presAssocID="{F98B5BE3-936C-4AAA-A544-34C97BA86445}" presName="horzTwo" presStyleCnt="0"/>
      <dgm:spPr/>
    </dgm:pt>
    <dgm:pt modelId="{F67A06D8-7B57-4B16-9888-2324BEAD15F5}" type="pres">
      <dgm:prSet presAssocID="{EE68DAA7-B3B6-4AE1-AED8-25E939A29468}" presName="vertThree" presStyleCnt="0"/>
      <dgm:spPr/>
    </dgm:pt>
    <dgm:pt modelId="{A44538E4-ED09-4075-BF17-57EA4A2A1014}" type="pres">
      <dgm:prSet presAssocID="{EE68DAA7-B3B6-4AE1-AED8-25E939A29468}" presName="txThree" presStyleLbl="node3" presStyleIdx="2" presStyleCnt="3" custScaleX="1543285" custScaleY="149294" custLinFactX="300000" custLinFactNeighborX="311544" custLinFactNeighborY="-4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F1397C-FA16-4EAC-B975-299AF4E0C424}" type="pres">
      <dgm:prSet presAssocID="{EE68DAA7-B3B6-4AE1-AED8-25E939A29468}" presName="horzThree" presStyleCnt="0"/>
      <dgm:spPr/>
    </dgm:pt>
  </dgm:ptLst>
  <dgm:cxnLst>
    <dgm:cxn modelId="{C4B6C8FF-B6AA-43D5-86C6-FDBE25AADB68}" type="presOf" srcId="{EE68DAA7-B3B6-4AE1-AED8-25E939A29468}" destId="{A44538E4-ED09-4075-BF17-57EA4A2A1014}" srcOrd="0" destOrd="0" presId="urn:microsoft.com/office/officeart/2005/8/layout/hierarchy4"/>
    <dgm:cxn modelId="{0F1567CB-34FF-4034-AC28-FC5BF2D6873B}" type="presOf" srcId="{47A6F5D6-18FC-4EE7-B6FA-173B60F4D7E3}" destId="{8A54498C-444B-4ACB-8D02-717A0B7B4040}" srcOrd="0" destOrd="0" presId="urn:microsoft.com/office/officeart/2005/8/layout/hierarchy4"/>
    <dgm:cxn modelId="{1C394FD2-D404-4357-AD61-E221C8BFB21E}" type="presOf" srcId="{F98B5BE3-936C-4AAA-A544-34C97BA86445}" destId="{92DED0C1-FD3C-4B58-B128-ED1A543628A5}" srcOrd="0" destOrd="0" presId="urn:microsoft.com/office/officeart/2005/8/layout/hierarchy4"/>
    <dgm:cxn modelId="{93BB9487-9ACE-4936-995A-9F7BC5B40100}" type="presOf" srcId="{96CD9AF3-B788-4DCF-BBE1-0220BE409EB2}" destId="{F0BA467A-0167-4625-A347-C5C653CBA486}" srcOrd="0" destOrd="0" presId="urn:microsoft.com/office/officeart/2005/8/layout/hierarchy4"/>
    <dgm:cxn modelId="{CD4FDCE7-F71A-4CAF-A6CF-02BED7176440}" srcId="{F98B5BE3-936C-4AAA-A544-34C97BA86445}" destId="{EE68DAA7-B3B6-4AE1-AED8-25E939A29468}" srcOrd="0" destOrd="0" parTransId="{E4F4E516-2E66-4932-96A5-28DCE79B8548}" sibTransId="{8C76C0B1-BE8C-416F-B4E5-1062EADF740A}"/>
    <dgm:cxn modelId="{42D0FBD6-7A5C-46B6-A192-5B84E144991A}" srcId="{96CD9AF3-B788-4DCF-BBE1-0220BE409EB2}" destId="{015B69A4-A151-4F93-9B49-813DACF8AFBA}" srcOrd="0" destOrd="0" parTransId="{0A1C93C7-783D-48B8-AD88-D83CFABBB273}" sibTransId="{CB1983F7-8522-4E4A-ADCF-901AB6BBA59E}"/>
    <dgm:cxn modelId="{A3C61973-5087-4974-88EE-C7F82A93FEA5}" srcId="{4A384060-4DED-4090-BD6D-B7ECCB703E97}" destId="{96CD9AF3-B788-4DCF-BBE1-0220BE409EB2}" srcOrd="0" destOrd="0" parTransId="{743994AB-FF3E-4EB2-A0FF-5B195B23DAF2}" sibTransId="{076F31AB-B1E9-4660-957D-E7049AF3F3DC}"/>
    <dgm:cxn modelId="{6581B54F-57E7-4EA5-B0BA-6E1F241C6167}" srcId="{015B69A4-A151-4F93-9B49-813DACF8AFBA}" destId="{47A6F5D6-18FC-4EE7-B6FA-173B60F4D7E3}" srcOrd="1" destOrd="0" parTransId="{DD55D19C-FC97-4D00-A66C-C1A3959AEB02}" sibTransId="{A8DCFD62-45B0-4D00-917F-D5242C88677B}"/>
    <dgm:cxn modelId="{42531E9E-A0CA-4BA7-B128-F1D544DCC1BA}" type="presOf" srcId="{4A384060-4DED-4090-BD6D-B7ECCB703E97}" destId="{BAD60561-699B-4E8E-B94C-37D25BD8FEDE}" srcOrd="0" destOrd="0" presId="urn:microsoft.com/office/officeart/2005/8/layout/hierarchy4"/>
    <dgm:cxn modelId="{225B001A-3338-4D8F-BE19-61345530CA0F}" srcId="{96CD9AF3-B788-4DCF-BBE1-0220BE409EB2}" destId="{F98B5BE3-936C-4AAA-A544-34C97BA86445}" srcOrd="1" destOrd="0" parTransId="{23496505-AD24-449F-A800-AD2ED5855490}" sibTransId="{66BA708F-CE29-4B2E-AAC1-A5D784F091FB}"/>
    <dgm:cxn modelId="{2D1C752A-54FB-43BA-A710-C1A6778EC03B}" type="presOf" srcId="{015B69A4-A151-4F93-9B49-813DACF8AFBA}" destId="{3430A866-0FCA-4CF3-927C-E3250B63DAEB}" srcOrd="0" destOrd="0" presId="urn:microsoft.com/office/officeart/2005/8/layout/hierarchy4"/>
    <dgm:cxn modelId="{6BCFA70D-485F-4471-8D88-8A72E4DA4E9A}" srcId="{015B69A4-A151-4F93-9B49-813DACF8AFBA}" destId="{D7B5ED3A-AE02-4811-B458-E52F20B8A7B4}" srcOrd="0" destOrd="0" parTransId="{9E0A8E32-9659-4E42-AD85-3C6FF603F783}" sibTransId="{62D939FB-41AF-456E-8D73-027651A5F273}"/>
    <dgm:cxn modelId="{E8C36444-4BE5-476A-B945-2F26FA3C1680}" type="presOf" srcId="{D7B5ED3A-AE02-4811-B458-E52F20B8A7B4}" destId="{CEA82B13-FF50-47A0-87B3-BF9D22360A64}" srcOrd="0" destOrd="0" presId="urn:microsoft.com/office/officeart/2005/8/layout/hierarchy4"/>
    <dgm:cxn modelId="{B08814D2-1587-4715-B1EB-A1B3A14356DB}" type="presParOf" srcId="{BAD60561-699B-4E8E-B94C-37D25BD8FEDE}" destId="{FB2F93B7-9981-4965-987A-71EC98CD943A}" srcOrd="0" destOrd="0" presId="urn:microsoft.com/office/officeart/2005/8/layout/hierarchy4"/>
    <dgm:cxn modelId="{47DD281E-EFC2-4D2A-AC65-E5EFC88FD2BA}" type="presParOf" srcId="{FB2F93B7-9981-4965-987A-71EC98CD943A}" destId="{F0BA467A-0167-4625-A347-C5C653CBA486}" srcOrd="0" destOrd="0" presId="urn:microsoft.com/office/officeart/2005/8/layout/hierarchy4"/>
    <dgm:cxn modelId="{17BB97B3-470D-46DB-8297-668D2B725BE8}" type="presParOf" srcId="{FB2F93B7-9981-4965-987A-71EC98CD943A}" destId="{D7EB3210-0ACA-47A3-9806-6F3ED353A936}" srcOrd="1" destOrd="0" presId="urn:microsoft.com/office/officeart/2005/8/layout/hierarchy4"/>
    <dgm:cxn modelId="{18F56806-8B95-4171-A238-47EAD226B7CE}" type="presParOf" srcId="{FB2F93B7-9981-4965-987A-71EC98CD943A}" destId="{30CE4480-F092-4380-9AE8-875804F7C7BC}" srcOrd="2" destOrd="0" presId="urn:microsoft.com/office/officeart/2005/8/layout/hierarchy4"/>
    <dgm:cxn modelId="{B4BF640A-69A5-4806-9756-FDCEC6E5CF2A}" type="presParOf" srcId="{30CE4480-F092-4380-9AE8-875804F7C7BC}" destId="{27000EA3-DF45-4D04-B6AC-11DB686F4659}" srcOrd="0" destOrd="0" presId="urn:microsoft.com/office/officeart/2005/8/layout/hierarchy4"/>
    <dgm:cxn modelId="{113A0260-E5AF-4D8E-84A0-4E72ACFA2B8F}" type="presParOf" srcId="{27000EA3-DF45-4D04-B6AC-11DB686F4659}" destId="{3430A866-0FCA-4CF3-927C-E3250B63DAEB}" srcOrd="0" destOrd="0" presId="urn:microsoft.com/office/officeart/2005/8/layout/hierarchy4"/>
    <dgm:cxn modelId="{07CEC1EA-6DAE-4425-80B5-CF00C096F791}" type="presParOf" srcId="{27000EA3-DF45-4D04-B6AC-11DB686F4659}" destId="{811D4887-7DD6-4ACC-823F-74A42CEA1F27}" srcOrd="1" destOrd="0" presId="urn:microsoft.com/office/officeart/2005/8/layout/hierarchy4"/>
    <dgm:cxn modelId="{5570C22B-DB77-4751-846B-BC4A5FD82966}" type="presParOf" srcId="{27000EA3-DF45-4D04-B6AC-11DB686F4659}" destId="{596A996E-C9C0-4C39-AC80-CD82951BFCF8}" srcOrd="2" destOrd="0" presId="urn:microsoft.com/office/officeart/2005/8/layout/hierarchy4"/>
    <dgm:cxn modelId="{75056F8C-A8A9-4C72-92A5-B3F0CCB518F6}" type="presParOf" srcId="{596A996E-C9C0-4C39-AC80-CD82951BFCF8}" destId="{1E284547-CEC9-448D-B91C-0B5E20E1A2C5}" srcOrd="0" destOrd="0" presId="urn:microsoft.com/office/officeart/2005/8/layout/hierarchy4"/>
    <dgm:cxn modelId="{7E926ADC-9D2F-4C25-A02C-70C468EF20E0}" type="presParOf" srcId="{1E284547-CEC9-448D-B91C-0B5E20E1A2C5}" destId="{CEA82B13-FF50-47A0-87B3-BF9D22360A64}" srcOrd="0" destOrd="0" presId="urn:microsoft.com/office/officeart/2005/8/layout/hierarchy4"/>
    <dgm:cxn modelId="{58D88488-04C8-4F5D-B1B8-4DD48E9B63CF}" type="presParOf" srcId="{1E284547-CEC9-448D-B91C-0B5E20E1A2C5}" destId="{71275B12-D6A2-48A1-B7BE-5D9A7BCBEE3F}" srcOrd="1" destOrd="0" presId="urn:microsoft.com/office/officeart/2005/8/layout/hierarchy4"/>
    <dgm:cxn modelId="{E1ED44D2-A298-463E-A8AD-9FA01E333808}" type="presParOf" srcId="{596A996E-C9C0-4C39-AC80-CD82951BFCF8}" destId="{86A9E815-1C25-4C71-805C-06CA7C3EDA3C}" srcOrd="1" destOrd="0" presId="urn:microsoft.com/office/officeart/2005/8/layout/hierarchy4"/>
    <dgm:cxn modelId="{25F39F40-813B-4654-9D80-A54006FCEC6E}" type="presParOf" srcId="{596A996E-C9C0-4C39-AC80-CD82951BFCF8}" destId="{32260B4D-B775-49E7-B0BC-0E50E19594AF}" srcOrd="2" destOrd="0" presId="urn:microsoft.com/office/officeart/2005/8/layout/hierarchy4"/>
    <dgm:cxn modelId="{74EE90DD-427D-4ACD-9120-46345A4ED0FC}" type="presParOf" srcId="{32260B4D-B775-49E7-B0BC-0E50E19594AF}" destId="{8A54498C-444B-4ACB-8D02-717A0B7B4040}" srcOrd="0" destOrd="0" presId="urn:microsoft.com/office/officeart/2005/8/layout/hierarchy4"/>
    <dgm:cxn modelId="{2ABCFA83-99DE-48D5-9179-3FE4B7EAF85A}" type="presParOf" srcId="{32260B4D-B775-49E7-B0BC-0E50E19594AF}" destId="{F66BA5D6-9234-4214-8C9D-DE2B5DE2808B}" srcOrd="1" destOrd="0" presId="urn:microsoft.com/office/officeart/2005/8/layout/hierarchy4"/>
    <dgm:cxn modelId="{2700CEA0-3554-44CE-9FED-168E108058E4}" type="presParOf" srcId="{30CE4480-F092-4380-9AE8-875804F7C7BC}" destId="{7C7E5410-CE3C-4581-955C-0D0BC971C474}" srcOrd="1" destOrd="0" presId="urn:microsoft.com/office/officeart/2005/8/layout/hierarchy4"/>
    <dgm:cxn modelId="{9F0DA405-3CD9-4200-A447-97DA64332F52}" type="presParOf" srcId="{30CE4480-F092-4380-9AE8-875804F7C7BC}" destId="{D8A7AA6B-A82C-4FE0-BC5D-F3EEAFDAA4BA}" srcOrd="2" destOrd="0" presId="urn:microsoft.com/office/officeart/2005/8/layout/hierarchy4"/>
    <dgm:cxn modelId="{FAC48F7F-3976-4788-A384-B265B257DA07}" type="presParOf" srcId="{D8A7AA6B-A82C-4FE0-BC5D-F3EEAFDAA4BA}" destId="{92DED0C1-FD3C-4B58-B128-ED1A543628A5}" srcOrd="0" destOrd="0" presId="urn:microsoft.com/office/officeart/2005/8/layout/hierarchy4"/>
    <dgm:cxn modelId="{3A3890D1-8D32-4CD5-80ED-9CA24EA25365}" type="presParOf" srcId="{D8A7AA6B-A82C-4FE0-BC5D-F3EEAFDAA4BA}" destId="{B9B0ED7A-D428-4F91-AC97-B2B6EC6D7B25}" srcOrd="1" destOrd="0" presId="urn:microsoft.com/office/officeart/2005/8/layout/hierarchy4"/>
    <dgm:cxn modelId="{DE44D056-541F-4356-985F-77E8AF5DED74}" type="presParOf" srcId="{D8A7AA6B-A82C-4FE0-BC5D-F3EEAFDAA4BA}" destId="{ABEA9136-8F4F-4527-8886-BDC2C3044F74}" srcOrd="2" destOrd="0" presId="urn:microsoft.com/office/officeart/2005/8/layout/hierarchy4"/>
    <dgm:cxn modelId="{70FBED89-33CF-49CB-B555-DA8C77D2DAB3}" type="presParOf" srcId="{ABEA9136-8F4F-4527-8886-BDC2C3044F74}" destId="{F67A06D8-7B57-4B16-9888-2324BEAD15F5}" srcOrd="0" destOrd="0" presId="urn:microsoft.com/office/officeart/2005/8/layout/hierarchy4"/>
    <dgm:cxn modelId="{A3C2BEB0-BBE7-48FA-A9D0-05E61F9784A7}" type="presParOf" srcId="{F67A06D8-7B57-4B16-9888-2324BEAD15F5}" destId="{A44538E4-ED09-4075-BF17-57EA4A2A1014}" srcOrd="0" destOrd="0" presId="urn:microsoft.com/office/officeart/2005/8/layout/hierarchy4"/>
    <dgm:cxn modelId="{6DE2949D-FDF4-464E-81E8-6D4A5E9B6492}" type="presParOf" srcId="{F67A06D8-7B57-4B16-9888-2324BEAD15F5}" destId="{A2F1397C-FA16-4EAC-B975-299AF4E0C42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3B5EC-3BA7-45BA-A452-23D1A08BAF08}">
      <dsp:nvSpPr>
        <dsp:cNvPr id="0" name=""/>
        <dsp:cNvSpPr/>
      </dsp:nvSpPr>
      <dsp:spPr>
        <a:xfrm>
          <a:off x="11016" y="146388"/>
          <a:ext cx="4825895" cy="12479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33783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Индивидуальная форма работы</a:t>
          </a:r>
          <a:endParaRPr lang="ru-RU" sz="2400" kern="1200" dirty="0"/>
        </a:p>
      </dsp:txBody>
      <dsp:txXfrm>
        <a:off x="11016" y="458378"/>
        <a:ext cx="4513905" cy="623981"/>
      </dsp:txXfrm>
    </dsp:sp>
    <dsp:sp modelId="{A0227B7D-DBEC-419D-B530-4974B5D11C31}">
      <dsp:nvSpPr>
        <dsp:cNvPr id="0" name=""/>
        <dsp:cNvSpPr/>
      </dsp:nvSpPr>
      <dsp:spPr>
        <a:xfrm>
          <a:off x="0" y="1551997"/>
          <a:ext cx="5318005" cy="111613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3378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Фронтальная форма организации учебной работы</a:t>
          </a:r>
          <a:endParaRPr lang="ru-RU" sz="2000" kern="1200" dirty="0"/>
        </a:p>
      </dsp:txBody>
      <dsp:txXfrm>
        <a:off x="0" y="1831030"/>
        <a:ext cx="5038972" cy="558067"/>
      </dsp:txXfrm>
    </dsp:sp>
    <dsp:sp modelId="{A413DE5F-7079-48B9-B4DE-CFCDD6E935FB}">
      <dsp:nvSpPr>
        <dsp:cNvPr id="0" name=""/>
        <dsp:cNvSpPr/>
      </dsp:nvSpPr>
      <dsp:spPr>
        <a:xfrm>
          <a:off x="477176" y="2869248"/>
          <a:ext cx="5142208" cy="112331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3378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Групповая форма организации обучения </a:t>
          </a:r>
          <a:endParaRPr lang="ru-RU" sz="2000" kern="1200" dirty="0"/>
        </a:p>
      </dsp:txBody>
      <dsp:txXfrm>
        <a:off x="477176" y="3150076"/>
        <a:ext cx="4861380" cy="561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A467A-0167-4625-A347-C5C653CBA486}">
      <dsp:nvSpPr>
        <dsp:cNvPr id="0" name=""/>
        <dsp:cNvSpPr/>
      </dsp:nvSpPr>
      <dsp:spPr>
        <a:xfrm>
          <a:off x="0" y="0"/>
          <a:ext cx="6088198" cy="1107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Это активная форма работы </a:t>
          </a:r>
          <a:endParaRPr lang="ru-RU" sz="3700" kern="1200" dirty="0"/>
        </a:p>
      </dsp:txBody>
      <dsp:txXfrm>
        <a:off x="32431" y="32431"/>
        <a:ext cx="6023336" cy="1042419"/>
      </dsp:txXfrm>
    </dsp:sp>
    <dsp:sp modelId="{3430A866-0FCA-4CF3-927C-E3250B63DAEB}">
      <dsp:nvSpPr>
        <dsp:cNvPr id="0" name=""/>
        <dsp:cNvSpPr/>
      </dsp:nvSpPr>
      <dsp:spPr>
        <a:xfrm>
          <a:off x="0" y="1174014"/>
          <a:ext cx="2865292" cy="1107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Участники штурма учатся слушать и слышать друг друга </a:t>
          </a:r>
          <a:endParaRPr lang="ru-RU" sz="1900" kern="1200" dirty="0"/>
        </a:p>
      </dsp:txBody>
      <dsp:txXfrm>
        <a:off x="32431" y="1206445"/>
        <a:ext cx="2800430" cy="1042419"/>
      </dsp:txXfrm>
    </dsp:sp>
    <dsp:sp modelId="{CEA82B13-FF50-47A0-87B3-BF9D22360A64}">
      <dsp:nvSpPr>
        <dsp:cNvPr id="0" name=""/>
        <dsp:cNvSpPr/>
      </dsp:nvSpPr>
      <dsp:spPr>
        <a:xfrm>
          <a:off x="0" y="2416786"/>
          <a:ext cx="1528960" cy="1647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Наработанные решения часто дают новые подходы к изучению темы </a:t>
          </a:r>
          <a:endParaRPr lang="ru-RU" sz="1400" kern="1200" dirty="0"/>
        </a:p>
      </dsp:txBody>
      <dsp:txXfrm>
        <a:off x="44782" y="2461568"/>
        <a:ext cx="1439396" cy="1557649"/>
      </dsp:txXfrm>
    </dsp:sp>
    <dsp:sp modelId="{8A54498C-444B-4ACB-8D02-717A0B7B4040}">
      <dsp:nvSpPr>
        <dsp:cNvPr id="0" name=""/>
        <dsp:cNvSpPr/>
      </dsp:nvSpPr>
      <dsp:spPr>
        <a:xfrm>
          <a:off x="2286016" y="2406289"/>
          <a:ext cx="1403359" cy="1657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Педагогу легко поддерживать трудного учащегося, обратив внимание на его идею </a:t>
          </a:r>
          <a:endParaRPr lang="ru-RU" sz="1400" kern="1200" dirty="0"/>
        </a:p>
      </dsp:txBody>
      <dsp:txXfrm>
        <a:off x="2327119" y="2447392"/>
        <a:ext cx="1321153" cy="1575504"/>
      </dsp:txXfrm>
    </dsp:sp>
    <dsp:sp modelId="{92DED0C1-FD3C-4B58-B128-ED1A543628A5}">
      <dsp:nvSpPr>
        <dsp:cNvPr id="0" name=""/>
        <dsp:cNvSpPr/>
      </dsp:nvSpPr>
      <dsp:spPr>
        <a:xfrm>
          <a:off x="2946680" y="1174014"/>
          <a:ext cx="3119668" cy="1107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Учащиеся тренируют умение кратко и чётко выражать свои мысли </a:t>
          </a:r>
          <a:endParaRPr lang="ru-RU" sz="1900" kern="1200" dirty="0"/>
        </a:p>
      </dsp:txBody>
      <dsp:txXfrm>
        <a:off x="2979111" y="1206445"/>
        <a:ext cx="3054806" cy="1042419"/>
      </dsp:txXfrm>
    </dsp:sp>
    <dsp:sp modelId="{A44538E4-ED09-4075-BF17-57EA4A2A1014}">
      <dsp:nvSpPr>
        <dsp:cNvPr id="0" name=""/>
        <dsp:cNvSpPr/>
      </dsp:nvSpPr>
      <dsp:spPr>
        <a:xfrm>
          <a:off x="4357718" y="2357452"/>
          <a:ext cx="1569849" cy="1653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УМШ вызывает большой интерес учащихся, на его основе легко организовать деловую игру</a:t>
          </a:r>
          <a:r>
            <a:rPr lang="ru-RU" sz="1200" kern="1200" dirty="0" smtClean="0"/>
            <a:t> </a:t>
          </a:r>
          <a:endParaRPr lang="ru-RU" sz="1200" kern="1200" dirty="0"/>
        </a:p>
      </dsp:txBody>
      <dsp:txXfrm>
        <a:off x="4403697" y="2403431"/>
        <a:ext cx="1477891" cy="1561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357430"/>
            <a:ext cx="8572560" cy="2958538"/>
            <a:chOff x="1115616" y="2146448"/>
            <a:chExt cx="7165477" cy="3357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714356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1505" y="1622296"/>
            <a:ext cx="7500990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Нестандартное занятие  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как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одно из средств активизации познавательной активности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учащихся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семинар-практикум</a:t>
            </a:r>
            <a:endParaRPr lang="ru-RU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500174"/>
            <a:ext cx="87868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изменение временных рамок;  </a:t>
            </a:r>
          </a:p>
          <a:p>
            <a:r>
              <a:rPr lang="ru-RU" sz="1600" dirty="0" smtClean="0"/>
              <a:t>	место проведения;  </a:t>
            </a:r>
          </a:p>
          <a:p>
            <a:r>
              <a:rPr lang="ru-RU" sz="1600" dirty="0" smtClean="0"/>
              <a:t>	использование внепрограммного материала;  </a:t>
            </a:r>
          </a:p>
          <a:p>
            <a:r>
              <a:rPr lang="ru-RU" sz="1600" dirty="0" smtClean="0"/>
              <a:t>	организация коллективной деятельности в сочетании с индивидуальным творчеством учащихся;  </a:t>
            </a:r>
          </a:p>
          <a:p>
            <a:r>
              <a:rPr lang="ru-RU" sz="1600" dirty="0" smtClean="0"/>
              <a:t>	привлечение для организации занятия людей разных профессий;  </a:t>
            </a:r>
          </a:p>
          <a:p>
            <a:r>
              <a:rPr lang="ru-RU" sz="1600" dirty="0" smtClean="0"/>
              <a:t>	создание эмоционального подъёма учащихся, ситуации успеха;  </a:t>
            </a:r>
          </a:p>
          <a:p>
            <a:r>
              <a:rPr lang="ru-RU" sz="1600" dirty="0" smtClean="0"/>
              <a:t>	обязательный самоанализ и </a:t>
            </a:r>
            <a:r>
              <a:rPr lang="ru-RU" sz="1600" dirty="0" err="1" smtClean="0"/>
              <a:t>взаимоанализ</a:t>
            </a:r>
            <a:r>
              <a:rPr lang="ru-RU" sz="1600" dirty="0" smtClean="0"/>
              <a:t> деятельности в период подготовки к занятию, на занятии и после его проведения;  </a:t>
            </a:r>
          </a:p>
          <a:p>
            <a:r>
              <a:rPr lang="ru-RU" sz="1600" dirty="0" smtClean="0"/>
              <a:t>	обязательное создание «временной инициативной группы» из числа учащихся, готовящих занятие, помогающих педагогу;  </a:t>
            </a:r>
          </a:p>
          <a:p>
            <a:r>
              <a:rPr lang="ru-RU" sz="1600" dirty="0" smtClean="0"/>
              <a:t>	обязательное планирование нетрадиционного занятия заранее; </a:t>
            </a:r>
          </a:p>
          <a:p>
            <a:r>
              <a:rPr lang="ru-RU" sz="1600" dirty="0" smtClean="0"/>
              <a:t>	обязательное чёткое определение темы, целей и задач занятия;  	выступление педагога в период подготовки занятия в качестве консультанта;  </a:t>
            </a:r>
          </a:p>
          <a:p>
            <a:r>
              <a:rPr lang="ru-RU" sz="1600" dirty="0" smtClean="0"/>
              <a:t>	спецификой является и то, что творчество учащихся направлено не на идею развлечения, а на идею познания, развития их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50004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отличить нестандартное занятие от обычного, традиционного, какова его специфика?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157161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b="1" dirty="0" smtClean="0"/>
              <a:t>Его отличает: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878" y="5357826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реализует принцип «воспитывающего обучения». 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78579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Нестандартное обучение: </a:t>
            </a:r>
            <a:r>
              <a:rPr lang="ru-RU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30" y="1714488"/>
            <a:ext cx="7715336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    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решает психологические задачи - идет определение индивидуально-личностных особенностей учащихся, типа личности; сформированности компонентов образовательной деятельности; выявления качества внимания, памяти, мышления, работоспособности; 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30" y="3357562"/>
            <a:ext cx="7715336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решает предметно-дидактические задачи - разработка учебного материала; структурирование, обеспечивающее сходство структур содержания и типологического пространства учебно-познавательных возможностей учащихся;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by.yandex.net/i?id=9e2a78aca185faa2e2d34f091e5663da&amp;n=33&amp;h=215&amp;w=3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572008"/>
            <a:ext cx="2204906" cy="1500174"/>
          </a:xfrm>
          <a:prstGeom prst="rect">
            <a:avLst/>
          </a:prstGeom>
          <a:noFill/>
        </p:spPr>
      </p:pic>
      <p:pic>
        <p:nvPicPr>
          <p:cNvPr id="25604" name="Picture 4" descr="https://snob.ru/i/indoc/user_6868/6251ca37628f0ea569eafc5cbeefcb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857760"/>
            <a:ext cx="2071702" cy="1381134"/>
          </a:xfrm>
          <a:prstGeom prst="rect">
            <a:avLst/>
          </a:prstGeom>
          <a:noFill/>
        </p:spPr>
      </p:pic>
      <p:pic>
        <p:nvPicPr>
          <p:cNvPr id="25606" name="Picture 6" descr="https://im1-tub-by.yandex.net/i?id=a3a3cf97d448478a79d6ac8f3dd4a07a&amp;n=33&amp;h=215&amp;w=3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3067050" cy="20478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43042" y="57148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педагога 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       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традиционном обучении 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857224" y="4429132"/>
            <a:ext cx="2428892" cy="928694"/>
            <a:chOff x="1000100" y="4429132"/>
            <a:chExt cx="2428892" cy="928694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1000100" y="4429132"/>
              <a:ext cx="2428892" cy="928694"/>
            </a:xfrm>
            <a:prstGeom prst="star10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4414" y="471488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Лектор-эксперт</a:t>
              </a:r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29190" y="135729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 интерактивном обучении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1928802"/>
            <a:ext cx="4572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Позиция </a:t>
            </a:r>
            <a:r>
              <a:rPr lang="ru-RU" sz="1400" i="1" dirty="0" err="1" smtClean="0"/>
              <a:t>консультанта-фасилитатора</a:t>
            </a:r>
            <a:r>
              <a:rPr lang="ru-RU" sz="1400" i="1" dirty="0" smtClean="0"/>
              <a:t>,</a:t>
            </a:r>
            <a:r>
              <a:rPr lang="ru-RU" sz="1400" dirty="0" smtClean="0"/>
              <a:t> т.е. помощника.   </a:t>
            </a:r>
          </a:p>
          <a:p>
            <a:pPr algn="just"/>
            <a:r>
              <a:rPr lang="ru-RU" sz="1400" dirty="0" smtClean="0"/>
              <a:t>     Педагог - консультант обращается к личному опыту учащихся, побуждает их к самостоятельному решению проблем, сбору новых данных и т.д. В данном случае педагог на некоторое время выходит из роли «носителя знаний», поручая её учащимся. </a:t>
            </a:r>
          </a:p>
          <a:p>
            <a:pPr algn="just"/>
            <a:r>
              <a:rPr lang="ru-RU" sz="1400" dirty="0" smtClean="0"/>
              <a:t>    Его задача – поддержать процесс выработки нового опыта, вооружить учащихся инструментами для успешной работы. Результаты обучения устойчивы, когда ребенок знает, как создавать их самостоятельно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42984"/>
            <a:ext cx="87154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нетрадиционные занятия  - это всегда занятия – праздники, на которых активны все и каждый имеет возможность проявить себя;</a:t>
            </a:r>
          </a:p>
          <a:p>
            <a:pPr algn="just"/>
            <a:r>
              <a:rPr lang="ru-RU" sz="1600" dirty="0" smtClean="0"/>
              <a:t>	нетрадиционные занятия, как правило, следует проводить в качестве итоговых при обобщении, систематизации, закрепление знаний, умений и навыков;</a:t>
            </a:r>
          </a:p>
          <a:p>
            <a:pPr algn="just"/>
            <a:r>
              <a:rPr lang="ru-RU" sz="1600" dirty="0" smtClean="0"/>
              <a:t>	нецелесообразно слишком часто обращаться к подобным формам, т.к. это может привести к потере устойчивого интереса к предмету и процессу обучения;</a:t>
            </a:r>
          </a:p>
          <a:p>
            <a:pPr algn="just"/>
            <a:r>
              <a:rPr lang="ru-RU" sz="1600" dirty="0" smtClean="0"/>
              <a:t>	необходимо очень тщательно продумывать цели обучения и воспитания, которые ставятся на нетрадиционном занятии;</a:t>
            </a:r>
          </a:p>
          <a:p>
            <a:pPr algn="just"/>
            <a:r>
              <a:rPr lang="ru-RU" sz="1600" dirty="0" smtClean="0"/>
              <a:t>	нетрадиционное занятие должно быть занимательным;</a:t>
            </a:r>
          </a:p>
          <a:p>
            <a:pPr algn="just"/>
            <a:r>
              <a:rPr lang="ru-RU" sz="1600" dirty="0" smtClean="0"/>
              <a:t>	при выборе формы нетрадиционного занятия педагогу необходимо учитывать особенности характера и темперамента, уровень подготовленности и специфические особенности группы в целом и отдельных детей;</a:t>
            </a:r>
          </a:p>
          <a:p>
            <a:pPr algn="just"/>
            <a:r>
              <a:rPr lang="ru-RU" sz="1600" dirty="0" smtClean="0"/>
              <a:t>	на нетрадиционном занятие должна царить атмосфера добра, творчества, радости.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00068" y="714356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Рекомендации по проведению нестандартных занятий:</a:t>
            </a:r>
          </a:p>
        </p:txBody>
      </p:sp>
      <p:pic>
        <p:nvPicPr>
          <p:cNvPr id="32770" name="Picture 2" descr="http://chemistry48.ru/uploads/posts/2014-11/141535786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786322"/>
            <a:ext cx="2714644" cy="16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Приемы 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педагогической техники 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82472" y="1765769"/>
            <a:ext cx="731520" cy="121615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178758" y="1740804"/>
            <a:ext cx="720080" cy="121615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28596" y="4286256"/>
            <a:ext cx="731520" cy="1224136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929586" y="4214818"/>
            <a:ext cx="720080" cy="1296144"/>
          </a:xfrm>
          <a:prstGeom prst="curved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47664" y="886864"/>
            <a:ext cx="1872208" cy="1368152"/>
            <a:chOff x="1547664" y="886864"/>
            <a:chExt cx="1872208" cy="1368152"/>
          </a:xfrm>
        </p:grpSpPr>
        <p:sp>
          <p:nvSpPr>
            <p:cNvPr id="3" name="12-конечная звезда 2"/>
            <p:cNvSpPr/>
            <p:nvPr/>
          </p:nvSpPr>
          <p:spPr>
            <a:xfrm>
              <a:off x="1547664" y="886864"/>
              <a:ext cx="1872208" cy="1368152"/>
            </a:xfrm>
            <a:prstGeom prst="star12">
              <a:avLst/>
            </a:prstGeom>
            <a:solidFill>
              <a:srgbClr val="2FC9FF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1680" y="1268760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Лови ошибку</a:t>
              </a:r>
              <a:r>
                <a:rPr lang="ru-RU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!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68633" y="848233"/>
            <a:ext cx="1872208" cy="1470019"/>
            <a:chOff x="5777549" y="801338"/>
            <a:chExt cx="1872208" cy="1470019"/>
          </a:xfrm>
        </p:grpSpPr>
        <p:sp>
          <p:nvSpPr>
            <p:cNvPr id="4" name="12-конечная звезда 3"/>
            <p:cNvSpPr/>
            <p:nvPr/>
          </p:nvSpPr>
          <p:spPr>
            <a:xfrm>
              <a:off x="5777549" y="801338"/>
              <a:ext cx="1872208" cy="1470019"/>
            </a:xfrm>
            <a:prstGeom prst="star12">
              <a:avLst/>
            </a:prstGeom>
            <a:solidFill>
              <a:srgbClr val="2FC9FF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0152" y="1268760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Своя опора</a:t>
              </a:r>
              <a:endPara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85852" y="3929065"/>
            <a:ext cx="2808312" cy="1285884"/>
            <a:chOff x="1547664" y="3513733"/>
            <a:chExt cx="2808312" cy="923379"/>
          </a:xfrm>
          <a:solidFill>
            <a:srgbClr val="2FC9FF"/>
          </a:solidFill>
        </p:grpSpPr>
        <p:sp>
          <p:nvSpPr>
            <p:cNvPr id="9" name="12-конечная звезда 8"/>
            <p:cNvSpPr/>
            <p:nvPr/>
          </p:nvSpPr>
          <p:spPr>
            <a:xfrm>
              <a:off x="1547664" y="3513733"/>
              <a:ext cx="2808312" cy="923379"/>
            </a:xfrm>
            <a:prstGeom prst="star12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47730" y="3770227"/>
              <a:ext cx="1785950" cy="4199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Пресс-конференция</a:t>
              </a:r>
              <a:r>
                <a:rPr lang="ru-RU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714876" y="3929066"/>
            <a:ext cx="2808312" cy="1285884"/>
            <a:chOff x="4906049" y="3489452"/>
            <a:chExt cx="2808312" cy="1080120"/>
          </a:xfrm>
          <a:solidFill>
            <a:srgbClr val="2FC9FF"/>
          </a:solidFill>
        </p:grpSpPr>
        <p:sp>
          <p:nvSpPr>
            <p:cNvPr id="10" name="12-конечная звезда 9"/>
            <p:cNvSpPr/>
            <p:nvPr/>
          </p:nvSpPr>
          <p:spPr>
            <a:xfrm>
              <a:off x="4906049" y="3489452"/>
              <a:ext cx="2808312" cy="1080120"/>
            </a:xfrm>
            <a:prstGeom prst="star12">
              <a:avLst/>
            </a:prstGeom>
            <a:grp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676" y="3835787"/>
              <a:ext cx="1928827" cy="28437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Вопрос к тексту 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51620" y="2359332"/>
            <a:ext cx="3096344" cy="1030176"/>
            <a:chOff x="1151620" y="2359332"/>
            <a:chExt cx="3096344" cy="10301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51620" y="2359332"/>
              <a:ext cx="3096344" cy="100811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87624" y="2373845"/>
              <a:ext cx="30243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Ребята ищут ошибку группой. Придя к определённому мнению, выбирают спикера, который результаты передаёт </a:t>
              </a:r>
              <a:r>
                <a:rPr lang="ru-RU" sz="1200" dirty="0" smtClean="0"/>
                <a:t>педагогу или </a:t>
              </a:r>
              <a:r>
                <a:rPr lang="ru-RU" sz="1200" dirty="0"/>
                <a:t>оглашает задание и результат его </a:t>
              </a:r>
              <a:r>
                <a:rPr lang="ru-RU" sz="1200" dirty="0" smtClean="0"/>
                <a:t>решения</a:t>
              </a:r>
              <a:endParaRPr lang="ru-RU" sz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04538" y="2311208"/>
            <a:ext cx="3600400" cy="1447632"/>
            <a:chOff x="4499993" y="2311208"/>
            <a:chExt cx="3600400" cy="14476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499993" y="2311208"/>
              <a:ext cx="3600400" cy="13338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99993" y="2373845"/>
              <a:ext cx="36003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 1. Группа составляет опорный конспект </a:t>
              </a:r>
              <a:r>
                <a:rPr lang="ru-RU" sz="1200" dirty="0" smtClean="0"/>
                <a:t>занятия или </a:t>
              </a:r>
              <a:r>
                <a:rPr lang="ru-RU" sz="1200" dirty="0"/>
                <a:t>темы на листе большого формата. </a:t>
              </a:r>
            </a:p>
            <a:p>
              <a:r>
                <a:rPr lang="ru-RU" sz="1200" dirty="0"/>
                <a:t>2. Несколько сильных </a:t>
              </a:r>
              <a:r>
                <a:rPr lang="ru-RU" sz="1200" dirty="0" smtClean="0"/>
                <a:t>учащихся получают </a:t>
              </a:r>
              <a:r>
                <a:rPr lang="ru-RU" sz="1200" dirty="0"/>
                <a:t>задание: составить опорные конспекты по различным пройденным темам. На одном из </a:t>
              </a:r>
              <a:r>
                <a:rPr lang="ru-RU" sz="1200" dirty="0" smtClean="0"/>
                <a:t>занятий они </a:t>
              </a:r>
              <a:r>
                <a:rPr lang="ru-RU" sz="1200" dirty="0"/>
                <a:t>становятся тренерами групп. </a:t>
              </a:r>
            </a:p>
            <a:p>
              <a:endParaRPr lang="ru-RU" sz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85852" y="5429264"/>
            <a:ext cx="6536860" cy="720080"/>
            <a:chOff x="1375578" y="5589007"/>
            <a:chExt cx="6536860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75578" y="5589007"/>
              <a:ext cx="6536860" cy="72008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07113" y="5779770"/>
              <a:ext cx="63772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Учащиеся </a:t>
              </a:r>
              <a:r>
                <a:rPr lang="ru-RU" sz="1600" dirty="0"/>
                <a:t>составляют списки вопросов, разбившись на группы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7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35716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Мозговой штурм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1000108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Цель: развитие творческого стиля мышления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150017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Дидактические ценности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МШ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500166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0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0004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Деловая игра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14414" y="1785926"/>
            <a:ext cx="2428892" cy="857256"/>
            <a:chOff x="785786" y="2071678"/>
            <a:chExt cx="2428892" cy="857256"/>
          </a:xfrm>
        </p:grpSpPr>
        <p:sp>
          <p:nvSpPr>
            <p:cNvPr id="3" name="Овальная выноска 2"/>
            <p:cNvSpPr/>
            <p:nvPr/>
          </p:nvSpPr>
          <p:spPr>
            <a:xfrm rot="10800000">
              <a:off x="785786" y="2071678"/>
              <a:ext cx="2428892" cy="857256"/>
            </a:xfrm>
            <a:prstGeom prst="wedgeEllipseCallout">
              <a:avLst>
                <a:gd name="adj1" fmla="val -74766"/>
                <a:gd name="adj2" fmla="val 102024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8662" y="2285992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Компетентность</a:t>
              </a: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715008" y="1857364"/>
            <a:ext cx="2425485" cy="869408"/>
            <a:chOff x="5983036" y="2130964"/>
            <a:chExt cx="2425485" cy="869408"/>
          </a:xfrm>
        </p:grpSpPr>
        <p:sp>
          <p:nvSpPr>
            <p:cNvPr id="4" name="Овальная выноска 3"/>
            <p:cNvSpPr/>
            <p:nvPr/>
          </p:nvSpPr>
          <p:spPr>
            <a:xfrm rot="10800000">
              <a:off x="5983036" y="2130964"/>
              <a:ext cx="2425485" cy="869408"/>
            </a:xfrm>
            <a:prstGeom prst="wedgeEllipseCallout">
              <a:avLst>
                <a:gd name="adj1" fmla="val 80197"/>
                <a:gd name="adj2" fmla="val 115511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0760" y="2357430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Точка зрения</a:t>
              </a: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28992" y="3286124"/>
            <a:ext cx="2286016" cy="1071570"/>
            <a:chOff x="3357554" y="3500438"/>
            <a:chExt cx="2286016" cy="1071570"/>
          </a:xfrm>
        </p:grpSpPr>
        <p:sp>
          <p:nvSpPr>
            <p:cNvPr id="5" name="Овальная выноска 4"/>
            <p:cNvSpPr/>
            <p:nvPr/>
          </p:nvSpPr>
          <p:spPr>
            <a:xfrm rot="10800000">
              <a:off x="3428992" y="3500438"/>
              <a:ext cx="2214578" cy="1071570"/>
            </a:xfrm>
            <a:prstGeom prst="wedgeEllipseCallout">
              <a:avLst>
                <a:gd name="adj1" fmla="val -2228"/>
                <a:gd name="adj2" fmla="val 21992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7554" y="3643314"/>
              <a:ext cx="2286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Научно-исследовательская линия</a:t>
              </a:r>
              <a:endPara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3000372"/>
            <a:ext cx="2928958" cy="1571636"/>
            <a:chOff x="285720" y="3000372"/>
            <a:chExt cx="2928958" cy="1571636"/>
          </a:xfrm>
        </p:grpSpPr>
        <p:sp>
          <p:nvSpPr>
            <p:cNvPr id="9" name="Табличка 8"/>
            <p:cNvSpPr/>
            <p:nvPr/>
          </p:nvSpPr>
          <p:spPr>
            <a:xfrm>
              <a:off x="285720" y="3000372"/>
              <a:ext cx="2928958" cy="1571636"/>
            </a:xfrm>
            <a:prstGeom prst="plaqu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3143248"/>
              <a:ext cx="2786082" cy="1190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Участники</a:t>
              </a:r>
              <a:r>
                <a:rPr lang="ru-RU" sz="1200" dirty="0" smtClean="0"/>
                <a:t>:</a:t>
              </a:r>
            </a:p>
            <a:p>
              <a:r>
                <a:rPr lang="ru-RU" sz="1200" i="1" dirty="0" smtClean="0"/>
                <a:t> конкуренты</a:t>
              </a:r>
              <a:r>
                <a:rPr lang="ru-RU" sz="1200" dirty="0" smtClean="0"/>
                <a:t>: 2 команды учащихся;</a:t>
              </a:r>
            </a:p>
            <a:p>
              <a:r>
                <a:rPr lang="ru-RU" sz="1200" dirty="0" smtClean="0"/>
                <a:t> </a:t>
              </a:r>
              <a:r>
                <a:rPr lang="ru-RU" sz="1200" i="1" dirty="0" smtClean="0"/>
                <a:t>наниматели</a:t>
              </a:r>
              <a:r>
                <a:rPr lang="ru-RU" sz="1200" dirty="0" smtClean="0"/>
                <a:t>: группа учащихся, определяющих победителя; </a:t>
              </a:r>
            </a:p>
            <a:p>
              <a:pPr>
                <a:lnSpc>
                  <a:spcPts val="1440"/>
                </a:lnSpc>
              </a:pPr>
              <a:r>
                <a:rPr lang="ru-RU" sz="1200" i="1" dirty="0" smtClean="0"/>
                <a:t>арбитр</a:t>
              </a:r>
              <a:r>
                <a:rPr lang="ru-RU" sz="1200" dirty="0" smtClean="0"/>
                <a:t>: эту роль выполняет педагог, решая спорные вопросы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72198" y="3000372"/>
            <a:ext cx="2857520" cy="1384995"/>
            <a:chOff x="6072198" y="3286124"/>
            <a:chExt cx="2857520" cy="1384995"/>
          </a:xfrm>
        </p:grpSpPr>
        <p:sp>
          <p:nvSpPr>
            <p:cNvPr id="10" name="Табличка 9"/>
            <p:cNvSpPr/>
            <p:nvPr/>
          </p:nvSpPr>
          <p:spPr>
            <a:xfrm>
              <a:off x="6072198" y="3286124"/>
              <a:ext cx="2786082" cy="1357322"/>
            </a:xfrm>
            <a:prstGeom prst="plaqu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86512" y="3286124"/>
              <a:ext cx="26432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Участники:</a:t>
              </a:r>
            </a:p>
            <a:p>
              <a:r>
                <a:rPr lang="ru-RU" sz="1200" dirty="0" smtClean="0"/>
                <a:t> </a:t>
              </a:r>
              <a:r>
                <a:rPr lang="ru-RU" sz="1200" i="1" dirty="0" smtClean="0"/>
                <a:t>оппоненты</a:t>
              </a:r>
              <a:r>
                <a:rPr lang="ru-RU" sz="1200" dirty="0" smtClean="0"/>
                <a:t>: группы учащихся, отстаивающих ту или иную точку зрения;</a:t>
              </a:r>
            </a:p>
            <a:p>
              <a:r>
                <a:rPr lang="ru-RU" sz="1200" dirty="0" smtClean="0"/>
                <a:t> </a:t>
              </a:r>
              <a:r>
                <a:rPr lang="ru-RU" sz="1200" i="1" dirty="0" smtClean="0"/>
                <a:t>наблюдатели</a:t>
              </a:r>
              <a:r>
                <a:rPr lang="ru-RU" sz="1200" dirty="0" smtClean="0"/>
                <a:t>: педагог с несколькими помощниками </a:t>
              </a:r>
            </a:p>
            <a:p>
              <a:r>
                <a:rPr lang="ru-RU" sz="1200" dirty="0" smtClean="0"/>
                <a:t> </a:t>
              </a:r>
              <a:endParaRPr lang="ru-RU" sz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86116" y="4714884"/>
            <a:ext cx="2786082" cy="1357322"/>
            <a:chOff x="3143240" y="4786322"/>
            <a:chExt cx="2786082" cy="1357322"/>
          </a:xfrm>
        </p:grpSpPr>
        <p:sp>
          <p:nvSpPr>
            <p:cNvPr id="11" name="Табличка 10"/>
            <p:cNvSpPr/>
            <p:nvPr/>
          </p:nvSpPr>
          <p:spPr>
            <a:xfrm>
              <a:off x="3143240" y="4786322"/>
              <a:ext cx="2786082" cy="1357322"/>
            </a:xfrm>
            <a:prstGeom prst="plaqu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86182" y="4929198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Участники:</a:t>
              </a:r>
            </a:p>
            <a:p>
              <a:r>
                <a:rPr lang="ru-RU" sz="1200" dirty="0" smtClean="0"/>
                <a:t> </a:t>
              </a:r>
              <a:r>
                <a:rPr lang="ru-RU" sz="1200" i="1" dirty="0" err="1" smtClean="0"/>
                <a:t>задачедатель</a:t>
              </a:r>
              <a:r>
                <a:rPr lang="ru-RU" sz="1200" dirty="0" err="1" smtClean="0"/>
                <a:t>:педагог</a:t>
              </a:r>
              <a:r>
                <a:rPr lang="ru-RU" sz="1200" dirty="0" smtClean="0"/>
                <a:t>; </a:t>
              </a:r>
            </a:p>
            <a:p>
              <a:r>
                <a:rPr lang="ru-RU" sz="1200" i="1" dirty="0" smtClean="0"/>
                <a:t>изобретатели</a:t>
              </a:r>
              <a:r>
                <a:rPr lang="ru-RU" sz="1200" dirty="0" smtClean="0"/>
                <a:t>, или </a:t>
              </a:r>
            </a:p>
            <a:p>
              <a:r>
                <a:rPr lang="ru-RU" sz="1200" i="1" dirty="0" smtClean="0"/>
                <a:t>исследователи,</a:t>
              </a:r>
              <a:r>
                <a:rPr lang="ru-RU" sz="1200" dirty="0" smtClean="0"/>
                <a:t> или </a:t>
              </a:r>
              <a:r>
                <a:rPr lang="ru-RU" sz="1200" i="1" dirty="0" smtClean="0"/>
                <a:t>решатели</a:t>
              </a:r>
              <a:endParaRPr lang="ru-RU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0527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2071678"/>
            <a:ext cx="871543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altLang="ru-RU" sz="32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Умело огранённый алмаз становится бриллиантом.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Хорошая форма позволяет ему играть всеми цветами радуги, делая его привлекательным.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Но форма нужна не только алмазу… </a:t>
            </a:r>
          </a:p>
        </p:txBody>
      </p:sp>
      <p:pic>
        <p:nvPicPr>
          <p:cNvPr id="4" name="Рисунок 3" descr="36129104_29465775_1216855152_28464658_1215280759_1791546000fddf1e11cd09aec7e77b08c1627012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28604"/>
            <a:ext cx="963090" cy="1000132"/>
          </a:xfrm>
          <a:prstGeom prst="rect">
            <a:avLst/>
          </a:prstGeom>
        </p:spPr>
      </p:pic>
      <p:pic>
        <p:nvPicPr>
          <p:cNvPr id="5" name="Рисунок 4" descr="36129104_29465775_1216855152_28464658_1215280759_1791546000fddf1e11cd09aec7e77b08c1627012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5143512"/>
            <a:ext cx="1031882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929618" cy="83099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Учебные возможности учащегося 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имеют две стороны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285860"/>
            <a:ext cx="2664296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Внутренние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2824" y="1330408"/>
            <a:ext cx="3096344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Внешние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rot="5400000">
            <a:off x="3975312" y="344128"/>
            <a:ext cx="2686" cy="154788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rot="16200000" flipH="1">
            <a:off x="5703501" y="163819"/>
            <a:ext cx="2686" cy="190849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2204864"/>
            <a:ext cx="3672408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Способность личности к обучению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852936"/>
            <a:ext cx="367240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Наличие специальных знаний, умений и навыков, полученных учеником в результате предшествующего обучения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367240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Наличие умений и навыков учебного труда, определённого уровня работоспособности, ответственности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5229200"/>
            <a:ext cx="360040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Наличие совокупности мотивов учения</a:t>
            </a:r>
          </a:p>
        </p:txBody>
      </p:sp>
      <p:cxnSp>
        <p:nvCxnSpPr>
          <p:cNvPr id="15" name="Прямая со стрелкой 14"/>
          <p:cNvCxnSpPr>
            <a:endCxn id="10" idx="0"/>
          </p:cNvCxnSpPr>
          <p:nvPr/>
        </p:nvCxnSpPr>
        <p:spPr>
          <a:xfrm>
            <a:off x="2375756" y="1699740"/>
            <a:ext cx="0" cy="50512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  <a:endCxn id="11" idx="0"/>
          </p:cNvCxnSpPr>
          <p:nvPr/>
        </p:nvCxnSpPr>
        <p:spPr>
          <a:xfrm>
            <a:off x="2375756" y="2512641"/>
            <a:ext cx="0" cy="34029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  <a:endCxn id="12" idx="0"/>
          </p:cNvCxnSpPr>
          <p:nvPr/>
        </p:nvCxnSpPr>
        <p:spPr>
          <a:xfrm>
            <a:off x="2375756" y="3591600"/>
            <a:ext cx="0" cy="4854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2" idx="2"/>
          </p:cNvCxnSpPr>
          <p:nvPr/>
        </p:nvCxnSpPr>
        <p:spPr>
          <a:xfrm>
            <a:off x="2375756" y="4815736"/>
            <a:ext cx="0" cy="41346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41561" y="2204864"/>
            <a:ext cx="3318871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Разнообразные влияния на </a:t>
            </a:r>
            <a:r>
              <a:rPr lang="ru-RU" sz="1400" dirty="0" smtClean="0"/>
              <a:t>учащегося  </a:t>
            </a:r>
            <a:r>
              <a:rPr lang="ru-RU" sz="1400" dirty="0"/>
              <a:t>в школе: </a:t>
            </a:r>
          </a:p>
        </p:txBody>
      </p:sp>
      <p:grpSp>
        <p:nvGrpSpPr>
          <p:cNvPr id="5" name="Группа 37"/>
          <p:cNvGrpSpPr/>
          <p:nvPr/>
        </p:nvGrpSpPr>
        <p:grpSpPr>
          <a:xfrm>
            <a:off x="5141561" y="3144628"/>
            <a:ext cx="1397653" cy="801609"/>
            <a:chOff x="5141561" y="3144628"/>
            <a:chExt cx="1397653" cy="801609"/>
          </a:xfrm>
        </p:grpSpPr>
        <p:sp>
          <p:nvSpPr>
            <p:cNvPr id="27" name="Овал 26"/>
            <p:cNvSpPr/>
            <p:nvPr/>
          </p:nvSpPr>
          <p:spPr>
            <a:xfrm>
              <a:off x="5141561" y="3144628"/>
              <a:ext cx="1397653" cy="80160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57586" y="3297004"/>
              <a:ext cx="1008112" cy="3077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педагоги</a:t>
              </a:r>
              <a:endParaRPr lang="ru-RU" sz="1400" dirty="0"/>
            </a:p>
          </p:txBody>
        </p:sp>
      </p:grpSp>
      <p:grpSp>
        <p:nvGrpSpPr>
          <p:cNvPr id="7" name="Группа 36"/>
          <p:cNvGrpSpPr/>
          <p:nvPr/>
        </p:nvGrpSpPr>
        <p:grpSpPr>
          <a:xfrm>
            <a:off x="6984268" y="3131447"/>
            <a:ext cx="1548172" cy="801609"/>
            <a:chOff x="6984268" y="3131447"/>
            <a:chExt cx="1548172" cy="801609"/>
          </a:xfrm>
        </p:grpSpPr>
        <p:sp>
          <p:nvSpPr>
            <p:cNvPr id="28" name="Овал 27"/>
            <p:cNvSpPr/>
            <p:nvPr/>
          </p:nvSpPr>
          <p:spPr>
            <a:xfrm>
              <a:off x="6984268" y="3131447"/>
              <a:ext cx="1548172" cy="80160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7164288" y="3283823"/>
              <a:ext cx="1296144" cy="5232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к</a:t>
              </a:r>
              <a:r>
                <a:rPr lang="ru-RU" sz="1400" dirty="0" smtClean="0"/>
                <a:t>оллектив объединения</a:t>
              </a:r>
              <a:endParaRPr lang="ru-RU" sz="1400" dirty="0"/>
            </a:p>
          </p:txBody>
        </p:sp>
      </p:grpSp>
      <p:grpSp>
        <p:nvGrpSpPr>
          <p:cNvPr id="9" name="Группа 38"/>
          <p:cNvGrpSpPr/>
          <p:nvPr/>
        </p:nvGrpSpPr>
        <p:grpSpPr>
          <a:xfrm>
            <a:off x="5682983" y="4014356"/>
            <a:ext cx="2322258" cy="926812"/>
            <a:chOff x="5682983" y="4014356"/>
            <a:chExt cx="2322258" cy="926812"/>
          </a:xfrm>
        </p:grpSpPr>
        <p:sp>
          <p:nvSpPr>
            <p:cNvPr id="29" name="Овал 28"/>
            <p:cNvSpPr/>
            <p:nvPr/>
          </p:nvSpPr>
          <p:spPr>
            <a:xfrm>
              <a:off x="5682983" y="4014356"/>
              <a:ext cx="2322258" cy="92681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4" name="TextBox 2053"/>
            <p:cNvSpPr txBox="1"/>
            <p:nvPr/>
          </p:nvSpPr>
          <p:spPr>
            <a:xfrm>
              <a:off x="5811911" y="4184794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Материально-техническая база УО</a:t>
              </a:r>
              <a:endParaRPr lang="ru-RU" sz="1400" dirty="0"/>
            </a:p>
          </p:txBody>
        </p:sp>
      </p:grpSp>
      <p:grpSp>
        <p:nvGrpSpPr>
          <p:cNvPr id="14" name="Группа 39"/>
          <p:cNvGrpSpPr/>
          <p:nvPr/>
        </p:nvGrpSpPr>
        <p:grpSpPr>
          <a:xfrm>
            <a:off x="5199269" y="5383088"/>
            <a:ext cx="3384376" cy="792088"/>
            <a:chOff x="5199269" y="5383088"/>
            <a:chExt cx="3384376" cy="7920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199269" y="5383088"/>
              <a:ext cx="3384376" cy="792088"/>
            </a:xfrm>
            <a:prstGeom prst="rect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6" name="TextBox 2055"/>
            <p:cNvSpPr txBox="1"/>
            <p:nvPr/>
          </p:nvSpPr>
          <p:spPr>
            <a:xfrm>
              <a:off x="5199269" y="5536976"/>
              <a:ext cx="3384376" cy="5232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Влияние семьи и среды, в которой </a:t>
              </a:r>
              <a:r>
                <a:rPr lang="ru-RU" sz="1400" dirty="0" smtClean="0"/>
                <a:t>учащийся </a:t>
              </a:r>
              <a:r>
                <a:rPr lang="ru-RU" sz="1400" dirty="0"/>
                <a:t>проводит свободное время </a:t>
              </a:r>
            </a:p>
          </p:txBody>
        </p:sp>
      </p:grpSp>
      <p:cxnSp>
        <p:nvCxnSpPr>
          <p:cNvPr id="2060" name="Прямая со стрелкой 2059"/>
          <p:cNvCxnSpPr>
            <a:stCxn id="4" idx="2"/>
            <a:endCxn id="26" idx="0"/>
          </p:cNvCxnSpPr>
          <p:nvPr/>
        </p:nvCxnSpPr>
        <p:spPr>
          <a:xfrm>
            <a:off x="6800996" y="1699740"/>
            <a:ext cx="1" cy="505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 стрелкой 2061"/>
          <p:cNvCxnSpPr>
            <a:stCxn id="26" idx="2"/>
          </p:cNvCxnSpPr>
          <p:nvPr/>
        </p:nvCxnSpPr>
        <p:spPr>
          <a:xfrm flipH="1">
            <a:off x="6084168" y="2728084"/>
            <a:ext cx="716829" cy="403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>
            <a:stCxn id="26" idx="2"/>
            <a:endCxn id="28" idx="0"/>
          </p:cNvCxnSpPr>
          <p:nvPr/>
        </p:nvCxnSpPr>
        <p:spPr>
          <a:xfrm>
            <a:off x="6800997" y="2728084"/>
            <a:ext cx="957357" cy="403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Прямая со стрелкой 2065"/>
          <p:cNvCxnSpPr>
            <a:stCxn id="26" idx="2"/>
          </p:cNvCxnSpPr>
          <p:nvPr/>
        </p:nvCxnSpPr>
        <p:spPr>
          <a:xfrm>
            <a:off x="6800997" y="2728084"/>
            <a:ext cx="0" cy="1286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Прямая со стрелкой 2070"/>
          <p:cNvCxnSpPr>
            <a:stCxn id="29" idx="4"/>
          </p:cNvCxnSpPr>
          <p:nvPr/>
        </p:nvCxnSpPr>
        <p:spPr>
          <a:xfrm flipH="1">
            <a:off x="6821228" y="4941168"/>
            <a:ext cx="2288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6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im3-tub-by.yandex.net/i?id=052ff26e1a29929e812d55bc30caa659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683041" cy="1785926"/>
          </a:xfrm>
          <a:prstGeom prst="rect">
            <a:avLst/>
          </a:prstGeom>
          <a:noFill/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357158" y="1916832"/>
            <a:ext cx="8358247" cy="3763977"/>
            <a:chOff x="607288" y="-815361"/>
            <a:chExt cx="7925152" cy="560800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50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596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76456922"/>
              </p:ext>
            </p:extLst>
          </p:nvPr>
        </p:nvGraphicFramePr>
        <p:xfrm>
          <a:off x="3357554" y="2285992"/>
          <a:ext cx="5786446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 descr="http://www.funlib.ru/cimg/2014/102122/59428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500570"/>
            <a:ext cx="2677076" cy="1785950"/>
          </a:xfrm>
          <a:prstGeom prst="rect">
            <a:avLst/>
          </a:prstGeom>
          <a:noFill/>
        </p:spPr>
      </p:pic>
      <p:pic>
        <p:nvPicPr>
          <p:cNvPr id="10248" name="Picture 8" descr="https://fs00.infourok.ru/images/doc/240/190772/1/640/img68.jpg"/>
          <p:cNvPicPr>
            <a:picLocks noChangeAspect="1" noChangeArrowheads="1"/>
          </p:cNvPicPr>
          <p:nvPr/>
        </p:nvPicPr>
        <p:blipFill>
          <a:blip r:embed="rId9"/>
          <a:srcRect l="7031" t="18750" r="8593" b="6250"/>
          <a:stretch>
            <a:fillRect/>
          </a:stretch>
        </p:blipFill>
        <p:spPr bwMode="auto">
          <a:xfrm>
            <a:off x="4357686" y="571480"/>
            <a:ext cx="2786082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28572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Формы организации обучения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1000108"/>
            <a:ext cx="674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Индивидуальная форма работы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184482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Это самостоятельная учебная деятельность учащихся по выполнению специально подобранного задания, соответствующего учебным возможностям каждого </a:t>
            </a:r>
            <a:r>
              <a:rPr lang="ru-RU" dirty="0" smtClean="0"/>
              <a:t>учащегося.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35699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Индивидуальная форма работы предполагает подбор таких приёмов и дидактических средств обучения, которые обеспечат оптимальное развитие любого </a:t>
            </a:r>
            <a:r>
              <a:rPr lang="ru-RU" dirty="0" smtClean="0"/>
              <a:t>учащегося в группе.</a:t>
            </a:r>
            <a:endParaRPr lang="ru-RU" dirty="0"/>
          </a:p>
        </p:txBody>
      </p:sp>
      <p:pic>
        <p:nvPicPr>
          <p:cNvPr id="9218" name="Picture 2" descr="http://lankor-med.ru/f/dlya_news/3abfaf67a5a394aa7a851d60e0fce70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8" t="4688" r="3906" b="7812"/>
          <a:stretch>
            <a:fillRect/>
          </a:stretch>
        </p:blipFill>
        <p:spPr bwMode="auto">
          <a:xfrm>
            <a:off x="142844" y="2857496"/>
            <a:ext cx="2686579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500063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Такая организация </a:t>
            </a:r>
            <a:r>
              <a:rPr lang="ru-RU" dirty="0" smtClean="0"/>
              <a:t>занятия невозможна </a:t>
            </a:r>
            <a:r>
              <a:rPr lang="ru-RU" dirty="0"/>
              <a:t>без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определения </a:t>
            </a:r>
            <a:r>
              <a:rPr lang="ru-RU" dirty="0"/>
              <a:t>учебных возможностей </a:t>
            </a:r>
            <a:r>
              <a:rPr lang="ru-RU" dirty="0" smtClean="0"/>
              <a:t>учащегося.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0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Фронтальная форма организации </a:t>
            </a:r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учебной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141277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Это такой вид деятельности </a:t>
            </a:r>
            <a:r>
              <a:rPr lang="ru-RU" dirty="0" smtClean="0"/>
              <a:t>педагога и </a:t>
            </a:r>
            <a:r>
              <a:rPr lang="ru-RU" dirty="0"/>
              <a:t>учащихся </a:t>
            </a:r>
            <a:r>
              <a:rPr lang="ru-RU" dirty="0" smtClean="0"/>
              <a:t>на занятии, </a:t>
            </a:r>
            <a:r>
              <a:rPr lang="ru-RU" dirty="0"/>
              <a:t>когда все </a:t>
            </a:r>
            <a:r>
              <a:rPr lang="ru-RU" dirty="0" smtClean="0"/>
              <a:t>учащиеся </a:t>
            </a:r>
            <a:r>
              <a:rPr lang="ru-RU" dirty="0"/>
              <a:t>одновременно выполняют одинаковую, общую для всех работу.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2708920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Полученные результаты обсуждаются </a:t>
            </a:r>
            <a:r>
              <a:rPr lang="ru-RU" dirty="0" smtClean="0"/>
              <a:t>всей группой, </a:t>
            </a:r>
            <a:r>
              <a:rPr lang="ru-RU" dirty="0"/>
              <a:t>сравниваются и обобщаются. Фронтальная форма организации </a:t>
            </a:r>
            <a:r>
              <a:rPr lang="ru-RU" dirty="0" smtClean="0"/>
              <a:t>занятия позволяет </a:t>
            </a:r>
            <a:r>
              <a:rPr lang="ru-RU" dirty="0"/>
              <a:t>добиться прекрасных результатов в развитии умения учащихся аргументированно рассуждать.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471488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Наиболее эффективна при изучении нового материала и его закреплении. </a:t>
            </a:r>
          </a:p>
        </p:txBody>
      </p:sp>
      <p:pic>
        <p:nvPicPr>
          <p:cNvPr id="7170" name="Picture 2" descr="http://www.funlib.ru/cimg/2014/102500/1401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010316" cy="2000264"/>
          </a:xfrm>
          <a:prstGeom prst="rect">
            <a:avLst/>
          </a:prstGeom>
          <a:noFill/>
        </p:spPr>
      </p:pic>
      <p:pic>
        <p:nvPicPr>
          <p:cNvPr id="7172" name="Picture 4" descr="http://images.crestock.com/1230000-1239999/1232195-2x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2095513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7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Коллективная форма организации обучения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36" y="1285860"/>
            <a:ext cx="564360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Главные признаки групповой 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формы занятия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8655" y="170080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Группа на </a:t>
            </a:r>
            <a:r>
              <a:rPr lang="ru-RU" dirty="0"/>
              <a:t>данном </a:t>
            </a:r>
            <a:r>
              <a:rPr lang="ru-RU" dirty="0" smtClean="0"/>
              <a:t>занятии разбивается </a:t>
            </a:r>
            <a:r>
              <a:rPr lang="ru-RU" dirty="0"/>
              <a:t>на несколько </a:t>
            </a:r>
            <a:r>
              <a:rPr lang="ru-RU" dirty="0" smtClean="0"/>
              <a:t>подгрупп </a:t>
            </a:r>
            <a:r>
              <a:rPr lang="ru-RU" dirty="0"/>
              <a:t>для решения конкретных </a:t>
            </a:r>
            <a:r>
              <a:rPr lang="ru-RU" dirty="0" smtClean="0"/>
              <a:t>задач</a:t>
            </a:r>
            <a:r>
              <a:rPr lang="ru-RU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8655" y="257767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Каждая группа получает определённое задание и выполняет его сообща под непосредственным руководством лидера группы </a:t>
            </a:r>
            <a:r>
              <a:rPr lang="ru-RU" dirty="0" smtClean="0"/>
              <a:t>или педагога.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90234" y="371703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Задания выполняются таким способом, который позволяет оценивать индивидуальный вклад каждого члена группы.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5583" y="4797152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Состав группы непостоянный, он подбирается таким образом, чтобы с максимальной эффективностью для коллектива могли реализоваться учебные возможности каждого члена группы. </a:t>
            </a:r>
          </a:p>
          <a:p>
            <a:endParaRPr lang="ru-RU" dirty="0"/>
          </a:p>
        </p:txBody>
      </p:sp>
      <p:pic>
        <p:nvPicPr>
          <p:cNvPr id="6146" name="Picture 2" descr="https://www.kidsway.city/images/article/prodl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3116"/>
            <a:ext cx="2035983" cy="1357322"/>
          </a:xfrm>
          <a:prstGeom prst="rect">
            <a:avLst/>
          </a:prstGeom>
          <a:noFill/>
        </p:spPr>
      </p:pic>
      <p:pic>
        <p:nvPicPr>
          <p:cNvPr id="6148" name="Picture 4" descr="https://firmanirmansyah.files.wordpress.com/2012/04/4005631298_50241b41ab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2034393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5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14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работы в группах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4546" y="1428736"/>
            <a:ext cx="6592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b="1" dirty="0"/>
              <a:t>Группы получают одно и то же </a:t>
            </a:r>
            <a:r>
              <a:rPr lang="ru-RU" b="1" dirty="0" smtClean="0"/>
              <a:t>задание</a:t>
            </a:r>
          </a:p>
          <a:p>
            <a:r>
              <a:rPr lang="ru-RU" dirty="0" smtClean="0"/>
              <a:t>В </a:t>
            </a:r>
            <a:r>
              <a:rPr lang="ru-RU" dirty="0"/>
              <a:t>зависимости от типа задания результат работы группы может быть или представлен на </a:t>
            </a:r>
            <a:r>
              <a:rPr lang="ru-RU" dirty="0" smtClean="0"/>
              <a:t>проверку педагогу, </a:t>
            </a:r>
            <a:r>
              <a:rPr lang="ru-RU" dirty="0"/>
              <a:t>или спикер одной из групп раскрывает результаты работы, а другие </a:t>
            </a:r>
            <a:r>
              <a:rPr lang="ru-RU" dirty="0" smtClean="0"/>
              <a:t>учащиеся  </a:t>
            </a:r>
            <a:r>
              <a:rPr lang="ru-RU" dirty="0"/>
              <a:t>дополняют или опровергают его.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3357562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Группы </a:t>
            </a:r>
            <a:r>
              <a:rPr lang="ru-RU" b="1" dirty="0"/>
              <a:t>получают разные задания </a:t>
            </a:r>
            <a:endParaRPr lang="ru-RU" b="1" dirty="0" smtClean="0"/>
          </a:p>
          <a:p>
            <a:r>
              <a:rPr lang="ru-RU" dirty="0" smtClean="0"/>
              <a:t>Подгруппы </a:t>
            </a:r>
            <a:r>
              <a:rPr lang="ru-RU" dirty="0"/>
              <a:t>(или их спикеры) отчитываются </a:t>
            </a:r>
            <a:r>
              <a:rPr lang="ru-RU" dirty="0" smtClean="0"/>
              <a:t>перед группой. </a:t>
            </a:r>
            <a:r>
              <a:rPr lang="ru-RU" dirty="0"/>
              <a:t>Или, поочерёдно меняясь, спикеры по кругу обходят все группы и работают с каждой.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500063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Группы </a:t>
            </a:r>
            <a:r>
              <a:rPr lang="ru-RU" b="1" dirty="0"/>
              <a:t>получают разные, но работающие на общий результат задания </a:t>
            </a:r>
          </a:p>
        </p:txBody>
      </p:sp>
      <p:pic>
        <p:nvPicPr>
          <p:cNvPr id="5122" name="Picture 2" descr="https://im1-tub-by.yandex.net/i?id=5fab0a8cc3c6e5d4e337b8e8a6956fdf&amp;n=33&amp;h=215&amp;w=334"/>
          <p:cNvPicPr>
            <a:picLocks noChangeAspect="1" noChangeArrowheads="1"/>
          </p:cNvPicPr>
          <p:nvPr/>
        </p:nvPicPr>
        <p:blipFill>
          <a:blip r:embed="rId2"/>
          <a:srcRect l="5882" r="11763"/>
          <a:stretch>
            <a:fillRect/>
          </a:stretch>
        </p:blipFill>
        <p:spPr bwMode="auto">
          <a:xfrm>
            <a:off x="142844" y="2143116"/>
            <a:ext cx="2000264" cy="1563488"/>
          </a:xfrm>
          <a:prstGeom prst="rect">
            <a:avLst/>
          </a:prstGeom>
          <a:noFill/>
        </p:spPr>
      </p:pic>
      <p:pic>
        <p:nvPicPr>
          <p:cNvPr id="5124" name="Picture 4" descr="https://im2-tub-by.yandex.net/i?id=b87524f6502ea50dd80dd8c57cb798cc&amp;n=33&amp;h=215&amp;w=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1830806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60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14348" y="571480"/>
            <a:ext cx="80010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основе многообразных форм занятий имеются общие характеристики:</a:t>
            </a:r>
          </a:p>
          <a:p>
            <a:endParaRPr lang="ru-RU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400" dirty="0" smtClean="0"/>
              <a:t>каждое занятие имеет цель, конкретное содержание, определенные методы организации деятельности;</a:t>
            </a:r>
            <a:endParaRPr lang="ru-RU" sz="2000" dirty="0" smtClean="0"/>
          </a:p>
          <a:p>
            <a:pPr algn="just"/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любое занятие имеет определенную структуру, т.е. состоит из отдельно взаимосвязанных этапов;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2400" dirty="0" smtClean="0"/>
              <a:t>построение занятия осуществляется в определенной логике, зависящей от его цели и типа. </a:t>
            </a:r>
            <a:endParaRPr lang="ru-RU" sz="2400" dirty="0"/>
          </a:p>
        </p:txBody>
      </p:sp>
      <p:pic>
        <p:nvPicPr>
          <p:cNvPr id="3076" name="Picture 4" descr="https://1.bp.blogspot.com/-x-GQokLAGTY/U1uuzrhpouI/AAAAAAAADJk/NbsM1rw1g3M/w426-h239-p/031020111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572008"/>
            <a:ext cx="2986080" cy="167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6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214555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Нестандартное занятие –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это</a:t>
            </a:r>
          </a:p>
          <a:p>
            <a:pPr algn="just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импровизированное учебное занятие, имеющее нетрадиционную (не установленную) структуру.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785794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«Нестандартное занятие - это...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photo.elsoar.com/wp-content/images/Beautiful-schoolgirl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929066"/>
            <a:ext cx="2632011" cy="1754157"/>
          </a:xfrm>
          <a:prstGeom prst="rect">
            <a:avLst/>
          </a:prstGeom>
          <a:noFill/>
        </p:spPr>
      </p:pic>
      <p:pic>
        <p:nvPicPr>
          <p:cNvPr id="1028" name="Picture 4" descr="https://im2-tub-by.yandex.net/i?id=f0c6baac0dc51c52f62fdb2dfb4555ee&amp;n=33&amp;h=215&amp;w=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929066"/>
            <a:ext cx="2359114" cy="1785950"/>
          </a:xfrm>
          <a:prstGeom prst="rect">
            <a:avLst/>
          </a:prstGeom>
          <a:noFill/>
        </p:spPr>
      </p:pic>
      <p:pic>
        <p:nvPicPr>
          <p:cNvPr id="1030" name="Picture 6" descr="https://im3-tub-by.yandex.net/i?id=b926c703516cf8a5f7e3f3e0825085f4&amp;n=33&amp;h=215&amp;w=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2336520" cy="1750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6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928802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интегрированные занятия, основанные на межпредметных связях;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занятие – соревнование, конкурсы, турниры, викторины и т.д.;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занятия, основанные на методах общественной практики: репортаж, интервью, изобретение, комментарий, аукцион, митинг, устный журнал, газета и т.д.;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занятия на основе нетрадиционной организации учебного материала: презентация, исповедь и т.д.;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занятия – фантазии: сказка, сюрприз, приключение и т.д.;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занятия, основанные на имитации общественной деятельности: суд, следствие, учебный совет, парламент и т.д.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2860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Нетрадиционные формы деятельности, которые стали использоваться в последнее время в практике дополнительного образования:</a:t>
            </a:r>
          </a:p>
        </p:txBody>
      </p:sp>
      <p:pic>
        <p:nvPicPr>
          <p:cNvPr id="29701" name="Picture 5" descr="https://im0-tub-by.yandex.net/i?id=5787a7f5b7e2bb02f8294c13a3d338e8&amp;n=33&amp;h=215&amp;w=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929198"/>
            <a:ext cx="2143140" cy="1417771"/>
          </a:xfrm>
          <a:prstGeom prst="rect">
            <a:avLst/>
          </a:prstGeom>
          <a:noFill/>
        </p:spPr>
      </p:pic>
      <p:pic>
        <p:nvPicPr>
          <p:cNvPr id="29703" name="Picture 7" descr="https://im3-tub-by.yandex.net/i?id=43a05f1e006060123c067d41ae81d735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929198"/>
            <a:ext cx="1875423" cy="1404934"/>
          </a:xfrm>
          <a:prstGeom prst="rect">
            <a:avLst/>
          </a:prstGeom>
          <a:noFill/>
        </p:spPr>
      </p:pic>
      <p:sp>
        <p:nvSpPr>
          <p:cNvPr id="29705" name="AutoShape 9" descr="http://ru.stockfresh.com/thumbs/monkey_business/91951_%D1%83%D1%87%D0%B8%D1%82%D0%B5%D0%BB%D1%8C-%D0%BD%D0%B0%D1%83%D0%BA%D0%B8-%D0%BA%D0%BB%D0%B0%D1%81%D1%81-%D0%B6%D0%B5%D0%BD%D1%89%D0%B8%D0%BD%D1%83-%D0%BA%D0%BD%D0%B8%D0%B3%D0%B0-%D1%88%D0%BA%D0%BE%D0%BB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7" name="AutoShape 11" descr="http://ru.stockfresh.com/thumbs/monkey_business/91951_%D1%83%D1%87%D0%B8%D1%82%D0%B5%D0%BB%D1%8C-%D0%BD%D0%B0%D1%83%D0%BA%D0%B8-%D0%BA%D0%BB%D0%B0%D1%81%D1%81-%D0%B6%D0%B5%D0%BD%D1%89%D0%B8%D0%BD%D1%83-%D0%BA%D0%BD%D0%B8%D0%B3%D0%B0-%D1%88%D0%BA%D0%BE%D0%BB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9" name="AutoShape 13" descr="http://ru.stockfresh.com/thumbs/monkey_business/91951_%D1%83%D1%87%D0%B8%D1%82%D0%B5%D0%BB%D1%8C-%D0%BD%D0%B0%D1%83%D0%BA%D0%B8-%D0%BA%D0%BB%D0%B0%D1%81%D1%81-%D0%B6%D0%B5%D0%BD%D1%89%D0%B8%D0%BD%D1%83-%D0%BA%D0%BD%D0%B8%D0%B3%D0%B0-%D1%88%D0%BA%D0%BE%D0%BB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91951_учитель-науки-класс-женщину-книга-шко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881574"/>
            <a:ext cx="214314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858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cdt</cp:lastModifiedBy>
  <cp:revision>72</cp:revision>
  <dcterms:created xsi:type="dcterms:W3CDTF">2014-06-24T15:51:35Z</dcterms:created>
  <dcterms:modified xsi:type="dcterms:W3CDTF">2019-03-20T12:05:22Z</dcterms:modified>
</cp:coreProperties>
</file>