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77A4"/>
    <a:srgbClr val="BC146C"/>
    <a:srgbClr val="85DFFF"/>
    <a:srgbClr val="FFFF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2687C9-FF12-4B75-9CDA-F8DE9716E87B}" type="doc">
      <dgm:prSet loTypeId="urn:microsoft.com/office/officeart/2005/8/layout/radial2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1501CB2-9918-4E49-9E4A-FC970EAD5F29}">
      <dgm:prSet custT="1"/>
      <dgm:spPr/>
      <dgm:t>
        <a:bodyPr/>
        <a:lstStyle/>
        <a:p>
          <a:pPr rtl="0"/>
          <a:r>
            <a:rPr lang="ru-RU" sz="1400" cap="all" baseline="0" dirty="0" smtClean="0"/>
            <a:t>1-й уровень –  УМК отдельно взятого занятия</a:t>
          </a:r>
          <a:endParaRPr lang="ru-RU" sz="1400" cap="all" baseline="0" dirty="0">
            <a:latin typeface="+mj-lt"/>
          </a:endParaRPr>
        </a:p>
      </dgm:t>
    </dgm:pt>
    <dgm:pt modelId="{D584E78D-2C44-4247-84C2-CDE15DC40B36}" type="parTrans" cxnId="{78434462-2349-49CD-B1B6-1A782C4CE9EE}">
      <dgm:prSet/>
      <dgm:spPr/>
      <dgm:t>
        <a:bodyPr/>
        <a:lstStyle/>
        <a:p>
          <a:endParaRPr lang="ru-RU"/>
        </a:p>
      </dgm:t>
    </dgm:pt>
    <dgm:pt modelId="{724EA3BC-E058-4DF3-98E6-44C3A0B98BAE}" type="sibTrans" cxnId="{78434462-2349-49CD-B1B6-1A782C4CE9EE}">
      <dgm:prSet/>
      <dgm:spPr/>
      <dgm:t>
        <a:bodyPr/>
        <a:lstStyle/>
        <a:p>
          <a:endParaRPr lang="ru-RU"/>
        </a:p>
      </dgm:t>
    </dgm:pt>
    <dgm:pt modelId="{1B12723B-AC3E-4E3E-B296-50748CAC666E}">
      <dgm:prSet custT="1"/>
      <dgm:spPr/>
      <dgm:t>
        <a:bodyPr/>
        <a:lstStyle/>
        <a:p>
          <a:pPr rtl="0"/>
          <a:r>
            <a:rPr lang="ru-RU" sz="1400" cap="all" baseline="0" dirty="0" smtClean="0"/>
            <a:t>2-ой уровень – УМК к разделу программы</a:t>
          </a:r>
          <a:endParaRPr lang="ru-RU" sz="1400" cap="all" baseline="0" dirty="0"/>
        </a:p>
      </dgm:t>
    </dgm:pt>
    <dgm:pt modelId="{62EEF310-93F9-4851-976E-CBD054FF20FC}" type="parTrans" cxnId="{A5E87AF2-6E47-4B98-AE6D-204AE8F6235C}">
      <dgm:prSet/>
      <dgm:spPr/>
      <dgm:t>
        <a:bodyPr/>
        <a:lstStyle/>
        <a:p>
          <a:endParaRPr lang="ru-RU"/>
        </a:p>
      </dgm:t>
    </dgm:pt>
    <dgm:pt modelId="{6154A427-4A48-4709-8764-26B46BA73FA7}" type="sibTrans" cxnId="{A5E87AF2-6E47-4B98-AE6D-204AE8F6235C}">
      <dgm:prSet/>
      <dgm:spPr/>
      <dgm:t>
        <a:bodyPr/>
        <a:lstStyle/>
        <a:p>
          <a:endParaRPr lang="ru-RU"/>
        </a:p>
      </dgm:t>
    </dgm:pt>
    <dgm:pt modelId="{FD4FADD4-C260-4189-84B5-25B59F19BF9C}">
      <dgm:prSet custT="1"/>
      <dgm:spPr/>
      <dgm:t>
        <a:bodyPr/>
        <a:lstStyle/>
        <a:p>
          <a:pPr rtl="0"/>
          <a:r>
            <a:rPr lang="ru-RU" sz="1400" cap="all" baseline="0" dirty="0" smtClean="0"/>
            <a:t>3-й уровень – УМК програМмы</a:t>
          </a:r>
          <a:endParaRPr lang="ru-RU" sz="1400" cap="all" baseline="0" dirty="0"/>
        </a:p>
      </dgm:t>
    </dgm:pt>
    <dgm:pt modelId="{1B372409-89A1-46D1-A108-3D2D8A6BC54B}" type="parTrans" cxnId="{B88DBA20-B110-45FA-954E-0E163DF89111}">
      <dgm:prSet/>
      <dgm:spPr/>
      <dgm:t>
        <a:bodyPr/>
        <a:lstStyle/>
        <a:p>
          <a:endParaRPr lang="ru-RU"/>
        </a:p>
      </dgm:t>
    </dgm:pt>
    <dgm:pt modelId="{93DBA3E0-D8B0-405A-822D-05BB2B8DB380}" type="sibTrans" cxnId="{B88DBA20-B110-45FA-954E-0E163DF89111}">
      <dgm:prSet/>
      <dgm:spPr/>
      <dgm:t>
        <a:bodyPr/>
        <a:lstStyle/>
        <a:p>
          <a:endParaRPr lang="ru-RU"/>
        </a:p>
      </dgm:t>
    </dgm:pt>
    <dgm:pt modelId="{B7ED94E2-72E8-4A58-895C-BD9E99D540F8}" type="pres">
      <dgm:prSet presAssocID="{342687C9-FF12-4B75-9CDA-F8DE9716E87B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87C1BD-B099-4FDF-AC06-6443CE888CA4}" type="pres">
      <dgm:prSet presAssocID="{342687C9-FF12-4B75-9CDA-F8DE9716E87B}" presName="cycle" presStyleCnt="0"/>
      <dgm:spPr/>
    </dgm:pt>
    <dgm:pt modelId="{F7690B33-E44F-4C58-9286-DDE94C25D080}" type="pres">
      <dgm:prSet presAssocID="{342687C9-FF12-4B75-9CDA-F8DE9716E87B}" presName="centerShape" presStyleCnt="0"/>
      <dgm:spPr/>
    </dgm:pt>
    <dgm:pt modelId="{D886E127-6EDA-4DE9-A374-9ABD273273AB}" type="pres">
      <dgm:prSet presAssocID="{342687C9-FF12-4B75-9CDA-F8DE9716E87B}" presName="connSite" presStyleLbl="node1" presStyleIdx="0" presStyleCnt="4"/>
      <dgm:spPr/>
    </dgm:pt>
    <dgm:pt modelId="{49FF540A-3EF7-449A-A3DC-01BED1847F67}" type="pres">
      <dgm:prSet presAssocID="{342687C9-FF12-4B75-9CDA-F8DE9716E87B}" presName="visible" presStyleLbl="node1" presStyleIdx="0" presStyleCnt="4" custScaleX="81471" custScaleY="81741"/>
      <dgm:spPr/>
      <dgm:t>
        <a:bodyPr/>
        <a:lstStyle/>
        <a:p>
          <a:endParaRPr lang="ru-RU"/>
        </a:p>
      </dgm:t>
    </dgm:pt>
    <dgm:pt modelId="{039F6A4A-3EA7-48EC-A64B-5C6A6FD96FBB}" type="pres">
      <dgm:prSet presAssocID="{D584E78D-2C44-4247-84C2-CDE15DC40B36}" presName="Name25" presStyleLbl="parChTrans1D1" presStyleIdx="0" presStyleCnt="3"/>
      <dgm:spPr/>
      <dgm:t>
        <a:bodyPr/>
        <a:lstStyle/>
        <a:p>
          <a:endParaRPr lang="ru-RU"/>
        </a:p>
      </dgm:t>
    </dgm:pt>
    <dgm:pt modelId="{9BCE82C2-DF84-47B1-B5BE-898EF7E236B7}" type="pres">
      <dgm:prSet presAssocID="{D1501CB2-9918-4E49-9E4A-FC970EAD5F29}" presName="node" presStyleCnt="0"/>
      <dgm:spPr/>
    </dgm:pt>
    <dgm:pt modelId="{8A033241-D49A-4BBF-A312-9B3B0386ED85}" type="pres">
      <dgm:prSet presAssocID="{D1501CB2-9918-4E49-9E4A-FC970EAD5F29}" presName="parentNode" presStyleLbl="node1" presStyleIdx="1" presStyleCnt="4" custScaleX="139862" custScaleY="114438" custLinFactNeighborX="669" custLinFactNeighborY="925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8FD479-58C7-4FA3-B5C8-0494D47D2BE2}" type="pres">
      <dgm:prSet presAssocID="{D1501CB2-9918-4E49-9E4A-FC970EAD5F29}" presName="childNode" presStyleLbl="revTx" presStyleIdx="0" presStyleCnt="0">
        <dgm:presLayoutVars>
          <dgm:bulletEnabled val="1"/>
        </dgm:presLayoutVars>
      </dgm:prSet>
      <dgm:spPr/>
    </dgm:pt>
    <dgm:pt modelId="{02BF64C4-7C3C-4075-864D-16A97A59A553}" type="pres">
      <dgm:prSet presAssocID="{62EEF310-93F9-4851-976E-CBD054FF20FC}" presName="Name25" presStyleLbl="parChTrans1D1" presStyleIdx="1" presStyleCnt="3"/>
      <dgm:spPr/>
      <dgm:t>
        <a:bodyPr/>
        <a:lstStyle/>
        <a:p>
          <a:endParaRPr lang="ru-RU"/>
        </a:p>
      </dgm:t>
    </dgm:pt>
    <dgm:pt modelId="{4EAEA698-C346-436D-BBC0-5D01DA34E753}" type="pres">
      <dgm:prSet presAssocID="{1B12723B-AC3E-4E3E-B296-50748CAC666E}" presName="node" presStyleCnt="0"/>
      <dgm:spPr/>
    </dgm:pt>
    <dgm:pt modelId="{4D50196E-5A4A-4D3A-B5F8-4545D85D48B1}" type="pres">
      <dgm:prSet presAssocID="{1B12723B-AC3E-4E3E-B296-50748CAC666E}" presName="parentNode" presStyleLbl="node1" presStyleIdx="2" presStyleCnt="4" custScaleX="140868" custScaleY="108232" custLinFactNeighborX="29076" custLinFactNeighborY="-74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CCA28F-3D03-4EAF-842D-A1DCAE7BD120}" type="pres">
      <dgm:prSet presAssocID="{1B12723B-AC3E-4E3E-B296-50748CAC666E}" presName="childNode" presStyleLbl="revTx" presStyleIdx="0" presStyleCnt="0">
        <dgm:presLayoutVars>
          <dgm:bulletEnabled val="1"/>
        </dgm:presLayoutVars>
      </dgm:prSet>
      <dgm:spPr/>
    </dgm:pt>
    <dgm:pt modelId="{9BA93599-B6F6-4DAF-8694-CA1D165B1B8C}" type="pres">
      <dgm:prSet presAssocID="{1B372409-89A1-46D1-A108-3D2D8A6BC54B}" presName="Name25" presStyleLbl="parChTrans1D1" presStyleIdx="2" presStyleCnt="3"/>
      <dgm:spPr/>
      <dgm:t>
        <a:bodyPr/>
        <a:lstStyle/>
        <a:p>
          <a:endParaRPr lang="ru-RU"/>
        </a:p>
      </dgm:t>
    </dgm:pt>
    <dgm:pt modelId="{BADEB8D9-D353-4D06-89EB-3F457456139E}" type="pres">
      <dgm:prSet presAssocID="{FD4FADD4-C260-4189-84B5-25B59F19BF9C}" presName="node" presStyleCnt="0"/>
      <dgm:spPr/>
    </dgm:pt>
    <dgm:pt modelId="{50F6FB31-F623-48A4-9E8F-6BC249482C62}" type="pres">
      <dgm:prSet presAssocID="{FD4FADD4-C260-4189-84B5-25B59F19BF9C}" presName="parentNode" presStyleLbl="node1" presStyleIdx="3" presStyleCnt="4" custScaleX="133953" custScaleY="103641" custLinFactNeighborX="9674" custLinFactNeighborY="-891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3CBC12-C613-44E4-B05C-02F58F5249B7}" type="pres">
      <dgm:prSet presAssocID="{FD4FADD4-C260-4189-84B5-25B59F19BF9C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78434462-2349-49CD-B1B6-1A782C4CE9EE}" srcId="{342687C9-FF12-4B75-9CDA-F8DE9716E87B}" destId="{D1501CB2-9918-4E49-9E4A-FC970EAD5F29}" srcOrd="0" destOrd="0" parTransId="{D584E78D-2C44-4247-84C2-CDE15DC40B36}" sibTransId="{724EA3BC-E058-4DF3-98E6-44C3A0B98BAE}"/>
    <dgm:cxn modelId="{110F700D-86A5-4803-AF73-A4FF37435C9C}" type="presOf" srcId="{FD4FADD4-C260-4189-84B5-25B59F19BF9C}" destId="{50F6FB31-F623-48A4-9E8F-6BC249482C62}" srcOrd="0" destOrd="0" presId="urn:microsoft.com/office/officeart/2005/8/layout/radial2"/>
    <dgm:cxn modelId="{B1F05FBC-BDFF-47B7-8774-55CB1BE69981}" type="presOf" srcId="{D1501CB2-9918-4E49-9E4A-FC970EAD5F29}" destId="{8A033241-D49A-4BBF-A312-9B3B0386ED85}" srcOrd="0" destOrd="0" presId="urn:microsoft.com/office/officeart/2005/8/layout/radial2"/>
    <dgm:cxn modelId="{896D57CC-3EEC-4643-9B7C-CF83F3D0667C}" type="presOf" srcId="{1B12723B-AC3E-4E3E-B296-50748CAC666E}" destId="{4D50196E-5A4A-4D3A-B5F8-4545D85D48B1}" srcOrd="0" destOrd="0" presId="urn:microsoft.com/office/officeart/2005/8/layout/radial2"/>
    <dgm:cxn modelId="{8828125C-80F3-4448-AA38-F2998F0F46A4}" type="presOf" srcId="{1B372409-89A1-46D1-A108-3D2D8A6BC54B}" destId="{9BA93599-B6F6-4DAF-8694-CA1D165B1B8C}" srcOrd="0" destOrd="0" presId="urn:microsoft.com/office/officeart/2005/8/layout/radial2"/>
    <dgm:cxn modelId="{385DF903-AEAD-4C64-A6A6-3E09D4BE6B70}" type="presOf" srcId="{62EEF310-93F9-4851-976E-CBD054FF20FC}" destId="{02BF64C4-7C3C-4075-864D-16A97A59A553}" srcOrd="0" destOrd="0" presId="urn:microsoft.com/office/officeart/2005/8/layout/radial2"/>
    <dgm:cxn modelId="{153E8357-1AE9-4432-94E6-51916FA3FAE6}" type="presOf" srcId="{342687C9-FF12-4B75-9CDA-F8DE9716E87B}" destId="{B7ED94E2-72E8-4A58-895C-BD9E99D540F8}" srcOrd="0" destOrd="0" presId="urn:microsoft.com/office/officeart/2005/8/layout/radial2"/>
    <dgm:cxn modelId="{CA8A25E3-729B-4518-8F50-5F674D64496E}" type="presOf" srcId="{D584E78D-2C44-4247-84C2-CDE15DC40B36}" destId="{039F6A4A-3EA7-48EC-A64B-5C6A6FD96FBB}" srcOrd="0" destOrd="0" presId="urn:microsoft.com/office/officeart/2005/8/layout/radial2"/>
    <dgm:cxn modelId="{A5E87AF2-6E47-4B98-AE6D-204AE8F6235C}" srcId="{342687C9-FF12-4B75-9CDA-F8DE9716E87B}" destId="{1B12723B-AC3E-4E3E-B296-50748CAC666E}" srcOrd="1" destOrd="0" parTransId="{62EEF310-93F9-4851-976E-CBD054FF20FC}" sibTransId="{6154A427-4A48-4709-8764-26B46BA73FA7}"/>
    <dgm:cxn modelId="{B88DBA20-B110-45FA-954E-0E163DF89111}" srcId="{342687C9-FF12-4B75-9CDA-F8DE9716E87B}" destId="{FD4FADD4-C260-4189-84B5-25B59F19BF9C}" srcOrd="2" destOrd="0" parTransId="{1B372409-89A1-46D1-A108-3D2D8A6BC54B}" sibTransId="{93DBA3E0-D8B0-405A-822D-05BB2B8DB380}"/>
    <dgm:cxn modelId="{D650E7C6-6E24-40AA-A434-4FED80A7F698}" type="presParOf" srcId="{B7ED94E2-72E8-4A58-895C-BD9E99D540F8}" destId="{D487C1BD-B099-4FDF-AC06-6443CE888CA4}" srcOrd="0" destOrd="0" presId="urn:microsoft.com/office/officeart/2005/8/layout/radial2"/>
    <dgm:cxn modelId="{4D3120C0-DF5C-40CF-B59B-8739C0E988F2}" type="presParOf" srcId="{D487C1BD-B099-4FDF-AC06-6443CE888CA4}" destId="{F7690B33-E44F-4C58-9286-DDE94C25D080}" srcOrd="0" destOrd="0" presId="urn:microsoft.com/office/officeart/2005/8/layout/radial2"/>
    <dgm:cxn modelId="{C2F1FCFE-C8FA-4FA2-A89E-143CF44B4F4F}" type="presParOf" srcId="{F7690B33-E44F-4C58-9286-DDE94C25D080}" destId="{D886E127-6EDA-4DE9-A374-9ABD273273AB}" srcOrd="0" destOrd="0" presId="urn:microsoft.com/office/officeart/2005/8/layout/radial2"/>
    <dgm:cxn modelId="{1A29B91D-F5E7-4C3C-AA5D-F60AC7D482C1}" type="presParOf" srcId="{F7690B33-E44F-4C58-9286-DDE94C25D080}" destId="{49FF540A-3EF7-449A-A3DC-01BED1847F67}" srcOrd="1" destOrd="0" presId="urn:microsoft.com/office/officeart/2005/8/layout/radial2"/>
    <dgm:cxn modelId="{8DAAC349-35B4-487F-BD13-ED1F1C344CBF}" type="presParOf" srcId="{D487C1BD-B099-4FDF-AC06-6443CE888CA4}" destId="{039F6A4A-3EA7-48EC-A64B-5C6A6FD96FBB}" srcOrd="1" destOrd="0" presId="urn:microsoft.com/office/officeart/2005/8/layout/radial2"/>
    <dgm:cxn modelId="{E650D1DF-C623-4729-96DB-32C7A739C603}" type="presParOf" srcId="{D487C1BD-B099-4FDF-AC06-6443CE888CA4}" destId="{9BCE82C2-DF84-47B1-B5BE-898EF7E236B7}" srcOrd="2" destOrd="0" presId="urn:microsoft.com/office/officeart/2005/8/layout/radial2"/>
    <dgm:cxn modelId="{716A685B-1F73-4362-AFE9-5F79191174D8}" type="presParOf" srcId="{9BCE82C2-DF84-47B1-B5BE-898EF7E236B7}" destId="{8A033241-D49A-4BBF-A312-9B3B0386ED85}" srcOrd="0" destOrd="0" presId="urn:microsoft.com/office/officeart/2005/8/layout/radial2"/>
    <dgm:cxn modelId="{0EE93D4E-A404-4858-9093-27EAD96AF4AB}" type="presParOf" srcId="{9BCE82C2-DF84-47B1-B5BE-898EF7E236B7}" destId="{B68FD479-58C7-4FA3-B5C8-0494D47D2BE2}" srcOrd="1" destOrd="0" presId="urn:microsoft.com/office/officeart/2005/8/layout/radial2"/>
    <dgm:cxn modelId="{0057A230-0325-4DF6-BAD7-1AC7852EA0C8}" type="presParOf" srcId="{D487C1BD-B099-4FDF-AC06-6443CE888CA4}" destId="{02BF64C4-7C3C-4075-864D-16A97A59A553}" srcOrd="3" destOrd="0" presId="urn:microsoft.com/office/officeart/2005/8/layout/radial2"/>
    <dgm:cxn modelId="{6605C8EB-DADD-4A1A-BF04-005670742E7B}" type="presParOf" srcId="{D487C1BD-B099-4FDF-AC06-6443CE888CA4}" destId="{4EAEA698-C346-436D-BBC0-5D01DA34E753}" srcOrd="4" destOrd="0" presId="urn:microsoft.com/office/officeart/2005/8/layout/radial2"/>
    <dgm:cxn modelId="{CC165995-8D50-4D03-AF56-84573B604A42}" type="presParOf" srcId="{4EAEA698-C346-436D-BBC0-5D01DA34E753}" destId="{4D50196E-5A4A-4D3A-B5F8-4545D85D48B1}" srcOrd="0" destOrd="0" presId="urn:microsoft.com/office/officeart/2005/8/layout/radial2"/>
    <dgm:cxn modelId="{03864C6C-D2D6-4703-A3DC-EABF9EED99E5}" type="presParOf" srcId="{4EAEA698-C346-436D-BBC0-5D01DA34E753}" destId="{AFCCA28F-3D03-4EAF-842D-A1DCAE7BD120}" srcOrd="1" destOrd="0" presId="urn:microsoft.com/office/officeart/2005/8/layout/radial2"/>
    <dgm:cxn modelId="{FB0503F8-8A07-44D5-8F94-723FDE0D18EE}" type="presParOf" srcId="{D487C1BD-B099-4FDF-AC06-6443CE888CA4}" destId="{9BA93599-B6F6-4DAF-8694-CA1D165B1B8C}" srcOrd="5" destOrd="0" presId="urn:microsoft.com/office/officeart/2005/8/layout/radial2"/>
    <dgm:cxn modelId="{1162C822-C393-4DE5-A4C9-A7551EB39872}" type="presParOf" srcId="{D487C1BD-B099-4FDF-AC06-6443CE888CA4}" destId="{BADEB8D9-D353-4D06-89EB-3F457456139E}" srcOrd="6" destOrd="0" presId="urn:microsoft.com/office/officeart/2005/8/layout/radial2"/>
    <dgm:cxn modelId="{06233A04-361A-46A8-A08E-27733B3FDE01}" type="presParOf" srcId="{BADEB8D9-D353-4D06-89EB-3F457456139E}" destId="{50F6FB31-F623-48A4-9E8F-6BC249482C62}" srcOrd="0" destOrd="0" presId="urn:microsoft.com/office/officeart/2005/8/layout/radial2"/>
    <dgm:cxn modelId="{8FBF8FA3-8B00-414F-8EAA-E0E881B71231}" type="presParOf" srcId="{BADEB8D9-D353-4D06-89EB-3F457456139E}" destId="{213CBC12-C613-44E4-B05C-02F58F5249B7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93599-B6F6-4DAF-8694-CA1D165B1B8C}">
      <dsp:nvSpPr>
        <dsp:cNvPr id="0" name=""/>
        <dsp:cNvSpPr/>
      </dsp:nvSpPr>
      <dsp:spPr>
        <a:xfrm rot="2367788">
          <a:off x="1789807" y="3532196"/>
          <a:ext cx="671177" cy="64248"/>
        </a:xfrm>
        <a:custGeom>
          <a:avLst/>
          <a:gdLst/>
          <a:ahLst/>
          <a:cxnLst/>
          <a:rect l="0" t="0" r="0" b="0"/>
          <a:pathLst>
            <a:path>
              <a:moveTo>
                <a:pt x="0" y="32124"/>
              </a:moveTo>
              <a:lnTo>
                <a:pt x="671177" y="3212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BF64C4-7C3C-4075-864D-16A97A59A553}">
      <dsp:nvSpPr>
        <dsp:cNvPr id="0" name=""/>
        <dsp:cNvSpPr/>
      </dsp:nvSpPr>
      <dsp:spPr>
        <a:xfrm rot="21586585">
          <a:off x="1866306" y="2595337"/>
          <a:ext cx="921876" cy="64248"/>
        </a:xfrm>
        <a:custGeom>
          <a:avLst/>
          <a:gdLst/>
          <a:ahLst/>
          <a:cxnLst/>
          <a:rect l="0" t="0" r="0" b="0"/>
          <a:pathLst>
            <a:path>
              <a:moveTo>
                <a:pt x="0" y="32124"/>
              </a:moveTo>
              <a:lnTo>
                <a:pt x="921876" y="3212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9F6A4A-3EA7-48EC-A64B-5C6A6FD96FBB}">
      <dsp:nvSpPr>
        <dsp:cNvPr id="0" name=""/>
        <dsp:cNvSpPr/>
      </dsp:nvSpPr>
      <dsp:spPr>
        <a:xfrm rot="19113783">
          <a:off x="1808306" y="1676898"/>
          <a:ext cx="463449" cy="64248"/>
        </a:xfrm>
        <a:custGeom>
          <a:avLst/>
          <a:gdLst/>
          <a:ahLst/>
          <a:cxnLst/>
          <a:rect l="0" t="0" r="0" b="0"/>
          <a:pathLst>
            <a:path>
              <a:moveTo>
                <a:pt x="0" y="32124"/>
              </a:moveTo>
              <a:lnTo>
                <a:pt x="463449" y="3212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FF540A-3EF7-449A-A3DC-01BED1847F67}">
      <dsp:nvSpPr>
        <dsp:cNvPr id="0" name=""/>
        <dsp:cNvSpPr/>
      </dsp:nvSpPr>
      <dsp:spPr>
        <a:xfrm>
          <a:off x="-21852" y="1613722"/>
          <a:ext cx="2031154" cy="20378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033241-D49A-4BBF-A312-9B3B0386ED85}">
      <dsp:nvSpPr>
        <dsp:cNvPr id="0" name=""/>
        <dsp:cNvSpPr/>
      </dsp:nvSpPr>
      <dsp:spPr>
        <a:xfrm>
          <a:off x="1878784" y="72013"/>
          <a:ext cx="2092140" cy="171183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cap="all" baseline="0" dirty="0" smtClean="0"/>
            <a:t>1-й уровень –  УМК отдельно взятого занятия</a:t>
          </a:r>
          <a:endParaRPr lang="ru-RU" sz="1400" kern="1200" cap="all" baseline="0" dirty="0">
            <a:latin typeface="+mj-lt"/>
          </a:endParaRPr>
        </a:p>
      </dsp:txBody>
      <dsp:txXfrm>
        <a:off x="2185171" y="322705"/>
        <a:ext cx="1479366" cy="1210449"/>
      </dsp:txXfrm>
    </dsp:sp>
    <dsp:sp modelId="{4D50196E-5A4A-4D3A-B5F8-4545D85D48B1}">
      <dsp:nvSpPr>
        <dsp:cNvPr id="0" name=""/>
        <dsp:cNvSpPr/>
      </dsp:nvSpPr>
      <dsp:spPr>
        <a:xfrm>
          <a:off x="2788166" y="1812050"/>
          <a:ext cx="2107189" cy="161899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cap="all" baseline="0" dirty="0" smtClean="0"/>
            <a:t>2-ой уровень – УМК к разделу программы</a:t>
          </a:r>
          <a:endParaRPr lang="ru-RU" sz="1400" kern="1200" cap="all" baseline="0" dirty="0"/>
        </a:p>
      </dsp:txBody>
      <dsp:txXfrm>
        <a:off x="3096757" y="2049147"/>
        <a:ext cx="1490007" cy="1144805"/>
      </dsp:txXfrm>
    </dsp:sp>
    <dsp:sp modelId="{50F6FB31-F623-48A4-9E8F-6BC249482C62}">
      <dsp:nvSpPr>
        <dsp:cNvPr id="0" name=""/>
        <dsp:cNvSpPr/>
      </dsp:nvSpPr>
      <dsp:spPr>
        <a:xfrm>
          <a:off x="2068731" y="3567308"/>
          <a:ext cx="2003750" cy="155032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cap="all" baseline="0" dirty="0" smtClean="0"/>
            <a:t>3-й уровень – УМК програМмы</a:t>
          </a:r>
          <a:endParaRPr lang="ru-RU" sz="1400" kern="1200" cap="all" baseline="0" dirty="0"/>
        </a:p>
      </dsp:txBody>
      <dsp:txXfrm>
        <a:off x="2362173" y="3794348"/>
        <a:ext cx="1416866" cy="1096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01.02.2019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653380" y="262741"/>
            <a:ext cx="8239099" cy="63325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 userDrawn="1"/>
        </p:nvSpPr>
        <p:spPr bwMode="auto">
          <a:xfrm>
            <a:off x="21200" y="6619885"/>
            <a:ext cx="1095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Picture 2" descr="http://img-fotki.yandex.ru/get/6709/16969765.141/0_74c93_8f7b4ea4_M.png"/>
          <p:cNvPicPr>
            <a:picLocks noChangeAspect="1" noChangeArrowheads="1"/>
          </p:cNvPicPr>
          <p:nvPr userDrawn="1"/>
        </p:nvPicPr>
        <p:blipFill>
          <a:blip r:embed="rId14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8304" y="213247"/>
            <a:ext cx="1656184" cy="157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img-fotki.yandex.ru/get/47776/200418627.15e/0_16ef75_dbc0722b_orig.png"/>
          <p:cNvPicPr>
            <a:picLocks noChangeAspect="1" noChangeArrowheads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360620"/>
            <a:ext cx="1116372" cy="413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06649" y="1844824"/>
            <a:ext cx="7742664" cy="1088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0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38625" y="1309221"/>
            <a:ext cx="735807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Образовательно-методический комплекс как механизм совершенствования качества дополнительного образования детей и молодежи </a:t>
            </a: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  <a:p>
            <a:pPr algn="ctr"/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(комплект или комплекс?)</a:t>
            </a:r>
            <a:endParaRPr lang="ru-RU" sz="24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20688"/>
            <a:ext cx="7581115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Методические материалы: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000" dirty="0" smtClean="0"/>
              <a:t>планы </a:t>
            </a:r>
            <a:r>
              <a:rPr lang="ru-RU" sz="2000" dirty="0"/>
              <a:t>занятий, включающие перечень вопросов выносимых на</a:t>
            </a:r>
          </a:p>
          <a:p>
            <a:pPr algn="just"/>
            <a:r>
              <a:rPr lang="ru-RU" sz="2000" dirty="0"/>
              <a:t>занятие;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контрольные задания для отслеживания результатов освоения</a:t>
            </a:r>
          </a:p>
          <a:p>
            <a:pPr algn="just"/>
            <a:r>
              <a:rPr lang="ru-RU" sz="2000" dirty="0"/>
              <a:t>каждой темы (контроль), которые включают: перечень вопросов,</a:t>
            </a:r>
          </a:p>
          <a:p>
            <a:pPr algn="just"/>
            <a:r>
              <a:rPr lang="ru-RU" sz="2000" dirty="0"/>
              <a:t>выносимых на итоговое занятие и ключ для проверки </a:t>
            </a:r>
            <a:r>
              <a:rPr lang="ru-RU" sz="2000" dirty="0" smtClean="0"/>
              <a:t>правильности ответов</a:t>
            </a:r>
            <a:r>
              <a:rPr lang="ru-RU" sz="2000" dirty="0"/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виды практических, лабораторных и других работ, выполняемых</a:t>
            </a:r>
          </a:p>
          <a:p>
            <a:pPr algn="just"/>
            <a:r>
              <a:rPr lang="ru-RU" sz="2000" dirty="0"/>
              <a:t>обучающимися по итогам освоения темы, раздела, программы и</a:t>
            </a:r>
          </a:p>
          <a:p>
            <a:pPr algn="just"/>
            <a:r>
              <a:rPr lang="ru-RU" sz="2000" dirty="0"/>
              <a:t>критерии оценки выполнения данных работ;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методические рекомендации, раскрывающие одну или </a:t>
            </a:r>
            <a:r>
              <a:rPr lang="ru-RU" sz="2000" dirty="0" smtClean="0"/>
              <a:t>несколько частных </a:t>
            </a:r>
            <a:r>
              <a:rPr lang="ru-RU" sz="2000" dirty="0"/>
              <a:t>методик, задача которых – рекомендовать </a:t>
            </a:r>
            <a:r>
              <a:rPr lang="ru-RU" sz="2000" dirty="0" smtClean="0"/>
              <a:t>наиболее эффективные </a:t>
            </a:r>
            <a:r>
              <a:rPr lang="ru-RU" sz="2000" dirty="0"/>
              <a:t>рациональные варианты действий при </a:t>
            </a:r>
            <a:r>
              <a:rPr lang="ru-RU" sz="2000" dirty="0" smtClean="0"/>
              <a:t>решении конкретных </a:t>
            </a:r>
            <a:r>
              <a:rPr lang="ru-RU" sz="2000" dirty="0"/>
              <a:t>педагогических задач;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методические разработки: сценарии занятий, памятки, положения </a:t>
            </a:r>
            <a:r>
              <a:rPr lang="ru-RU" sz="2000" dirty="0" smtClean="0"/>
              <a:t>и т.д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853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6710" y="548680"/>
            <a:ext cx="756084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Мониторинг</a:t>
            </a:r>
          </a:p>
          <a:p>
            <a:pPr algn="just"/>
            <a:r>
              <a:rPr lang="ru-RU" sz="2000" dirty="0"/>
              <a:t>по </a:t>
            </a:r>
            <a:r>
              <a:rPr lang="ru-RU" sz="2000" dirty="0" smtClean="0"/>
              <a:t>образовательной </a:t>
            </a:r>
            <a:r>
              <a:rPr lang="ru-RU" sz="2000" dirty="0"/>
              <a:t>программе </a:t>
            </a:r>
            <a:r>
              <a:rPr lang="ru-RU" sz="2000" dirty="0" smtClean="0"/>
              <a:t>позволяет более </a:t>
            </a:r>
            <a:r>
              <a:rPr lang="ru-RU" sz="2000" dirty="0"/>
              <a:t>качественно и </a:t>
            </a:r>
            <a:r>
              <a:rPr lang="ru-RU" sz="2000" dirty="0" smtClean="0"/>
              <a:t>дифференцированно подойти </a:t>
            </a:r>
            <a:r>
              <a:rPr lang="ru-RU" sz="2000" dirty="0"/>
              <a:t>к результатам </a:t>
            </a:r>
            <a:r>
              <a:rPr lang="ru-RU" sz="2000" dirty="0" smtClean="0"/>
              <a:t>учащегося </a:t>
            </a:r>
            <a:r>
              <a:rPr lang="ru-RU" sz="2000" dirty="0"/>
              <a:t>и отследить </a:t>
            </a:r>
            <a:r>
              <a:rPr lang="ru-RU" sz="2000" dirty="0" smtClean="0"/>
              <a:t>реальную степень </a:t>
            </a:r>
            <a:r>
              <a:rPr lang="ru-RU" sz="2000" dirty="0"/>
              <a:t>соответствия того, что </a:t>
            </a:r>
            <a:r>
              <a:rPr lang="ru-RU" sz="2000" dirty="0" smtClean="0"/>
              <a:t>учащийся </a:t>
            </a:r>
            <a:r>
              <a:rPr lang="ru-RU" sz="2000" dirty="0"/>
              <a:t>усвоил, а </a:t>
            </a:r>
            <a:r>
              <a:rPr lang="ru-RU" sz="2000" dirty="0" smtClean="0"/>
              <a:t>также внести </a:t>
            </a:r>
            <a:r>
              <a:rPr lang="ru-RU" sz="2000" dirty="0"/>
              <a:t>коррективы в процесс его последующего обучения</a:t>
            </a:r>
            <a:r>
              <a:rPr lang="ru-RU" sz="2000" dirty="0" smtClean="0"/>
              <a:t>.</a:t>
            </a:r>
          </a:p>
          <a:p>
            <a:pPr algn="ctr"/>
            <a:endParaRPr lang="ru-RU" dirty="0"/>
          </a:p>
          <a:p>
            <a:pPr algn="ctr"/>
            <a:r>
              <a:rPr lang="ru-RU" i="1" dirty="0" smtClean="0"/>
              <a:t>текущий, </a:t>
            </a:r>
            <a:r>
              <a:rPr lang="ru-RU" i="1" dirty="0"/>
              <a:t>итоговый </a:t>
            </a:r>
            <a:r>
              <a:rPr lang="ru-RU" i="1" dirty="0" smtClean="0"/>
              <a:t>контроль:</a:t>
            </a:r>
            <a:endParaRPr lang="ru-RU" i="1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тесты</a:t>
            </a:r>
            <a:r>
              <a:rPr lang="ru-RU" dirty="0"/>
              <a:t>,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задания</a:t>
            </a:r>
            <a:r>
              <a:rPr lang="ru-RU" dirty="0"/>
              <a:t>,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опросники</a:t>
            </a:r>
            <a:r>
              <a:rPr lang="ru-RU" dirty="0"/>
              <a:t>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портфолио</a:t>
            </a:r>
            <a:r>
              <a:rPr lang="ru-RU" dirty="0"/>
              <a:t>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творческие </a:t>
            </a:r>
            <a:r>
              <a:rPr lang="ru-RU" dirty="0"/>
              <a:t>проекты;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рабочая </a:t>
            </a:r>
            <a:r>
              <a:rPr lang="ru-RU" dirty="0"/>
              <a:t>папка;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д</a:t>
            </a:r>
            <a:r>
              <a:rPr lang="ru-RU" dirty="0" smtClean="0"/>
              <a:t>ипломы и </a:t>
            </a:r>
            <a:r>
              <a:rPr lang="ru-RU" dirty="0"/>
              <a:t>т.п</a:t>
            </a:r>
            <a:r>
              <a:rPr lang="ru-RU" dirty="0" smtClean="0"/>
              <a:t>. </a:t>
            </a:r>
          </a:p>
          <a:p>
            <a:endParaRPr lang="ru-RU" dirty="0"/>
          </a:p>
          <a:p>
            <a:pPr algn="just"/>
            <a:r>
              <a:rPr lang="ru-RU" dirty="0" smtClean="0"/>
              <a:t>     </a:t>
            </a:r>
            <a:r>
              <a:rPr lang="ru-RU" i="1" dirty="0"/>
              <a:t>Текущую и итоговую аттестацию</a:t>
            </a:r>
            <a:r>
              <a:rPr lang="ru-RU" dirty="0"/>
              <a:t> при получении дополнительного образования детей и молодежи проходят учащиеся только при освоении содержания образовательной программы дополнительного образования детей и молодежи </a:t>
            </a:r>
            <a:r>
              <a:rPr lang="ru-RU" i="1" dirty="0"/>
              <a:t>с повышенным уровнем изучения </a:t>
            </a:r>
            <a:r>
              <a:rPr lang="ru-RU" dirty="0"/>
              <a:t>образовательной области, темы, учебного предмета или учебной дисциплины.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50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1166843"/>
            <a:ext cx="741682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Материально </a:t>
            </a:r>
            <a:r>
              <a:rPr lang="ru-RU" sz="2400" b="1" dirty="0" smtClean="0"/>
              <a:t>– техническое </a:t>
            </a:r>
            <a:r>
              <a:rPr lang="ru-RU" sz="2400" b="1" dirty="0" smtClean="0"/>
              <a:t>оснащение программы</a:t>
            </a:r>
          </a:p>
          <a:p>
            <a:pPr algn="ctr"/>
            <a:endParaRPr lang="ru-RU" sz="2400" b="1" dirty="0"/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сведения о помещении, в котором должны </a:t>
            </a:r>
            <a:r>
              <a:rPr lang="ru-RU" sz="2000" dirty="0" smtClean="0"/>
              <a:t>проводиться</a:t>
            </a:r>
            <a:endParaRPr lang="ru-RU" sz="2000" dirty="0"/>
          </a:p>
          <a:p>
            <a:r>
              <a:rPr lang="ru-RU" sz="2000" dirty="0"/>
              <a:t>занятия;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/>
              <a:t>перечень</a:t>
            </a:r>
            <a:r>
              <a:rPr lang="ru-RU" sz="2000" dirty="0"/>
              <a:t>, количество оборудования и </a:t>
            </a:r>
            <a:r>
              <a:rPr lang="ru-RU" sz="2000" dirty="0" smtClean="0"/>
              <a:t>материалов, необходимых </a:t>
            </a:r>
            <a:r>
              <a:rPr lang="ru-RU" sz="2000" dirty="0"/>
              <a:t>для занятий;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сведения о методическом обеспечении;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ТСО;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инструменты;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декорации;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костюмы;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приборы;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/>
              <a:t>микрофоны </a:t>
            </a:r>
            <a:r>
              <a:rPr lang="ru-RU" sz="2000" dirty="0"/>
              <a:t>и т.п.</a:t>
            </a:r>
          </a:p>
        </p:txBody>
      </p:sp>
    </p:spTree>
    <p:extLst>
      <p:ext uri="{BB962C8B-B14F-4D97-AF65-F5344CB8AC3E}">
        <p14:creationId xmlns:p14="http://schemas.microsoft.com/office/powerpoint/2010/main" val="124856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96752"/>
            <a:ext cx="770485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Глоссарий</a:t>
            </a:r>
            <a:r>
              <a:rPr lang="ru-RU" sz="2000" dirty="0"/>
              <a:t>– (от лат. </a:t>
            </a:r>
            <a:r>
              <a:rPr lang="ru-RU" sz="2000" dirty="0" err="1"/>
              <a:t>glossarium</a:t>
            </a:r>
            <a:r>
              <a:rPr lang="ru-RU" sz="2000" dirty="0"/>
              <a:t> - «собрание» </a:t>
            </a:r>
            <a:r>
              <a:rPr lang="ru-RU" sz="2000" dirty="0" err="1"/>
              <a:t>gloss</a:t>
            </a:r>
            <a:r>
              <a:rPr lang="ru-RU" sz="2000" dirty="0"/>
              <a:t>) толковый</a:t>
            </a:r>
          </a:p>
          <a:p>
            <a:pPr algn="just"/>
            <a:r>
              <a:rPr lang="ru-RU" sz="2000" dirty="0"/>
              <a:t>словарь устарелых и малопонятных слов к какому-нибудь тексту, </a:t>
            </a:r>
            <a:r>
              <a:rPr lang="ru-RU" sz="2000" dirty="0" smtClean="0"/>
              <a:t>преим. древнему </a:t>
            </a:r>
            <a:r>
              <a:rPr lang="ru-RU" sz="2000" dirty="0"/>
              <a:t>(</a:t>
            </a:r>
            <a:r>
              <a:rPr lang="ru-RU" sz="2000" dirty="0" err="1"/>
              <a:t>филол</a:t>
            </a:r>
            <a:r>
              <a:rPr lang="ru-RU" sz="2000" dirty="0" smtClean="0"/>
              <a:t>.).</a:t>
            </a:r>
          </a:p>
          <a:p>
            <a:pPr algn="just"/>
            <a:endParaRPr lang="ru-RU" sz="2000" dirty="0"/>
          </a:p>
          <a:p>
            <a:pPr algn="just"/>
            <a:r>
              <a:rPr lang="ru-RU" sz="2400" b="1" dirty="0"/>
              <a:t>Глоссарий</a:t>
            </a:r>
            <a:r>
              <a:rPr lang="ru-RU" sz="2000" dirty="0"/>
              <a:t> — это также список часто используемых выражений.</a:t>
            </a:r>
          </a:p>
          <a:p>
            <a:pPr algn="just"/>
            <a:r>
              <a:rPr lang="ru-RU" sz="2000" dirty="0"/>
              <a:t>В педагогической науке понятие </a:t>
            </a:r>
            <a:r>
              <a:rPr lang="ru-RU" sz="2000" dirty="0" smtClean="0"/>
              <a:t>педагогический глоссарий </a:t>
            </a:r>
            <a:r>
              <a:rPr lang="ru-RU" sz="2000" dirty="0"/>
              <a:t>определяется как словарь терминов </a:t>
            </a:r>
            <a:r>
              <a:rPr lang="ru-RU" sz="2000" dirty="0" smtClean="0"/>
              <a:t>или терминологических </a:t>
            </a:r>
            <a:r>
              <a:rPr lang="ru-RU" sz="2000" dirty="0"/>
              <a:t>сочетаний, установившихся в </a:t>
            </a:r>
            <a:r>
              <a:rPr lang="ru-RU" sz="2000" dirty="0" smtClean="0"/>
              <a:t>педагогической науке.</a:t>
            </a:r>
          </a:p>
          <a:p>
            <a:pPr algn="just"/>
            <a:endParaRPr lang="ru-RU" sz="2000" dirty="0"/>
          </a:p>
          <a:p>
            <a:pPr algn="just"/>
            <a:r>
              <a:rPr lang="ru-RU" sz="2400" b="1" dirty="0"/>
              <a:t>Глоссарий</a:t>
            </a:r>
            <a:r>
              <a:rPr lang="ru-RU" sz="2000" dirty="0"/>
              <a:t> включает и те общественно-философские понятия,</a:t>
            </a:r>
          </a:p>
          <a:p>
            <a:pPr algn="just"/>
            <a:r>
              <a:rPr lang="ru-RU" sz="2000" dirty="0"/>
              <a:t>которыми оперируют программные </a:t>
            </a:r>
            <a:r>
              <a:rPr lang="ru-RU" sz="2000" dirty="0" smtClean="0"/>
              <a:t>правительственные документы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291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764704"/>
            <a:ext cx="75608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Что </a:t>
            </a:r>
            <a:r>
              <a:rPr lang="ru-RU" sz="2800" b="1" dirty="0" smtClean="0"/>
              <a:t>такое  </a:t>
            </a:r>
            <a:r>
              <a:rPr lang="ru-RU" sz="2800" b="1" dirty="0" smtClean="0"/>
              <a:t>«образовательно-методический  </a:t>
            </a:r>
            <a:r>
              <a:rPr lang="ru-RU" sz="2800" b="1" dirty="0" smtClean="0"/>
              <a:t>комплект</a:t>
            </a:r>
            <a:r>
              <a:rPr lang="ru-RU" sz="2800" b="1" dirty="0"/>
              <a:t>?»</a:t>
            </a:r>
          </a:p>
          <a:p>
            <a:endParaRPr lang="ru-RU" dirty="0" smtClean="0"/>
          </a:p>
          <a:p>
            <a:pPr algn="just"/>
            <a:r>
              <a:rPr lang="ru-RU" b="1" dirty="0" smtClean="0"/>
              <a:t>Комплект </a:t>
            </a:r>
            <a:r>
              <a:rPr lang="ru-RU" dirty="0"/>
              <a:t>– одинаковый носитель информации: электронный</a:t>
            </a:r>
          </a:p>
          <a:p>
            <a:pPr algn="just"/>
            <a:r>
              <a:rPr lang="ru-RU" dirty="0"/>
              <a:t>(комплект дисков); печатный (комплект печатной продукции);</a:t>
            </a:r>
          </a:p>
          <a:p>
            <a:pPr algn="just"/>
            <a:r>
              <a:rPr lang="ru-RU" dirty="0"/>
              <a:t>аудиокомплект; видеокомплект; комплект фотоматериалов и т.д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b="1" dirty="0" smtClean="0"/>
              <a:t>Образовательно-методический </a:t>
            </a:r>
            <a:r>
              <a:rPr lang="ru-RU" b="1" dirty="0"/>
              <a:t>комплект </a:t>
            </a:r>
            <a:r>
              <a:rPr lang="ru-RU" b="1" dirty="0" smtClean="0"/>
              <a:t>(ОМК</a:t>
            </a:r>
            <a:r>
              <a:rPr lang="ru-RU" b="1" dirty="0"/>
              <a:t>) </a:t>
            </a:r>
            <a:r>
              <a:rPr lang="ru-RU" dirty="0"/>
              <a:t>– набор учебной</a:t>
            </a:r>
          </a:p>
          <a:p>
            <a:pPr algn="just"/>
            <a:r>
              <a:rPr lang="ru-RU" dirty="0"/>
              <a:t>продукции для одного класса по определенному предмету,</a:t>
            </a:r>
          </a:p>
          <a:p>
            <a:pPr algn="just"/>
            <a:r>
              <a:rPr lang="ru-RU" dirty="0"/>
              <a:t>объединенной единой содержательной композицией и</a:t>
            </a:r>
          </a:p>
          <a:p>
            <a:pPr algn="just"/>
            <a:r>
              <a:rPr lang="ru-RU" dirty="0"/>
              <a:t>предназначенной для разных целевых аудиторий (учитель, ученик</a:t>
            </a:r>
            <a:r>
              <a:rPr lang="ru-RU" dirty="0" smtClean="0"/>
              <a:t>).</a:t>
            </a:r>
          </a:p>
          <a:p>
            <a:pPr algn="just"/>
            <a:endParaRPr lang="ru-RU" dirty="0"/>
          </a:p>
          <a:p>
            <a:pPr algn="just"/>
            <a:r>
              <a:rPr lang="ru-RU" b="1" dirty="0"/>
              <a:t>Центральным элементом </a:t>
            </a:r>
            <a:r>
              <a:rPr lang="ru-RU" b="1" dirty="0" smtClean="0"/>
              <a:t>ОМК </a:t>
            </a:r>
            <a:r>
              <a:rPr lang="ru-RU" dirty="0"/>
              <a:t>является учебник, вокруг</a:t>
            </a:r>
          </a:p>
          <a:p>
            <a:pPr algn="just"/>
            <a:r>
              <a:rPr lang="ru-RU" dirty="0"/>
              <a:t>которого группируются другие издания (методические пособия,</a:t>
            </a:r>
          </a:p>
          <a:p>
            <a:pPr algn="just"/>
            <a:r>
              <a:rPr lang="ru-RU" dirty="0"/>
              <a:t>рабочие тетради, дидактические материалы, учебно-наглядные</a:t>
            </a:r>
          </a:p>
          <a:p>
            <a:pPr algn="just"/>
            <a:r>
              <a:rPr lang="ru-RU" dirty="0"/>
              <a:t>пособия и т. д.).</a:t>
            </a:r>
          </a:p>
        </p:txBody>
      </p:sp>
    </p:spTree>
    <p:extLst>
      <p:ext uri="{BB962C8B-B14F-4D97-AF65-F5344CB8AC3E}">
        <p14:creationId xmlns:p14="http://schemas.microsoft.com/office/powerpoint/2010/main" val="293253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32656"/>
            <a:ext cx="770485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Что </a:t>
            </a:r>
            <a:r>
              <a:rPr lang="ru-RU" sz="2400" b="1" dirty="0" smtClean="0"/>
              <a:t>такое   </a:t>
            </a:r>
            <a:r>
              <a:rPr lang="ru-RU" sz="2400" b="1" dirty="0"/>
              <a:t>«Образовательно-методический </a:t>
            </a:r>
            <a:r>
              <a:rPr lang="ru-RU" sz="2400" b="1" dirty="0"/>
              <a:t>комплекс</a:t>
            </a:r>
            <a:r>
              <a:rPr lang="ru-RU" sz="2400" b="1" dirty="0" smtClean="0"/>
              <a:t>?» </a:t>
            </a:r>
          </a:p>
          <a:p>
            <a:pPr algn="ctr"/>
            <a:endParaRPr lang="ru-RU" sz="2400" b="1" dirty="0"/>
          </a:p>
          <a:p>
            <a:pPr algn="just"/>
            <a:r>
              <a:rPr lang="ru-RU" b="1" dirty="0"/>
              <a:t>Комплекс </a:t>
            </a:r>
            <a:r>
              <a:rPr lang="ru-RU" dirty="0"/>
              <a:t>– два и более носителей информации, на которых</a:t>
            </a:r>
          </a:p>
          <a:p>
            <a:pPr algn="just"/>
            <a:r>
              <a:rPr lang="ru-RU" dirty="0"/>
              <a:t>представлен разный, но дополняющий друг друга материал (например:</a:t>
            </a:r>
          </a:p>
          <a:p>
            <a:pPr algn="just"/>
            <a:r>
              <a:rPr lang="ru-RU" dirty="0"/>
              <a:t>СD с информационными и учебно-наглядными материалами, тетрадь</a:t>
            </a:r>
          </a:p>
          <a:p>
            <a:pPr algn="just"/>
            <a:r>
              <a:rPr lang="ru-RU" dirty="0"/>
              <a:t>для обучающихся).</a:t>
            </a:r>
          </a:p>
          <a:p>
            <a:pPr algn="just"/>
            <a:r>
              <a:rPr lang="ru-RU" b="1" dirty="0"/>
              <a:t>Образовательно-методический </a:t>
            </a:r>
            <a:r>
              <a:rPr lang="ru-RU" b="1" dirty="0"/>
              <a:t>комплекс </a:t>
            </a:r>
            <a:r>
              <a:rPr lang="ru-RU" dirty="0"/>
              <a:t>- совокупность</a:t>
            </a:r>
          </a:p>
          <a:p>
            <a:pPr algn="just"/>
            <a:r>
              <a:rPr lang="ru-RU" dirty="0"/>
              <a:t>систематизированных материалов, необходимых для осуществления</a:t>
            </a:r>
          </a:p>
          <a:p>
            <a:pPr algn="just"/>
            <a:r>
              <a:rPr lang="ru-RU" dirty="0"/>
              <a:t>образовательной деятельности, обеспечивающих успех обучающихся в</a:t>
            </a:r>
          </a:p>
          <a:p>
            <a:pPr algn="just"/>
            <a:r>
              <a:rPr lang="ru-RU" dirty="0"/>
              <a:t>познавательной, творческой, коммуникативной и других видах</a:t>
            </a:r>
          </a:p>
          <a:p>
            <a:pPr algn="just"/>
            <a:r>
              <a:rPr lang="ru-RU" dirty="0"/>
              <a:t>деятельности.</a:t>
            </a:r>
          </a:p>
          <a:p>
            <a:pPr algn="just"/>
            <a:r>
              <a:rPr lang="ru-RU" b="1" dirty="0"/>
              <a:t>Образовательно-методический </a:t>
            </a:r>
            <a:r>
              <a:rPr lang="ru-RU" b="1" dirty="0"/>
              <a:t>комплекс</a:t>
            </a:r>
            <a:r>
              <a:rPr lang="ru-RU" dirty="0"/>
              <a:t> – это система нормативной и</a:t>
            </a:r>
          </a:p>
          <a:p>
            <a:pPr algn="just"/>
            <a:r>
              <a:rPr lang="ru-RU" dirty="0"/>
              <a:t>учебно-методической документации, средств обучения и контроля,</a:t>
            </a:r>
          </a:p>
          <a:p>
            <a:pPr algn="just"/>
            <a:r>
              <a:rPr lang="ru-RU" dirty="0"/>
              <a:t>необходимых и достаточных для качественной реализации основных и</a:t>
            </a:r>
          </a:p>
          <a:p>
            <a:pPr algn="just"/>
            <a:r>
              <a:rPr lang="ru-RU" dirty="0"/>
              <a:t>дополнительных образовательных программ, в соответствии с учебным</a:t>
            </a:r>
          </a:p>
          <a:p>
            <a:pPr algn="just"/>
            <a:r>
              <a:rPr lang="ru-RU" dirty="0"/>
              <a:t>планом.</a:t>
            </a:r>
          </a:p>
          <a:p>
            <a:pPr algn="just"/>
            <a:r>
              <a:rPr lang="ru-RU" b="1" dirty="0"/>
              <a:t>Образовательно-методический </a:t>
            </a:r>
            <a:r>
              <a:rPr lang="ru-RU" b="1" dirty="0"/>
              <a:t>комплекс </a:t>
            </a:r>
            <a:r>
              <a:rPr lang="ru-RU" dirty="0"/>
              <a:t>– совокупность учебных пособий,</a:t>
            </a:r>
          </a:p>
          <a:p>
            <a:pPr algn="just"/>
            <a:r>
              <a:rPr lang="ru-RU" dirty="0"/>
              <a:t>дидактических материалов, методических изданий и аудиовизуальных</a:t>
            </a:r>
          </a:p>
          <a:p>
            <a:pPr algn="just"/>
            <a:r>
              <a:rPr lang="ru-RU" dirty="0"/>
              <a:t>средств обучения, обеспечивающих реализацию образовательной</a:t>
            </a:r>
          </a:p>
          <a:p>
            <a:pPr algn="just"/>
            <a:r>
              <a:rPr lang="ru-RU" dirty="0"/>
              <a:t>программы.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14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764704"/>
            <a:ext cx="741682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Этапы разработки </a:t>
            </a:r>
            <a:r>
              <a:rPr lang="ru-RU" sz="2800" b="1" dirty="0" smtClean="0"/>
              <a:t>ОМК</a:t>
            </a:r>
            <a:r>
              <a:rPr lang="ru-RU" sz="2800" b="1" dirty="0" smtClean="0"/>
              <a:t>:</a:t>
            </a:r>
          </a:p>
          <a:p>
            <a:pPr algn="ctr"/>
            <a:endParaRPr lang="ru-RU" b="1" dirty="0" smtClean="0"/>
          </a:p>
          <a:p>
            <a:pPr algn="just"/>
            <a:r>
              <a:rPr lang="ru-RU" sz="2000" dirty="0"/>
              <a:t>1.Разработка программы объединения по </a:t>
            </a:r>
            <a:r>
              <a:rPr lang="ru-RU" sz="2000" dirty="0" smtClean="0"/>
              <a:t>интересам.</a:t>
            </a:r>
            <a:endParaRPr lang="ru-RU" sz="2000" dirty="0"/>
          </a:p>
          <a:p>
            <a:pPr algn="just"/>
            <a:r>
              <a:rPr lang="ru-RU" sz="2000" dirty="0"/>
              <a:t>2.Определение цели и задач разработки </a:t>
            </a:r>
            <a:r>
              <a:rPr lang="ru-RU" sz="2000" dirty="0"/>
              <a:t>О</a:t>
            </a:r>
            <a:r>
              <a:rPr lang="ru-RU" sz="2000" dirty="0" smtClean="0"/>
              <a:t>МК</a:t>
            </a:r>
            <a:r>
              <a:rPr lang="ru-RU" sz="2000" dirty="0" smtClean="0"/>
              <a:t>.</a:t>
            </a:r>
            <a:endParaRPr lang="ru-RU" sz="2000" dirty="0"/>
          </a:p>
          <a:p>
            <a:pPr algn="just"/>
            <a:r>
              <a:rPr lang="ru-RU" sz="2000" dirty="0"/>
              <a:t>3. Подбор информационного и методического </a:t>
            </a:r>
            <a:r>
              <a:rPr lang="ru-RU" sz="2000" dirty="0" smtClean="0"/>
              <a:t>материала.</a:t>
            </a:r>
            <a:endParaRPr lang="ru-RU" sz="2000" dirty="0"/>
          </a:p>
          <a:p>
            <a:pPr algn="just"/>
            <a:r>
              <a:rPr lang="ru-RU" sz="2000" dirty="0"/>
              <a:t>4. Анализ информационного и методического </a:t>
            </a:r>
            <a:r>
              <a:rPr lang="ru-RU" sz="2000" dirty="0" smtClean="0"/>
              <a:t>материала.</a:t>
            </a:r>
            <a:endParaRPr lang="ru-RU" sz="2000" dirty="0"/>
          </a:p>
          <a:p>
            <a:pPr algn="just"/>
            <a:r>
              <a:rPr lang="ru-RU" sz="2000" dirty="0"/>
              <a:t>5. Отбор </a:t>
            </a:r>
            <a:r>
              <a:rPr lang="ru-RU" sz="2000" dirty="0" smtClean="0"/>
              <a:t>материала.</a:t>
            </a:r>
            <a:endParaRPr lang="ru-RU" sz="2000" dirty="0"/>
          </a:p>
          <a:p>
            <a:pPr algn="just"/>
            <a:r>
              <a:rPr lang="ru-RU" sz="2000" dirty="0" smtClean="0"/>
              <a:t>6.Систематизация </a:t>
            </a:r>
            <a:r>
              <a:rPr lang="ru-RU" sz="2000" dirty="0"/>
              <a:t>материала (в соответствии с учебно-тематическим планом и формами проведения занятий</a:t>
            </a:r>
            <a:r>
              <a:rPr lang="ru-RU" sz="2000" dirty="0" smtClean="0"/>
              <a:t>).</a:t>
            </a:r>
            <a:endParaRPr lang="ru-RU" sz="2000" dirty="0"/>
          </a:p>
          <a:p>
            <a:pPr algn="just"/>
            <a:r>
              <a:rPr lang="ru-RU" sz="2000" dirty="0"/>
              <a:t>7. Создание тематических </a:t>
            </a:r>
            <a:r>
              <a:rPr lang="ru-RU" sz="2000" dirty="0" smtClean="0"/>
              <a:t>папок.</a:t>
            </a:r>
            <a:endParaRPr lang="ru-RU" sz="2000" dirty="0"/>
          </a:p>
          <a:p>
            <a:pPr algn="just"/>
            <a:r>
              <a:rPr lang="ru-RU" sz="2000" dirty="0"/>
              <a:t>8. Разработка недостающих видов тематической </a:t>
            </a:r>
            <a:r>
              <a:rPr lang="ru-RU" sz="2000" dirty="0" smtClean="0"/>
              <a:t>продукции.</a:t>
            </a:r>
            <a:endParaRPr lang="ru-RU" sz="2000" dirty="0"/>
          </a:p>
          <a:p>
            <a:pPr algn="just"/>
            <a:r>
              <a:rPr lang="ru-RU" sz="2000" dirty="0"/>
              <a:t>9. Систематизация </a:t>
            </a:r>
            <a:r>
              <a:rPr lang="ru-RU" sz="2000" dirty="0" smtClean="0"/>
              <a:t>о</a:t>
            </a:r>
            <a:r>
              <a:rPr lang="ru-RU" sz="2000" dirty="0" smtClean="0"/>
              <a:t>бразовательно-методического </a:t>
            </a:r>
            <a:r>
              <a:rPr lang="ru-RU" sz="2000" dirty="0" smtClean="0"/>
              <a:t>комплекса.</a:t>
            </a:r>
            <a:endParaRPr lang="ru-RU" sz="2000" dirty="0"/>
          </a:p>
          <a:p>
            <a:pPr algn="just"/>
            <a:r>
              <a:rPr lang="ru-RU" sz="2000" dirty="0"/>
              <a:t>10. Внедрение </a:t>
            </a:r>
            <a:r>
              <a:rPr lang="ru-RU" sz="2000" dirty="0" smtClean="0"/>
              <a:t>о</a:t>
            </a:r>
            <a:r>
              <a:rPr lang="ru-RU" sz="2000" dirty="0" smtClean="0"/>
              <a:t>бразовательно-методического </a:t>
            </a:r>
            <a:r>
              <a:rPr lang="ru-RU" sz="2000" dirty="0"/>
              <a:t>комплекса в </a:t>
            </a:r>
            <a:r>
              <a:rPr lang="ru-RU" sz="2000" dirty="0" smtClean="0"/>
              <a:t>практику.</a:t>
            </a:r>
            <a:endParaRPr lang="ru-RU" sz="2000" dirty="0"/>
          </a:p>
          <a:p>
            <a:pPr algn="just"/>
            <a:r>
              <a:rPr lang="ru-RU" sz="2000" dirty="0"/>
              <a:t>11. Корректировка </a:t>
            </a:r>
            <a:r>
              <a:rPr lang="ru-RU" sz="2000" dirty="0" smtClean="0"/>
              <a:t>о</a:t>
            </a:r>
            <a:r>
              <a:rPr lang="ru-RU" sz="2000" dirty="0" smtClean="0"/>
              <a:t>бразовательно-методического </a:t>
            </a:r>
            <a:r>
              <a:rPr lang="ru-RU" sz="2000" dirty="0" smtClean="0"/>
              <a:t>комплекса.</a:t>
            </a:r>
            <a:endParaRPr lang="ru-RU" sz="2000" dirty="0"/>
          </a:p>
          <a:p>
            <a:pPr algn="just"/>
            <a:r>
              <a:rPr lang="ru-RU" sz="2000" dirty="0"/>
              <a:t>12. Обобщение и создание авторских </a:t>
            </a:r>
            <a:r>
              <a:rPr lang="ru-RU" sz="2000" dirty="0" smtClean="0"/>
              <a:t>разработок.</a:t>
            </a:r>
            <a:endParaRPr lang="ru-RU" sz="20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51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9942" y="332656"/>
            <a:ext cx="6840760" cy="2031325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О</a:t>
            </a:r>
            <a:r>
              <a:rPr lang="ru-RU" sz="36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МК </a:t>
            </a:r>
            <a:r>
              <a:rPr lang="ru-RU" sz="36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«уровни</a:t>
            </a:r>
            <a:r>
              <a:rPr lang="ru-RU" sz="36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» </a:t>
            </a:r>
          </a:p>
          <a:p>
            <a:pPr algn="ctr"/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784935" y="1196752"/>
            <a:ext cx="6984776" cy="5184576"/>
            <a:chOff x="2087723" y="908720"/>
            <a:chExt cx="6984776" cy="5184576"/>
          </a:xfrm>
        </p:grpSpPr>
        <p:graphicFrame>
          <p:nvGraphicFramePr>
            <p:cNvPr id="6" name="Схема 5"/>
            <p:cNvGraphicFramePr/>
            <p:nvPr>
              <p:extLst>
                <p:ext uri="{D42A27DB-BD31-4B8C-83A1-F6EECF244321}">
                  <p14:modId xmlns:p14="http://schemas.microsoft.com/office/powerpoint/2010/main" val="2617557039"/>
                </p:ext>
              </p:extLst>
            </p:nvPr>
          </p:nvGraphicFramePr>
          <p:xfrm>
            <a:off x="2087723" y="908720"/>
            <a:ext cx="6984776" cy="518457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8" name="Рисунок 7"/>
            <p:cNvPicPr>
              <a:picLocks noChangeAspect="1"/>
            </p:cNvPicPr>
            <p:nvPr/>
          </p:nvPicPr>
          <p:blipFill rotWithShape="1"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0" r="75679"/>
            <a:stretch/>
          </p:blipFill>
          <p:spPr>
            <a:xfrm>
              <a:off x="2834221" y="2940896"/>
              <a:ext cx="486443" cy="781228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2357363" y="3640200"/>
              <a:ext cx="14401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</a:rPr>
                <a:t>УМК «уровни»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719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20688"/>
            <a:ext cx="72728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О</a:t>
            </a:r>
            <a:r>
              <a:rPr lang="ru-RU" sz="2800" b="1" dirty="0" smtClean="0"/>
              <a:t>МК программы </a:t>
            </a:r>
            <a:r>
              <a:rPr lang="ru-RU" sz="2800" b="1" dirty="0" smtClean="0"/>
              <a:t>дополнительного образования детей и молодежи</a:t>
            </a:r>
          </a:p>
          <a:p>
            <a:pPr algn="ctr"/>
            <a:endParaRPr lang="ru-RU" sz="28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dirty="0"/>
              <a:t>п</a:t>
            </a:r>
            <a:r>
              <a:rPr lang="ru-RU" sz="2800" dirty="0" smtClean="0"/>
              <a:t>рограмма объединения по интересам;</a:t>
            </a:r>
            <a:endParaRPr lang="ru-RU" sz="2800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dirty="0"/>
              <a:t>учебные пособия</a:t>
            </a:r>
            <a:r>
              <a:rPr lang="ru-RU" sz="2800" dirty="0" smtClean="0"/>
              <a:t>;</a:t>
            </a:r>
            <a:endParaRPr lang="ru-RU" sz="2800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dirty="0" smtClean="0"/>
              <a:t>дидактические </a:t>
            </a:r>
            <a:r>
              <a:rPr lang="ru-RU" sz="2800" dirty="0"/>
              <a:t>материалы;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dirty="0"/>
              <a:t>методические материалы;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dirty="0"/>
              <a:t>мониторинг;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dirty="0"/>
              <a:t>материально - техническое </a:t>
            </a:r>
            <a:r>
              <a:rPr lang="ru-RU" sz="2800" dirty="0" smtClean="0"/>
              <a:t>оснащение программы;</a:t>
            </a:r>
            <a:endParaRPr lang="ru-RU" sz="2800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dirty="0"/>
              <a:t>глоссарий.</a:t>
            </a:r>
          </a:p>
        </p:txBody>
      </p:sp>
    </p:spTree>
    <p:extLst>
      <p:ext uri="{BB962C8B-B14F-4D97-AF65-F5344CB8AC3E}">
        <p14:creationId xmlns:p14="http://schemas.microsoft.com/office/powerpoint/2010/main" val="94698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124744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/>
              <a:t>Типовая программа дополнительного образования детей и молодежи </a:t>
            </a:r>
            <a:r>
              <a:rPr lang="ru-RU" sz="1600" dirty="0"/>
              <a:t>является техническим нормативным правовым актом и определяет цели и задачи изучения содержания образовательных областей, тем, учебных предметов, учебных дисциплин соответствующего профиля, уровни их изучения, срок получения дополнительного образования, учебно-тематический план, время, отведенное на изучение образовательных областей, тем, учебных предметов, учебных дисциплин, виды занятий, рекомендуемые формы и методы обучения и воспитания при реализации образовательной программы дополнительного образования детей и </a:t>
            </a:r>
            <a:r>
              <a:rPr lang="ru-RU" sz="1600" dirty="0" smtClean="0"/>
              <a:t>молодежи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b="1" dirty="0"/>
              <a:t>Программа объединения по интересам </a:t>
            </a:r>
            <a:r>
              <a:rPr lang="ru-RU" sz="1600" dirty="0"/>
              <a:t>определяет цели и задачи изучения содержания образовательных областей, тем, учебных предметов, учебных дисциплин соответствующего профиля, уровни их изучения, срок получения дополнительного образования, учебно-тематический план, время, отведенное на изучение образовательных областей, тем, виды занятий, рекомендуемые формы и методы обучения и воспитания</a:t>
            </a:r>
            <a:r>
              <a:rPr lang="ru-RU" sz="1600" dirty="0" smtClean="0"/>
              <a:t>. 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b="1" dirty="0"/>
              <a:t>Индивидуальная программа дополнительного образования детей и молодежи </a:t>
            </a:r>
            <a:r>
              <a:rPr lang="ru-RU" sz="1600" dirty="0"/>
              <a:t>определяет особенности получения дополнительного образования детей и молодежи одаренными учащимися, учащимися из числа лиц с особенностями психофизического развития, а также учащимися, которые по уважительной причине не могут постоянно или временно посещать занятия (уроки</a:t>
            </a:r>
            <a:r>
              <a:rPr lang="ru-RU" sz="1600" dirty="0" smtClean="0"/>
              <a:t>).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409632" y="351413"/>
            <a:ext cx="7175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Учебно-программная документация </a:t>
            </a:r>
            <a:r>
              <a:rPr lang="ru-RU" sz="2000" b="1" dirty="0" smtClean="0"/>
              <a:t>программы </a:t>
            </a:r>
            <a:r>
              <a:rPr lang="ru-RU" sz="2000" b="1" dirty="0"/>
              <a:t>дополнительного образования детей и молодежи</a:t>
            </a:r>
          </a:p>
        </p:txBody>
      </p:sp>
    </p:spTree>
    <p:extLst>
      <p:ext uri="{BB962C8B-B14F-4D97-AF65-F5344CB8AC3E}">
        <p14:creationId xmlns:p14="http://schemas.microsoft.com/office/powerpoint/2010/main" val="371497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80728"/>
            <a:ext cx="741682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Учебные пособия </a:t>
            </a:r>
            <a:r>
              <a:rPr lang="ru-RU" dirty="0" smtClean="0"/>
              <a:t>– это </a:t>
            </a:r>
            <a:r>
              <a:rPr lang="ru-RU" dirty="0"/>
              <a:t>материалы, обеспечивающие реализацию </a:t>
            </a:r>
            <a:r>
              <a:rPr lang="ru-RU" dirty="0" smtClean="0"/>
              <a:t>содержания программы</a:t>
            </a:r>
            <a:r>
              <a:rPr lang="ru-RU" dirty="0"/>
              <a:t>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справочная литература (энциклопедии, словари, справочники, </a:t>
            </a:r>
            <a:r>
              <a:rPr lang="ru-RU" dirty="0" smtClean="0"/>
              <a:t>таблицы, базы </a:t>
            </a:r>
            <a:r>
              <a:rPr lang="ru-RU" dirty="0"/>
              <a:t>данных, ссылки, сайты и др.);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/>
              <a:t>художественная </a:t>
            </a:r>
            <a:r>
              <a:rPr lang="ru-RU" dirty="0"/>
              <a:t>литература;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научная и научно-популярная литература (научные, </a:t>
            </a:r>
            <a:r>
              <a:rPr lang="ru-RU" dirty="0" smtClean="0"/>
              <a:t>научно-популярные издания </a:t>
            </a:r>
            <a:r>
              <a:rPr lang="ru-RU" dirty="0"/>
              <a:t>и публикации, описание экспериментов и др.);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периодические издания;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видеоматериалы (видеолекции, художественные и </a:t>
            </a:r>
            <a:r>
              <a:rPr lang="ru-RU" dirty="0" smtClean="0"/>
              <a:t>научно-популярные фильмы</a:t>
            </a:r>
            <a:r>
              <a:rPr lang="ru-RU" dirty="0"/>
              <a:t>, видеозаписи занятий, мероприятий и др.);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аудиоматериалы (фонограммы музыкальных произведений, </a:t>
            </a:r>
            <a:r>
              <a:rPr lang="ru-RU" dirty="0" smtClean="0"/>
              <a:t>аудиокниги, аудиозаписи</a:t>
            </a:r>
            <a:r>
              <a:rPr lang="ru-RU" dirty="0"/>
              <a:t>, необходимые для изучения данной темы);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электронные средства образовательного назначения (виртуальные</a:t>
            </a:r>
          </a:p>
          <a:p>
            <a:pPr algn="just"/>
            <a:r>
              <a:rPr lang="ru-RU" dirty="0"/>
              <a:t>лекции по темам образовательной программы, демонстрационные</a:t>
            </a:r>
          </a:p>
          <a:p>
            <a:pPr algn="just"/>
            <a:r>
              <a:rPr lang="ru-RU" dirty="0"/>
              <a:t>модели, слайдовые презентации, виртуальные контрольные и</a:t>
            </a:r>
          </a:p>
          <a:p>
            <a:pPr algn="just"/>
            <a:r>
              <a:rPr lang="ru-RU" dirty="0"/>
              <a:t>лабораторные работы, индивидуальные задания и др.).</a:t>
            </a:r>
          </a:p>
        </p:txBody>
      </p:sp>
    </p:spTree>
    <p:extLst>
      <p:ext uri="{BB962C8B-B14F-4D97-AF65-F5344CB8AC3E}">
        <p14:creationId xmlns:p14="http://schemas.microsoft.com/office/powerpoint/2010/main" val="150528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20688"/>
            <a:ext cx="75608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Дидактические </a:t>
            </a:r>
            <a:r>
              <a:rPr lang="ru-RU" sz="2400" b="1" dirty="0" smtClean="0"/>
              <a:t>материалы</a:t>
            </a:r>
          </a:p>
          <a:p>
            <a:pPr algn="ctr"/>
            <a:r>
              <a:rPr lang="ru-RU" dirty="0" smtClean="0"/>
              <a:t> </a:t>
            </a:r>
            <a:r>
              <a:rPr lang="ru-RU" sz="2000" dirty="0" smtClean="0"/>
              <a:t>должны </a:t>
            </a:r>
            <a:r>
              <a:rPr lang="ru-RU" sz="2000" dirty="0"/>
              <a:t>соответствовать содержанию </a:t>
            </a:r>
            <a:r>
              <a:rPr lang="ru-RU" sz="2000" dirty="0" smtClean="0"/>
              <a:t>образовательной </a:t>
            </a:r>
            <a:r>
              <a:rPr lang="ru-RU" sz="2000" dirty="0"/>
              <a:t>программы, целям обучения, </a:t>
            </a:r>
            <a:r>
              <a:rPr lang="ru-RU" sz="2000" dirty="0" smtClean="0"/>
              <a:t>уровню подготовленности </a:t>
            </a:r>
            <a:r>
              <a:rPr lang="ru-RU" sz="2000" dirty="0"/>
              <a:t>обучающихся, их возрастным </a:t>
            </a:r>
            <a:r>
              <a:rPr lang="ru-RU" sz="2000" dirty="0" smtClean="0"/>
              <a:t>и индивидуальным </a:t>
            </a:r>
            <a:r>
              <a:rPr lang="ru-RU" sz="2000" dirty="0"/>
              <a:t>особенностям, </a:t>
            </a:r>
            <a:r>
              <a:rPr lang="ru-RU" sz="2000" dirty="0" smtClean="0"/>
              <a:t>санитарно-эпидемиологическим </a:t>
            </a:r>
            <a:r>
              <a:rPr lang="ru-RU" sz="2000" dirty="0"/>
              <a:t>требованиям</a:t>
            </a:r>
            <a:r>
              <a:rPr lang="ru-RU" sz="2000" dirty="0" smtClean="0"/>
              <a:t>.</a:t>
            </a:r>
          </a:p>
          <a:p>
            <a:pPr algn="ctr"/>
            <a:endParaRPr lang="ru-RU" sz="2000" dirty="0"/>
          </a:p>
          <a:p>
            <a:pPr algn="just"/>
            <a:r>
              <a:rPr lang="ru-RU" sz="2000" dirty="0"/>
              <a:t>Дидактический материал может быть </a:t>
            </a:r>
            <a:r>
              <a:rPr lang="ru-RU" sz="2000" dirty="0" smtClean="0"/>
              <a:t>представлен в </a:t>
            </a:r>
            <a:r>
              <a:rPr lang="ru-RU" sz="2000" dirty="0"/>
              <a:t>следующем виде: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/>
              <a:t>раздаточный (практический) материал </a:t>
            </a:r>
            <a:r>
              <a:rPr lang="ru-RU" sz="2000" dirty="0" smtClean="0"/>
              <a:t>для обучающихся</a:t>
            </a:r>
            <a:r>
              <a:rPr lang="ru-RU" sz="2000" dirty="0"/>
              <a:t>: рабочие тетради, бланки тестов и </a:t>
            </a:r>
            <a:r>
              <a:rPr lang="ru-RU" sz="2000" dirty="0" smtClean="0"/>
              <a:t>анкет, бланки </a:t>
            </a:r>
            <a:r>
              <a:rPr lang="ru-RU" sz="2000" dirty="0"/>
              <a:t>диагностических и творческих заданий, </a:t>
            </a:r>
            <a:r>
              <a:rPr lang="ru-RU" sz="2000" dirty="0" smtClean="0"/>
              <a:t>карточки с </a:t>
            </a:r>
            <a:r>
              <a:rPr lang="ru-RU" sz="2000" dirty="0"/>
              <a:t>заданиями, готовые шаблоны и трафареты, </a:t>
            </a:r>
            <a:r>
              <a:rPr lang="ru-RU" sz="2000" dirty="0" smtClean="0"/>
              <a:t>объекты живой </a:t>
            </a:r>
            <a:r>
              <a:rPr lang="ru-RU" sz="2000" dirty="0"/>
              <a:t>и неживой природы, </a:t>
            </a:r>
            <a:r>
              <a:rPr lang="ru-RU" sz="2000" dirty="0" smtClean="0"/>
              <a:t>фотографии, инструкционные </a:t>
            </a:r>
            <a:r>
              <a:rPr lang="ru-RU" sz="2000" dirty="0"/>
              <a:t>карты, технологические карты;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/>
              <a:t>наглядные </a:t>
            </a:r>
            <a:r>
              <a:rPr lang="ru-RU" sz="2000" dirty="0"/>
              <a:t>пособия: таблицы, схемы, графики, </a:t>
            </a:r>
            <a:r>
              <a:rPr lang="ru-RU" sz="2000" dirty="0" smtClean="0"/>
              <a:t>плакаты, видеоматериалы</a:t>
            </a:r>
            <a:r>
              <a:rPr lang="ru-RU" sz="2000" dirty="0"/>
              <a:t>, объемные модели, муляжи и др.</a:t>
            </a:r>
          </a:p>
        </p:txBody>
      </p:sp>
    </p:spTree>
    <p:extLst>
      <p:ext uri="{BB962C8B-B14F-4D97-AF65-F5344CB8AC3E}">
        <p14:creationId xmlns:p14="http://schemas.microsoft.com/office/powerpoint/2010/main" val="413831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30A0"/>
      </a:hlink>
      <a:folHlink>
        <a:srgbClr val="7030A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1118</Words>
  <Application>Microsoft Office PowerPoint</Application>
  <PresentationFormat>Экран (4:3)</PresentationFormat>
  <Paragraphs>135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Шаблон Фокиной Л. П.</dc:creator>
  <cp:lastModifiedBy>cdt</cp:lastModifiedBy>
  <cp:revision>40</cp:revision>
  <dcterms:created xsi:type="dcterms:W3CDTF">2014-07-06T18:18:01Z</dcterms:created>
  <dcterms:modified xsi:type="dcterms:W3CDTF">2019-02-01T18:11:06Z</dcterms:modified>
</cp:coreProperties>
</file>