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30"/>
  </p:notesMasterIdLst>
  <p:sldIdLst>
    <p:sldId id="268" r:id="rId12"/>
    <p:sldId id="312" r:id="rId13"/>
    <p:sldId id="314" r:id="rId14"/>
    <p:sldId id="315" r:id="rId15"/>
    <p:sldId id="316" r:id="rId16"/>
    <p:sldId id="321" r:id="rId17"/>
    <p:sldId id="322" r:id="rId18"/>
    <p:sldId id="323" r:id="rId19"/>
    <p:sldId id="324" r:id="rId20"/>
    <p:sldId id="325" r:id="rId21"/>
    <p:sldId id="326" r:id="rId22"/>
    <p:sldId id="327" r:id="rId23"/>
    <p:sldId id="328" r:id="rId24"/>
    <p:sldId id="329" r:id="rId25"/>
    <p:sldId id="330" r:id="rId26"/>
    <p:sldId id="318" r:id="rId27"/>
    <p:sldId id="319" r:id="rId28"/>
    <p:sldId id="32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a:srgbClr val="FF0000"/>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D7091-E3A7-4440-8997-3763144714DD}" type="datetimeFigureOut">
              <a:rPr lang="ru-RU" smtClean="0"/>
              <a:t>13.04.2018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54554-18DE-4AB2-A0FC-AE71E420C22E}" type="slidenum">
              <a:rPr lang="ru-RU" smtClean="0"/>
              <a:t>‹#›</a:t>
            </a:fld>
            <a:endParaRPr lang="ru-RU"/>
          </a:p>
        </p:txBody>
      </p:sp>
    </p:spTree>
    <p:extLst>
      <p:ext uri="{BB962C8B-B14F-4D97-AF65-F5344CB8AC3E}">
        <p14:creationId xmlns:p14="http://schemas.microsoft.com/office/powerpoint/2010/main" val="227999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Чтобы запустить барабан, нужно щелкнуть на красный круг. Выпадение номеров настроено следующим образом: 2, 7, 1, 6, 3, 5, 8, 4.</a:t>
            </a:r>
          </a:p>
          <a:p>
            <a:pPr eaLnBrk="1" hangingPunct="1">
              <a:spcBef>
                <a:spcPct val="0"/>
              </a:spcBef>
            </a:pPr>
            <a:endParaRPr lang="ru-RU" smtClean="0"/>
          </a:p>
        </p:txBody>
      </p:sp>
      <p:sp>
        <p:nvSpPr>
          <p:cNvPr id="1434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604C951-9A09-471D-BE5B-B6AD25FF7717}" type="slidenum">
              <a:rPr lang="ru-RU" smtClean="0">
                <a:solidFill>
                  <a:prstClr val="black"/>
                </a:solidFill>
              </a:rPr>
              <a:pPr>
                <a:defRPr/>
              </a:pPr>
              <a:t>7</a:t>
            </a:fld>
            <a:endParaRPr lang="ru-RU"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32D60571-42ED-4115-979E-55A445A9082F}" type="slidenum">
              <a:rPr lang="ru-RU">
                <a:solidFill>
                  <a:prstClr val="black"/>
                </a:solidFill>
              </a:rPr>
              <a:pPr>
                <a:defRPr/>
              </a:pPr>
              <a:t>14</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98"/>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5" name="Footer Placeholder 4"/>
          <p:cNvSpPr>
            <a:spLocks noGrp="1"/>
          </p:cNvSpPr>
          <p:nvPr>
            <p:ph type="ftr" sz="quarter" idx="11"/>
          </p:nvPr>
        </p:nvSpPr>
        <p:spPr/>
        <p:txBody>
          <a:bodyPr/>
          <a:lstStyle/>
          <a:p>
            <a:endParaRPr lang="ru-RU" dirty="0">
              <a:solidFill>
                <a:srgbClr val="000000"/>
              </a:solidFill>
            </a:endParaRPr>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22981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5" name="Footer Placeholder 4"/>
          <p:cNvSpPr>
            <a:spLocks noGrp="1"/>
          </p:cNvSpPr>
          <p:nvPr>
            <p:ph type="ftr" sz="quarter" idx="11"/>
          </p:nvPr>
        </p:nvSpPr>
        <p:spPr/>
        <p:txBody>
          <a:bodyPr/>
          <a:lstStyle/>
          <a:p>
            <a:endParaRPr lang="ru-RU" dirty="0">
              <a:solidFill>
                <a:srgbClr val="000000"/>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1660484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59945699"/>
      </p:ext>
    </p:extLst>
  </p:cSld>
  <p:clrMapOvr>
    <a:masterClrMapping/>
  </p:clrMapOvr>
  <p:transition spd="slow"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19291650"/>
      </p:ext>
    </p:extLst>
  </p:cSld>
  <p:clrMapOvr>
    <a:masterClrMapping/>
  </p:clrMapOvr>
  <p:transition spd="slow"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57"/>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30968587"/>
      </p:ext>
    </p:extLst>
  </p:cSld>
  <p:clrMapOvr>
    <a:masterClrMapping/>
  </p:clrMapOvr>
  <p:transition spd="slow"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8811787"/>
      </p:ext>
    </p:extLst>
  </p:cSld>
  <p:clrMapOvr>
    <a:masterClrMapping/>
  </p:clrMapOvr>
  <p:transition spd="slow"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32338900"/>
      </p:ext>
    </p:extLst>
  </p:cSld>
  <p:clrMapOvr>
    <a:masterClrMapping/>
  </p:clrMapOvr>
  <p:transition spd="slow"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03337444"/>
      </p:ext>
    </p:extLst>
  </p:cSld>
  <p:clrMapOvr>
    <a:masterClrMapping/>
  </p:clrMapOvr>
  <p:transition spd="slow"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88672364"/>
      </p:ext>
    </p:extLst>
  </p:cSld>
  <p:clrMapOvr>
    <a:masterClrMapping/>
  </p:clrMapOvr>
  <p:transition spd="slow"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4184197"/>
      </p:ext>
    </p:extLst>
  </p:cSld>
  <p:clrMapOvr>
    <a:masterClrMapping/>
  </p:clrMapOvr>
  <p:transition spd="slow"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4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06544041"/>
      </p:ext>
    </p:extLst>
  </p:cSld>
  <p:clrMapOvr>
    <a:masterClrMapping/>
  </p:clrMapOvr>
  <p:transition spd="slow"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3414691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6"/>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736"/>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5" name="Footer Placeholder 4"/>
          <p:cNvSpPr>
            <a:spLocks noGrp="1"/>
          </p:cNvSpPr>
          <p:nvPr>
            <p:ph type="ftr" sz="quarter" idx="11"/>
          </p:nvPr>
        </p:nvSpPr>
        <p:spPr/>
        <p:txBody>
          <a:bodyPr/>
          <a:lstStyle/>
          <a:p>
            <a:endParaRPr lang="ru-RU" dirty="0">
              <a:solidFill>
                <a:srgbClr val="000000"/>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21978562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80109984"/>
      </p:ext>
    </p:extLst>
  </p:cSld>
  <p:clrMapOvr>
    <a:masterClrMapping/>
  </p:clrMapOvr>
  <p:transition spd="slow" advClick="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98675820"/>
      </p:ext>
    </p:extLst>
  </p:cSld>
  <p:clrMapOvr>
    <a:masterClrMapping/>
  </p:clrMapOvr>
  <p:transition spd="slow" advClick="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9831631"/>
      </p:ext>
    </p:extLst>
  </p:cSld>
  <p:clrMapOvr>
    <a:masterClrMapping/>
  </p:clrMapOvr>
  <p:transition spd="slow" advClick="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56660788"/>
      </p:ext>
    </p:extLst>
  </p:cSld>
  <p:clrMapOvr>
    <a:masterClrMapping/>
  </p:clrMapOvr>
  <p:transition spd="slow" advClick="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80929079"/>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400363"/>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2448056"/>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43035039"/>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3505233"/>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6005997"/>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5243780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65391079"/>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88776711"/>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427335"/>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37"/>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8364655"/>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2110233"/>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4061838"/>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13875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2710857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5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461590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5" name="Footer Placeholder 4"/>
          <p:cNvSpPr>
            <a:spLocks noGrp="1"/>
          </p:cNvSpPr>
          <p:nvPr>
            <p:ph type="ftr" sz="quarter" idx="11"/>
          </p:nvPr>
        </p:nvSpPr>
        <p:spPr/>
        <p:txBody>
          <a:bodyPr/>
          <a:lstStyle/>
          <a:p>
            <a:endParaRPr lang="ru-RU" dirty="0">
              <a:solidFill>
                <a:srgbClr val="000000"/>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3717275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52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30224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33021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3739705"/>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17232176"/>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821609"/>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2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7871701"/>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10654848"/>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52934618"/>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86531583"/>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649759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8"/>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
        <p:nvSpPr>
          <p:cNvPr id="9" name="Footer Placeholder 8"/>
          <p:cNvSpPr>
            <a:spLocks noGrp="1"/>
          </p:cNvSpPr>
          <p:nvPr>
            <p:ph type="ftr" sz="quarter" idx="12"/>
          </p:nvPr>
        </p:nvSpPr>
        <p:spPr/>
        <p:txBody>
          <a:bodyPr/>
          <a:lstStyle/>
          <a:p>
            <a:endParaRPr lang="ru-RU" dirty="0">
              <a:solidFill>
                <a:srgbClr val="000000"/>
              </a:solidFill>
            </a:endParaRPr>
          </a:p>
        </p:txBody>
      </p:sp>
    </p:spTree>
    <p:extLst>
      <p:ext uri="{BB962C8B-B14F-4D97-AF65-F5344CB8AC3E}">
        <p14:creationId xmlns:p14="http://schemas.microsoft.com/office/powerpoint/2010/main" val="2291919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3558492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51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21628441"/>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56797817"/>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11503409"/>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16699230"/>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2537298"/>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23"/>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4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22949"/>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24684795"/>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5719719"/>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1223451"/>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6" name="Footer Placeholder 5"/>
          <p:cNvSpPr>
            <a:spLocks noGrp="1"/>
          </p:cNvSpPr>
          <p:nvPr>
            <p:ph type="ftr" sz="quarter" idx="11"/>
          </p:nvPr>
        </p:nvSpPr>
        <p:spPr/>
        <p:txBody>
          <a:bodyPr/>
          <a:lstStyle/>
          <a:p>
            <a:endParaRPr lang="ru-RU" dirty="0">
              <a:solidFill>
                <a:srgbClr val="000000"/>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1898176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21050994"/>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51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78963707"/>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51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0165942"/>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9805512"/>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830068"/>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214195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010799"/>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17"/>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76056097"/>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77636444"/>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351455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8" name="Footer Placeholder 7"/>
          <p:cNvSpPr>
            <a:spLocks noGrp="1"/>
          </p:cNvSpPr>
          <p:nvPr>
            <p:ph type="ftr" sz="quarter" idx="11"/>
          </p:nvPr>
        </p:nvSpPr>
        <p:spPr/>
        <p:txBody>
          <a:bodyPr/>
          <a:lstStyle/>
          <a:p>
            <a:endParaRPr lang="ru-RU" dirty="0">
              <a:solidFill>
                <a:srgbClr val="000000"/>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1399263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28221630"/>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9090510"/>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5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0052552"/>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50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23527862"/>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41645731"/>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77627441"/>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0192281"/>
      </p:ext>
    </p:extLst>
  </p:cSld>
  <p:clrMapOvr>
    <a:masterClrMapping/>
  </p:clrMapOvr>
  <p:transition spd="slow"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56613709"/>
      </p:ext>
    </p:extLst>
  </p:cSld>
  <p:clrMapOvr>
    <a:masterClrMapping/>
  </p:clrMapOvr>
  <p:transition spd="slow"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0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3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862955"/>
      </p:ext>
    </p:extLst>
  </p:cSld>
  <p:clrMapOvr>
    <a:masterClrMapping/>
  </p:clrMapOvr>
  <p:transition spd="slow"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7469965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4" name="Footer Placeholder 3"/>
          <p:cNvSpPr>
            <a:spLocks noGrp="1"/>
          </p:cNvSpPr>
          <p:nvPr>
            <p:ph type="ftr" sz="quarter" idx="11"/>
          </p:nvPr>
        </p:nvSpPr>
        <p:spPr/>
        <p:txBody>
          <a:bodyPr/>
          <a:lstStyle/>
          <a:p>
            <a:endParaRPr lang="ru-RU" dirty="0">
              <a:solidFill>
                <a:srgbClr val="000000"/>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1952910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69696489"/>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85404959"/>
      </p:ext>
    </p:extLst>
  </p:cSld>
  <p:clrMapOvr>
    <a:masterClrMapping/>
  </p:clrMapOvr>
  <p:transition spd="slow"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7931857"/>
      </p:ext>
    </p:extLst>
  </p:cSld>
  <p:clrMapOvr>
    <a:masterClrMapping/>
  </p:clrMapOvr>
  <p:transition spd="slow"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9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0408184"/>
      </p:ext>
    </p:extLst>
  </p:cSld>
  <p:clrMapOvr>
    <a:masterClrMapping/>
  </p:clrMapOvr>
  <p:transition spd="slow"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9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99866961"/>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10926307"/>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7633300"/>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36730062"/>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47420091"/>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9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620910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3" name="Footer Placeholder 2"/>
          <p:cNvSpPr>
            <a:spLocks noGrp="1"/>
          </p:cNvSpPr>
          <p:nvPr>
            <p:ph type="ftr" sz="quarter" idx="11"/>
          </p:nvPr>
        </p:nvSpPr>
        <p:spPr/>
        <p:txBody>
          <a:bodyPr/>
          <a:lstStyle/>
          <a:p>
            <a:endParaRPr lang="ru-RU" dirty="0">
              <a:solidFill>
                <a:srgbClr val="000000"/>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Tree>
    <p:extLst>
      <p:ext uri="{BB962C8B-B14F-4D97-AF65-F5344CB8AC3E}">
        <p14:creationId xmlns:p14="http://schemas.microsoft.com/office/powerpoint/2010/main" val="903085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04431267"/>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9555672"/>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5361246"/>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93357423"/>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1730173"/>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8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8308574"/>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38946396"/>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031793"/>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67797585"/>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9093207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6" name="Footer Placeholder 5"/>
          <p:cNvSpPr>
            <a:spLocks noGrp="1"/>
          </p:cNvSpPr>
          <p:nvPr>
            <p:ph type="ftr" sz="quarter" idx="11"/>
          </p:nvPr>
        </p:nvSpPr>
        <p:spPr/>
        <p:txBody>
          <a:bodyPr/>
          <a:lstStyle/>
          <a:p>
            <a:endParaRPr lang="ru-RU" dirty="0">
              <a:solidFill>
                <a:srgbClr val="000000"/>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D1282E"/>
                </a:solidFill>
              </a:rPr>
              <a:pPr/>
              <a:t>‹#›</a:t>
            </a:fld>
            <a:endParaRPr lang="ru-RU" dirty="0">
              <a:solidFill>
                <a:srgbClr val="D1282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3851800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87"/>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5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4780535"/>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33136570"/>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99526786"/>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74964608"/>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88351954"/>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24321329"/>
      </p:ext>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7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22502916"/>
      </p:ext>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6688236"/>
      </p:ext>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73669465"/>
      </p:ext>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494F6B1-7014-40CB-9BB7-CC0323C58DDC}"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28DF68-E5E5-4079-A12B-D188E94863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0320895"/>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6" name="Footer Placeholder 5"/>
          <p:cNvSpPr>
            <a:spLocks noGrp="1"/>
          </p:cNvSpPr>
          <p:nvPr>
            <p:ph type="ftr" sz="quarter" idx="11"/>
          </p:nvPr>
        </p:nvSpPr>
        <p:spPr/>
        <p:txBody>
          <a:bodyPr/>
          <a:lstStyle/>
          <a:p>
            <a:endParaRPr lang="ru-RU"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solidFill>
                  <a:srgbClr val="000000"/>
                </a:solidFill>
              </a:rPr>
              <a:pPr/>
              <a:t>‹#›</a:t>
            </a:fld>
            <a:endParaRPr lang="ru-RU"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7381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965DEF-5A1A-4716-8334-BE97EB318968}"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BF4A7B-F64E-44F7-8FDC-57306668EE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3049717"/>
      </p:ext>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73"/>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21E2171-EB3D-4B34-A064-7D2A8C3E979E}"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D281C8A-FDC7-40B9-9E6F-77236D780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24145787"/>
      </p:ext>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431B88-6676-43BA-9678-FA9C5B5E57E0}"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84463-0B6F-4FF3-A207-B6D55764AB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8373018"/>
      </p:ext>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F19ECD7-06A7-41D4-A9D1-ABE117AAEE6D}" type="datetimeFigureOut">
              <a:rPr lang="ru-RU">
                <a:solidFill>
                  <a:prstClr val="black">
                    <a:tint val="75000"/>
                  </a:prstClr>
                </a:solidFill>
              </a:rPr>
              <a:pPr>
                <a:defRPr/>
              </a:pPr>
              <a:t>13.04.2018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1067679-A40F-4F29-B051-C243B33461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36462334"/>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587A33-1AC9-4AE3-97C3-9B148DDB460F}" type="datetimeFigureOut">
              <a:rPr lang="ru-RU">
                <a:solidFill>
                  <a:prstClr val="black">
                    <a:tint val="75000"/>
                  </a:prstClr>
                </a:solidFill>
              </a:rPr>
              <a:pPr>
                <a:defRPr/>
              </a:pPr>
              <a:t>13.04.2018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E68C062-2CA2-4450-A3B3-F39515DFAC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8218018"/>
      </p:ext>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B378FC-C679-4CB9-954E-21D492D5CE6A}" type="datetimeFigureOut">
              <a:rPr lang="ru-RU">
                <a:solidFill>
                  <a:prstClr val="black">
                    <a:tint val="75000"/>
                  </a:prstClr>
                </a:solidFill>
              </a:rPr>
              <a:pPr>
                <a:defRPr/>
              </a:pPr>
              <a:t>13.04.2018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8C807C8-9F3E-40E0-A2A3-CD14DF43EE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8475617"/>
      </p:ext>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FF1CFD-279F-44CC-9860-8FC64F55F858}"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5523CF6-56FF-4442-B916-ACE1B18F11F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2395592"/>
      </p:ext>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6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3F6F834-BD5E-4E3A-A2DF-5EFDB4240695}" type="datetimeFigureOut">
              <a:rPr lang="ru-RU">
                <a:solidFill>
                  <a:prstClr val="black">
                    <a:tint val="75000"/>
                  </a:prstClr>
                </a:solidFill>
              </a:rPr>
              <a:pPr>
                <a:defRPr/>
              </a:pPr>
              <a:t>13.04.2018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8108C18-B6C4-43FF-9F66-2582CB51D0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68443834"/>
      </p:ext>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F33A35-070B-43FB-8C17-37BF0672D1B9}"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56C48F2-3787-4EB0-B9E7-1EA048571D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8830522"/>
      </p:ext>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C9A295-79D3-4F3A-BEBE-C4C0A144A407}"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8B37C06-7EFC-45B7-AFD8-3533892418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2960598"/>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solidFill>
                  <a:srgbClr val="000000"/>
                </a:solidFill>
              </a:rPr>
              <a:pPr/>
              <a:t>13.04.2018</a:t>
            </a:fld>
            <a:endParaRPr lang="ru-RU" dirty="0">
              <a:solidFill>
                <a:srgbClr val="000000"/>
              </a:solidFill>
            </a:endParaRPr>
          </a:p>
        </p:txBody>
      </p:sp>
      <p:sp>
        <p:nvSpPr>
          <p:cNvPr id="5" name="Footer Placeholder 4"/>
          <p:cNvSpPr>
            <a:spLocks noGrp="1"/>
          </p:cNvSpPr>
          <p:nvPr>
            <p:ph type="ftr" sz="quarter" idx="3"/>
          </p:nvPr>
        </p:nvSpPr>
        <p:spPr>
          <a:xfrm>
            <a:off x="457200" y="6492973"/>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dirty="0">
              <a:solidFill>
                <a:srgbClr val="000000"/>
              </a:solidFill>
            </a:endParaRPr>
          </a:p>
        </p:txBody>
      </p:sp>
      <p:sp>
        <p:nvSpPr>
          <p:cNvPr id="6" name="Slide Number Placeholder 5"/>
          <p:cNvSpPr>
            <a:spLocks noGrp="1"/>
          </p:cNvSpPr>
          <p:nvPr>
            <p:ph type="sldNum" sz="quarter" idx="4"/>
          </p:nvPr>
        </p:nvSpPr>
        <p:spPr>
          <a:xfrm rot="16200000">
            <a:off x="8227426" y="5885595"/>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solidFill>
                  <a:srgbClr val="D1282E"/>
                </a:solidFill>
              </a:rPr>
              <a:pPr/>
              <a:t>‹#›</a:t>
            </a:fld>
            <a:endParaRPr lang="ru-RU" dirty="0">
              <a:solidFill>
                <a:srgbClr val="D1282E"/>
              </a:solidFill>
            </a:endParaRPr>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75995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91074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479901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49"/>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4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49"/>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29982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86279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3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3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35"/>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4279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29"/>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2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29"/>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291253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2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2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2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15176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41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146504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99"/>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9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99"/>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320616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7F4DA4-D02B-4995-876A-44E201ACD83B}" type="datetimeFigureOut">
              <a:rPr lang="ru-RU">
                <a:solidFill>
                  <a:prstClr val="black">
                    <a:tint val="75000"/>
                  </a:prstClr>
                </a:solidFill>
              </a:rPr>
              <a:pPr>
                <a:defRPr/>
              </a:pPr>
              <a:t>13.04.2018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15026A-6C68-4E36-A176-BA965B53F48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563366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slide" Target="slide9.xml"/><Relationship Id="rId2" Type="http://schemas.openxmlformats.org/officeDocument/2006/relationships/slideLayout" Target="../slideLayouts/slideLayout105.xml"/><Relationship Id="rId1" Type="http://schemas.openxmlformats.org/officeDocument/2006/relationships/video" Target="file:///C:\Users\cdt\Desktop\13.04.2018\&#1060;&#1080;&#1079;&#1084;&#1080;&#1085;&#1091;&#1090;&#1082;&#1072;%20&#1025;&#1083;&#1086;&#1095;&#1082;&#1072;.mp4" TargetMode="External"/><Relationship Id="rId6" Type="http://schemas.openxmlformats.org/officeDocument/2006/relationships/slide" Target="slide7.xml"/><Relationship Id="rId5" Type="http://schemas.openxmlformats.org/officeDocument/2006/relationships/hyperlink" Target="http://www.youtube.com/watch?v=abd1NWTWfEs" TargetMode="External"/><Relationship Id="rId4" Type="http://schemas.openxmlformats.org/officeDocument/2006/relationships/image" Target="../media/image12.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F:\&#1090;&#1074;&#1086;&#1088;&#1095;&#1077;&#1089;&#1082;&#1072;&#1103;%20&#1083;&#1072;&#1073;&#1086;&#1088;&#1072;&#1090;&#1086;&#1088;&#1080;&#1103;\13.04.2018\&#1055;&#1088;&#1080;&#1090;&#1095;&#1072;%20&#1086;%20&#1084;&#1086;&#1088;&#1089;&#1082;&#1080;&#1093;%20&#1079;&#1074;&#1105;&#1079;&#1076;&#1072;&#1093;.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4.xml"/><Relationship Id="rId3" Type="http://schemas.openxmlformats.org/officeDocument/2006/relationships/image" Target="../media/image7.jpeg"/><Relationship Id="rId7" Type="http://schemas.openxmlformats.org/officeDocument/2006/relationships/slide" Target="slide9.xml"/><Relationship Id="rId12" Type="http://schemas.openxmlformats.org/officeDocument/2006/relationships/slide" Target="slide13.xml"/><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29.xml"/><Relationship Id="rId6" Type="http://schemas.openxmlformats.org/officeDocument/2006/relationships/image" Target="../media/image9.jpeg"/><Relationship Id="rId11" Type="http://schemas.openxmlformats.org/officeDocument/2006/relationships/slide" Target="slide1.xml"/><Relationship Id="rId5" Type="http://schemas.openxmlformats.org/officeDocument/2006/relationships/slide" Target="slide8.xml"/><Relationship Id="rId15" Type="http://schemas.openxmlformats.org/officeDocument/2006/relationships/slide" Target="slide15.xml"/><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1.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28596" y="5786454"/>
            <a:ext cx="8153400" cy="457200"/>
          </a:xfrm>
        </p:spPr>
        <p:txBody>
          <a:bodyPr>
            <a:normAutofit/>
          </a:bodyPr>
          <a:lstStyle/>
          <a:p>
            <a:pPr algn="ct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творческая лаборатория</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Заголовок 3"/>
          <p:cNvSpPr>
            <a:spLocks noGrp="1"/>
          </p:cNvSpPr>
          <p:nvPr>
            <p:ph type="title"/>
          </p:nvPr>
        </p:nvSpPr>
        <p:spPr>
          <a:xfrm>
            <a:off x="142845" y="3857628"/>
            <a:ext cx="8783266" cy="1857388"/>
          </a:xfrm>
        </p:spPr>
        <p:txBody>
          <a:bodyPr>
            <a:noAutofit/>
          </a:bodyPr>
          <a:lstStyle/>
          <a:p>
            <a:pPr algn="ct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Р</a:t>
            </a:r>
            <a: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t>азвитие творческих способностей детей </a:t>
            </a:r>
            <a:b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t>с особенностями психофизического развития </a:t>
            </a:r>
            <a:b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t>в объединении по интересам как условие </a:t>
            </a:r>
            <a:b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b="1" cap="none" dirty="0" smtClean="0">
                <a:effectLst>
                  <a:outerShdw blurRad="38100" dist="38100" dir="2700000" algn="tl">
                    <a:srgbClr val="000000">
                      <a:alpha val="43137"/>
                    </a:srgbClr>
                  </a:outerShdw>
                </a:effectLst>
                <a:latin typeface="Times New Roman" pitchFamily="18" charset="0"/>
                <a:cs typeface="Times New Roman" pitchFamily="18" charset="0"/>
              </a:rPr>
              <a:t>их успешной социализации в обществе</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6111"/>
          <a:stretch/>
        </p:blipFill>
        <p:spPr>
          <a:xfrm>
            <a:off x="1643042" y="285731"/>
            <a:ext cx="6072230" cy="3524555"/>
          </a:xfrm>
          <a:prstGeom prst="rect">
            <a:avLst/>
          </a:prstGeom>
        </p:spPr>
      </p:pic>
    </p:spTree>
    <p:extLst>
      <p:ext uri="{BB962C8B-B14F-4D97-AF65-F5344CB8AC3E}">
        <p14:creationId xmlns:p14="http://schemas.microsoft.com/office/powerpoint/2010/main" val="215700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48" y="85725"/>
            <a:ext cx="3103835"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№4</a:t>
            </a:r>
            <a:endParaRPr lang="ru-RU" dirty="0"/>
          </a:p>
        </p:txBody>
      </p:sp>
      <p:sp>
        <p:nvSpPr>
          <p:cNvPr id="6148" name="TextBox 5"/>
          <p:cNvSpPr txBox="1">
            <a:spLocks noChangeArrowheads="1"/>
          </p:cNvSpPr>
          <p:nvPr/>
        </p:nvSpPr>
        <p:spPr bwMode="auto">
          <a:xfrm>
            <a:off x="723900" y="1052736"/>
            <a:ext cx="7448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ru-RU" sz="3600" b="1" dirty="0" smtClean="0">
                <a:solidFill>
                  <a:srgbClr val="0056F2"/>
                </a:solidFill>
                <a:latin typeface="Times New Roman" pitchFamily="18" charset="0"/>
                <a:cs typeface="Times New Roman" pitchFamily="18" charset="0"/>
              </a:rPr>
              <a:t>Кому принадлежит фраза: </a:t>
            </a:r>
          </a:p>
          <a:p>
            <a:pPr algn="just" eaLnBrk="1" fontAlgn="base" hangingPunct="1">
              <a:spcBef>
                <a:spcPct val="0"/>
              </a:spcBef>
              <a:spcAft>
                <a:spcPct val="0"/>
              </a:spcAft>
            </a:pPr>
            <a:r>
              <a:rPr lang="ru-RU" sz="3600" b="1" dirty="0" smtClean="0">
                <a:solidFill>
                  <a:srgbClr val="0056F2"/>
                </a:solidFill>
                <a:latin typeface="Times New Roman" pitchFamily="18" charset="0"/>
                <a:cs typeface="Times New Roman" pitchFamily="18" charset="0"/>
              </a:rPr>
              <a:t>«Все взрослые были когда-то детьми, но потом забыли об этом»?  </a:t>
            </a:r>
          </a:p>
        </p:txBody>
      </p:sp>
      <p:sp>
        <p:nvSpPr>
          <p:cNvPr id="8" name="TextBox 7"/>
          <p:cNvSpPr txBox="1"/>
          <p:nvPr/>
        </p:nvSpPr>
        <p:spPr>
          <a:xfrm>
            <a:off x="1860922" y="3861048"/>
            <a:ext cx="5174456" cy="10779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3200" b="1" dirty="0">
                <a:solidFill>
                  <a:prstClr val="black"/>
                </a:solidFill>
                <a:latin typeface="Times New Roman" pitchFamily="18" charset="0"/>
                <a:cs typeface="Times New Roman" pitchFamily="18" charset="0"/>
              </a:rPr>
              <a:t>Антуан де Сент-Экзюпери</a:t>
            </a:r>
          </a:p>
          <a:p>
            <a:pPr algn="ctr">
              <a:defRPr/>
            </a:pPr>
            <a:endParaRPr lang="ru-RU" sz="3200" b="1" dirty="0">
              <a:solidFill>
                <a:prstClr val="black"/>
              </a:solidFill>
              <a:latin typeface="Times New Roman" pitchFamily="18" charset="0"/>
              <a:cs typeface="Times New Roman" pitchFamily="18" charset="0"/>
            </a:endParaRPr>
          </a:p>
        </p:txBody>
      </p:sp>
      <p:sp>
        <p:nvSpPr>
          <p:cNvPr id="9" name="Прямоугольник 8"/>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3448141012"/>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43" y="85725"/>
            <a:ext cx="2743795"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№5</a:t>
            </a:r>
            <a:endParaRPr lang="ru-RU" dirty="0"/>
          </a:p>
        </p:txBody>
      </p:sp>
      <p:sp>
        <p:nvSpPr>
          <p:cNvPr id="7172" name="TextBox 5"/>
          <p:cNvSpPr txBox="1">
            <a:spLocks noChangeArrowheads="1"/>
          </p:cNvSpPr>
          <p:nvPr/>
        </p:nvSpPr>
        <p:spPr bwMode="auto">
          <a:xfrm>
            <a:off x="683569" y="1235077"/>
            <a:ext cx="80648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ru-RU" sz="3600" b="1" dirty="0" smtClean="0">
                <a:solidFill>
                  <a:srgbClr val="0056F2"/>
                </a:solidFill>
                <a:latin typeface="Times New Roman" pitchFamily="18" charset="0"/>
                <a:cs typeface="Times New Roman" pitchFamily="18" charset="0"/>
              </a:rPr>
              <a:t>Основным компонентом процесса образования детей с ограниченными возможностями является</a:t>
            </a:r>
          </a:p>
        </p:txBody>
      </p:sp>
      <p:sp>
        <p:nvSpPr>
          <p:cNvPr id="8" name="TextBox 7"/>
          <p:cNvSpPr txBox="1"/>
          <p:nvPr/>
        </p:nvSpPr>
        <p:spPr>
          <a:xfrm>
            <a:off x="1364488" y="3789040"/>
            <a:ext cx="6765131" cy="107721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3200" b="1" dirty="0">
                <a:solidFill>
                  <a:prstClr val="black"/>
                </a:solidFill>
                <a:latin typeface="Times New Roman" pitchFamily="18" charset="0"/>
                <a:cs typeface="Times New Roman" pitchFamily="18" charset="0"/>
              </a:rPr>
              <a:t>Вовлечение детей в творческую деятельность</a:t>
            </a:r>
          </a:p>
        </p:txBody>
      </p:sp>
      <p:sp>
        <p:nvSpPr>
          <p:cNvPr id="9" name="Прямоугольник 8"/>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1964967672"/>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37" y="85725"/>
            <a:ext cx="2671787"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№7</a:t>
            </a:r>
            <a:endParaRPr lang="ru-RU" dirty="0"/>
          </a:p>
        </p:txBody>
      </p:sp>
      <p:sp>
        <p:nvSpPr>
          <p:cNvPr id="8196" name="TextBox 5"/>
          <p:cNvSpPr txBox="1">
            <a:spLocks noChangeArrowheads="1"/>
          </p:cNvSpPr>
          <p:nvPr/>
        </p:nvSpPr>
        <p:spPr bwMode="auto">
          <a:xfrm>
            <a:off x="639259" y="1158904"/>
            <a:ext cx="84653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ru-RU" sz="3200" b="1" dirty="0" smtClean="0">
                <a:solidFill>
                  <a:srgbClr val="0056F2"/>
                </a:solidFill>
                <a:latin typeface="Times New Roman" pitchFamily="18" charset="0"/>
                <a:cs typeface="Times New Roman" pitchFamily="18" charset="0"/>
              </a:rPr>
              <a:t>Одно из основных условий социализации детей с ОПФР, обеспечение их полноценного участия в жизни общества, эффективной самореализации является</a:t>
            </a:r>
          </a:p>
        </p:txBody>
      </p:sp>
      <p:sp>
        <p:nvSpPr>
          <p:cNvPr id="8" name="TextBox 7"/>
          <p:cNvSpPr txBox="1"/>
          <p:nvPr/>
        </p:nvSpPr>
        <p:spPr>
          <a:xfrm>
            <a:off x="1849041" y="3793873"/>
            <a:ext cx="5482828" cy="107721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3200" b="1" dirty="0">
                <a:solidFill>
                  <a:prstClr val="black"/>
                </a:solidFill>
                <a:latin typeface="Times New Roman" pitchFamily="18" charset="0"/>
                <a:cs typeface="Times New Roman" pitchFamily="18" charset="0"/>
              </a:rPr>
              <a:t>Возможность получения образования</a:t>
            </a:r>
          </a:p>
        </p:txBody>
      </p:sp>
      <p:sp>
        <p:nvSpPr>
          <p:cNvPr id="9" name="Прямоугольник 8"/>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179270045"/>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13" y="85725"/>
            <a:ext cx="2815803"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№8</a:t>
            </a:r>
            <a:endParaRPr lang="ru-RU" dirty="0"/>
          </a:p>
        </p:txBody>
      </p:sp>
      <p:sp>
        <p:nvSpPr>
          <p:cNvPr id="9220" name="TextBox 5"/>
          <p:cNvSpPr txBox="1">
            <a:spLocks noChangeArrowheads="1"/>
          </p:cNvSpPr>
          <p:nvPr/>
        </p:nvSpPr>
        <p:spPr bwMode="auto">
          <a:xfrm>
            <a:off x="739378" y="1235077"/>
            <a:ext cx="7729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ru-RU" sz="3200" b="1" dirty="0" smtClean="0">
                <a:solidFill>
                  <a:srgbClr val="0056F2"/>
                </a:solidFill>
                <a:latin typeface="Times New Roman" pitchFamily="18" charset="0"/>
                <a:cs typeface="Times New Roman" pitchFamily="18" charset="0"/>
              </a:rPr>
              <a:t>Как  поддержать интерес к занятиям и хороший эмоциональный настрой учащихся с ОПФР?</a:t>
            </a:r>
          </a:p>
        </p:txBody>
      </p:sp>
      <p:sp>
        <p:nvSpPr>
          <p:cNvPr id="8" name="TextBox 7"/>
          <p:cNvSpPr txBox="1"/>
          <p:nvPr/>
        </p:nvSpPr>
        <p:spPr>
          <a:xfrm>
            <a:off x="814390" y="3212976"/>
            <a:ext cx="7536656" cy="224676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ru-RU" sz="2800" dirty="0">
                <a:solidFill>
                  <a:prstClr val="black"/>
                </a:solidFill>
                <a:latin typeface="Times New Roman" pitchFamily="18" charset="0"/>
                <a:cs typeface="Times New Roman" pitchFamily="18" charset="0"/>
              </a:rPr>
              <a:t>Использовать красочный, дидактический  материал, введение в занятия игровых моментов, внимание к   ребенку, поощрение его малейших успехов, темп занятия должен соответствовать возможностям ребенка</a:t>
            </a:r>
          </a:p>
        </p:txBody>
      </p:sp>
      <p:sp>
        <p:nvSpPr>
          <p:cNvPr id="9" name="Прямоугольник 8"/>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1694072547"/>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931" y="155575"/>
            <a:ext cx="7886700" cy="412750"/>
          </a:xfrm>
        </p:spPr>
        <p:txBody>
          <a:bodyPr rtlCol="0">
            <a:normAutofit fontScale="90000"/>
          </a:bodyPr>
          <a:lstStyle/>
          <a:p>
            <a:pPr eaLnBrk="1" fontAlgn="auto" hangingPunct="1">
              <a:spcAft>
                <a:spcPts val="0"/>
              </a:spcAft>
              <a:defRPr/>
            </a:pPr>
            <a:r>
              <a:rPr lang="ru-RU" dirty="0" smtClean="0">
                <a:hlinkClick r:id="rId5"/>
              </a:rPr>
              <a:t>Музыкальная пауза</a:t>
            </a:r>
            <a:endParaRPr lang="ru-RU" dirty="0"/>
          </a:p>
        </p:txBody>
      </p:sp>
      <p:sp>
        <p:nvSpPr>
          <p:cNvPr id="4" name="Управляющая кнопка: возврат 3">
            <a:hlinkClick r:id="rId6"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6" name="Picture 6" descr="http://www.osh.by/wp-content/uploads/2014/02/skripichnii_kluch0000.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l="26535" r="30315"/>
          <a:stretch>
            <a:fillRect/>
          </a:stretch>
        </p:blipFill>
        <p:spPr bwMode="auto">
          <a:xfrm>
            <a:off x="720329" y="766763"/>
            <a:ext cx="800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Физминутка Ёлочка.mp4">
            <a:hlinkClick r:id="" action="ppaction://media"/>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1938339" y="766763"/>
            <a:ext cx="527566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28043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video>
              <p:cMediaNode vol="80000">
                <p:cTn id="15"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12" y="85725"/>
            <a:ext cx="3391868"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Черный ящик</a:t>
            </a:r>
            <a:endParaRPr lang="ru-RU" dirty="0"/>
          </a:p>
        </p:txBody>
      </p:sp>
      <p:sp>
        <p:nvSpPr>
          <p:cNvPr id="11268" name="TextBox 5"/>
          <p:cNvSpPr txBox="1">
            <a:spLocks noChangeArrowheads="1"/>
          </p:cNvSpPr>
          <p:nvPr/>
        </p:nvSpPr>
        <p:spPr bwMode="auto">
          <a:xfrm>
            <a:off x="723899" y="908720"/>
            <a:ext cx="77140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ru-RU" sz="2400" b="1" dirty="0" smtClean="0">
                <a:solidFill>
                  <a:srgbClr val="0056F2"/>
                </a:solidFill>
                <a:latin typeface="Times New Roman" pitchFamily="18" charset="0"/>
                <a:cs typeface="Times New Roman" pitchFamily="18" charset="0"/>
              </a:rPr>
              <a:t>В Древнем Китае размоченную кору тутового дерева расщепляли на тонкие ленты и варили в растворе извести два часа. Затем полученную массу разбивали молотками, добавляли в нее клей, заливали водой и все это просеивали через тонкое сито. Массу, осевшую в сите, опрокидывали на доску и прессовали. Полученное изделие просушивали и использовали. </a:t>
            </a:r>
            <a:r>
              <a:rPr lang="ru-RU" sz="2400" b="1" i="1" dirty="0" smtClean="0">
                <a:solidFill>
                  <a:srgbClr val="0056F2"/>
                </a:solidFill>
                <a:latin typeface="Times New Roman" pitchFamily="18" charset="0"/>
                <a:cs typeface="Times New Roman" pitchFamily="18" charset="0"/>
              </a:rPr>
              <a:t>Что находится в черном ящике и для чего ЭТО использовали? </a:t>
            </a:r>
          </a:p>
          <a:p>
            <a:pPr algn="just" eaLnBrk="1" fontAlgn="base" hangingPunct="1">
              <a:spcBef>
                <a:spcPct val="0"/>
              </a:spcBef>
              <a:spcAft>
                <a:spcPct val="0"/>
              </a:spcAft>
            </a:pPr>
            <a:endParaRPr lang="ru-RU" sz="2800" b="1" dirty="0" smtClean="0">
              <a:solidFill>
                <a:srgbClr val="0056F2"/>
              </a:solidFill>
              <a:latin typeface="Times New Roman" pitchFamily="18" charset="0"/>
              <a:cs typeface="Times New Roman" pitchFamily="18" charset="0"/>
            </a:endParaRPr>
          </a:p>
        </p:txBody>
      </p:sp>
      <p:sp>
        <p:nvSpPr>
          <p:cNvPr id="8" name="TextBox 7"/>
          <p:cNvSpPr txBox="1"/>
          <p:nvPr/>
        </p:nvSpPr>
        <p:spPr>
          <a:xfrm>
            <a:off x="1082873" y="4581128"/>
            <a:ext cx="6996113" cy="107721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3200" b="1" dirty="0">
                <a:solidFill>
                  <a:prstClr val="black"/>
                </a:solidFill>
                <a:latin typeface="Times New Roman" pitchFamily="18" charset="0"/>
                <a:cs typeface="Times New Roman" pitchFamily="18" charset="0"/>
              </a:rPr>
              <a:t>Полученную бумагу использовали для письма</a:t>
            </a:r>
          </a:p>
        </p:txBody>
      </p:sp>
      <p:sp>
        <p:nvSpPr>
          <p:cNvPr id="9" name="Прямоугольник 8"/>
          <p:cNvSpPr/>
          <p:nvPr/>
        </p:nvSpPr>
        <p:spPr>
          <a:xfrm>
            <a:off x="4033839"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4213405742"/>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186766" cy="5500726"/>
          </a:xfrm>
        </p:spPr>
        <p:txBody>
          <a:bodyPr anchor="t">
            <a:normAutofit fontScale="90000"/>
          </a:bodyPr>
          <a:lstStyle/>
          <a:p>
            <a:pPr algn="ctr"/>
            <a:r>
              <a:rPr lang="ru-RU" sz="3100" b="1" cap="none" dirty="0" smtClean="0">
                <a:effectLst>
                  <a:outerShdw blurRad="38100" dist="38100" dir="2700000" algn="tl">
                    <a:srgbClr val="000000">
                      <a:alpha val="43137"/>
                    </a:srgbClr>
                  </a:outerShdw>
                </a:effectLst>
                <a:latin typeface="Times New Roman" pitchFamily="18" charset="0"/>
                <a:cs typeface="Times New Roman" pitchFamily="18" charset="0"/>
              </a:rPr>
              <a:t>Презентация опыта работы </a:t>
            </a: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700" b="1" cap="none" dirty="0" smtClean="0">
                <a:effectLst>
                  <a:outerShdw blurRad="38100" dist="38100" dir="2700000" algn="tl">
                    <a:srgbClr val="000000">
                      <a:alpha val="43137"/>
                    </a:srgbClr>
                  </a:outerShdw>
                </a:effectLst>
                <a:latin typeface="Times New Roman" pitchFamily="18" charset="0"/>
                <a:cs typeface="Times New Roman" pitchFamily="18" charset="0"/>
              </a:rPr>
              <a:t>педагога объединения по интересам «Вырезанка»</a:t>
            </a:r>
            <a:br>
              <a:rPr lang="ru-RU" sz="27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4000" b="1" cap="none" dirty="0" smtClean="0">
                <a:effectLst>
                  <a:outerShdw blurRad="38100" dist="38100" dir="2700000" algn="tl">
                    <a:srgbClr val="000000">
                      <a:alpha val="43137"/>
                    </a:srgbClr>
                  </a:outerShdw>
                </a:effectLst>
                <a:latin typeface="Times New Roman" pitchFamily="18" charset="0"/>
                <a:cs typeface="Times New Roman" pitchFamily="18" charset="0"/>
              </a:rPr>
              <a:t>Кольке Татьяны Николаевны</a:t>
            </a:r>
            <a:br>
              <a:rPr lang="ru-RU" sz="40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4000"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40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4400" b="1" cap="none"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Мастер-класс «Хоровод» </a:t>
            </a:r>
            <a:r>
              <a:rPr lang="ru-RU" sz="4900"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4900"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detsad-385204-1455948671.jpg"/>
          <p:cNvPicPr>
            <a:picLocks noChangeAspect="1"/>
          </p:cNvPicPr>
          <p:nvPr/>
        </p:nvPicPr>
        <p:blipFill>
          <a:blip r:embed="rId2"/>
          <a:srcRect b="20065"/>
          <a:stretch>
            <a:fillRect/>
          </a:stretch>
        </p:blipFill>
        <p:spPr>
          <a:xfrm>
            <a:off x="1571604" y="3286124"/>
            <a:ext cx="5715000" cy="25717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186766" cy="5500726"/>
          </a:xfrm>
        </p:spPr>
        <p:txBody>
          <a:bodyPr anchor="t">
            <a:normAutofit/>
          </a:bodyPr>
          <a:lstStyle/>
          <a:p>
            <a:pPr algn="ctr"/>
            <a:r>
              <a:rPr lang="ru-RU" sz="4000" b="1" cap="none" dirty="0" smtClean="0">
                <a:effectLst>
                  <a:outerShdw blurRad="38100" dist="38100" dir="2700000" algn="tl">
                    <a:srgbClr val="000000">
                      <a:alpha val="43137"/>
                    </a:srgbClr>
                  </a:outerShdw>
                </a:effectLst>
                <a:latin typeface="Times New Roman" pitchFamily="18" charset="0"/>
                <a:cs typeface="Times New Roman" pitchFamily="18" charset="0"/>
              </a:rPr>
              <a:t>Притча о </a:t>
            </a:r>
            <a:r>
              <a:rPr lang="ru-RU" sz="4400" b="1" cap="non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морских звездах</a:t>
            </a:r>
            <a:br>
              <a:rPr lang="ru-RU" sz="4400" b="1" cap="non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smtClean="0"/>
              <a:t> </a:t>
            </a:r>
            <a:br>
              <a:rPr lang="ru-RU" sz="4400" dirty="0" smtClean="0"/>
            </a:br>
            <a:r>
              <a:rPr lang="ru-RU" sz="4400" b="1" cap="non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900" b="1" cap="non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4900" b="1" cap="none"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Притча о морских звёздах.mp4">
            <a:hlinkClick r:id="" action="ppaction://media"/>
          </p:cNvPr>
          <p:cNvPicPr>
            <a:picLocks noRot="1" noChangeAspect="1"/>
          </p:cNvPicPr>
          <p:nvPr>
            <a:videoFile r:link="rId1"/>
          </p:nvPr>
        </p:nvPicPr>
        <p:blipFill>
          <a:blip r:embed="rId3"/>
          <a:stretch>
            <a:fillRect/>
          </a:stretch>
        </p:blipFill>
        <p:spPr>
          <a:xfrm>
            <a:off x="785788" y="928670"/>
            <a:ext cx="7572428" cy="567932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1" y="332658"/>
            <a:ext cx="8280920" cy="1323439"/>
          </a:xfrm>
          <a:prstGeom prst="rect">
            <a:avLst/>
          </a:prstGeom>
          <a:noFill/>
        </p:spPr>
        <p:txBody>
          <a:bodyPr wrap="square" rtlCol="0">
            <a:spAutoFit/>
          </a:bodyPr>
          <a:lstStyle/>
          <a:p>
            <a:pPr lvl="0" algn="ctr"/>
            <a:r>
              <a:rPr lang="ru-RU" sz="4000" i="1" dirty="0">
                <a:ln>
                  <a:solidFill>
                    <a:srgbClr val="D1282E">
                      <a:lumMod val="75000"/>
                    </a:srgbClr>
                  </a:solidFill>
                </a:ln>
                <a:solidFill>
                  <a:srgbClr val="FF0000"/>
                </a:solidFill>
                <a:latin typeface="Times New Roman" pitchFamily="18" charset="0"/>
                <a:cs typeface="Times New Roman" pitchFamily="18" charset="0"/>
              </a:rPr>
              <a:t>Учатся у тех, кого любят </a:t>
            </a:r>
          </a:p>
          <a:p>
            <a:pPr lvl="0" algn="ctr"/>
            <a:r>
              <a:rPr lang="ru-RU" sz="4000" i="1" dirty="0">
                <a:ln>
                  <a:solidFill>
                    <a:srgbClr val="D1282E">
                      <a:lumMod val="75000"/>
                    </a:srgbClr>
                  </a:solidFill>
                </a:ln>
                <a:solidFill>
                  <a:srgbClr val="FF0000"/>
                </a:solidFill>
                <a:latin typeface="Times New Roman" pitchFamily="18" charset="0"/>
                <a:cs typeface="Times New Roman" pitchFamily="18" charset="0"/>
              </a:rPr>
              <a:t>                    </a:t>
            </a:r>
            <a:r>
              <a:rPr lang="ru-RU" sz="4000" i="1" dirty="0" smtClean="0">
                <a:ln>
                  <a:solidFill>
                    <a:srgbClr val="D1282E">
                      <a:lumMod val="75000"/>
                    </a:srgbClr>
                  </a:solidFill>
                </a:ln>
                <a:solidFill>
                  <a:srgbClr val="FF0000"/>
                </a:solidFill>
                <a:latin typeface="Times New Roman" pitchFamily="18" charset="0"/>
                <a:cs typeface="Times New Roman" pitchFamily="18" charset="0"/>
              </a:rPr>
              <a:t>                              И</a:t>
            </a:r>
            <a:r>
              <a:rPr lang="ru-RU" sz="4000" i="1" dirty="0">
                <a:ln>
                  <a:solidFill>
                    <a:srgbClr val="D1282E">
                      <a:lumMod val="75000"/>
                    </a:srgbClr>
                  </a:solidFill>
                </a:ln>
                <a:solidFill>
                  <a:srgbClr val="FF0000"/>
                </a:solidFill>
                <a:latin typeface="Times New Roman" pitchFamily="18" charset="0"/>
                <a:cs typeface="Times New Roman" pitchFamily="18" charset="0"/>
              </a:rPr>
              <a:t>. Гете</a:t>
            </a:r>
            <a:endParaRPr lang="ru-RU" sz="28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32861"/>
            <a:ext cx="8964488" cy="273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1785" y="5229298"/>
            <a:ext cx="8280920" cy="461665"/>
          </a:xfrm>
          <a:prstGeom prst="rect">
            <a:avLst/>
          </a:prstGeom>
          <a:noFill/>
        </p:spPr>
        <p:txBody>
          <a:bodyPr wrap="square" rtlCol="0">
            <a:spAutoFit/>
          </a:bodyPr>
          <a:lstStyle/>
          <a:p>
            <a:pPr algn="ctr"/>
            <a:r>
              <a:rPr lang="ru-RU" sz="2400" b="1" dirty="0" smtClean="0">
                <a:solidFill>
                  <a:srgbClr val="C00000"/>
                </a:solidFill>
                <a:latin typeface="Segoe Print" pitchFamily="2" charset="0"/>
              </a:rPr>
              <a:t>Каждый </a:t>
            </a:r>
            <a:r>
              <a:rPr lang="ru-RU" sz="2400" b="1" dirty="0">
                <a:solidFill>
                  <a:srgbClr val="C00000"/>
                </a:solidFill>
                <a:latin typeface="Segoe Print" pitchFamily="2" charset="0"/>
              </a:rPr>
              <a:t>ребенок особенный. Все дети </a:t>
            </a:r>
            <a:r>
              <a:rPr lang="ru-RU" sz="2400" b="1" dirty="0" smtClean="0">
                <a:solidFill>
                  <a:srgbClr val="C00000"/>
                </a:solidFill>
                <a:latin typeface="Segoe Print" pitchFamily="2" charset="0"/>
              </a:rPr>
              <a:t>равные</a:t>
            </a:r>
            <a:endParaRPr lang="ru-RU" sz="2400" b="1" dirty="0">
              <a:solidFill>
                <a:srgbClr val="C00000"/>
              </a:solidFill>
              <a:latin typeface="Segoe Print" pitchFamily="2" charset="0"/>
            </a:endParaRPr>
          </a:p>
        </p:txBody>
      </p:sp>
    </p:spTree>
    <p:extLst>
      <p:ext uri="{BB962C8B-B14F-4D97-AF65-F5344CB8AC3E}">
        <p14:creationId xmlns:p14="http://schemas.microsoft.com/office/powerpoint/2010/main" val="204968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8926" y="1785926"/>
            <a:ext cx="5929386" cy="2308324"/>
          </a:xfrm>
          <a:prstGeom prst="rect">
            <a:avLst/>
          </a:prstGeom>
          <a:noFill/>
        </p:spPr>
        <p:txBody>
          <a:bodyPr wrap="square" rtlCol="0">
            <a:spAutoFit/>
          </a:bodyPr>
          <a:lstStyle/>
          <a:p>
            <a:pPr lvl="0"/>
            <a:r>
              <a:rPr lang="ru-RU" sz="3600" b="1" dirty="0" smtClean="0">
                <a:solidFill>
                  <a:srgbClr val="CC0000"/>
                </a:solidFill>
                <a:effectLst>
                  <a:outerShdw blurRad="50800" dist="38100" algn="l" rotWithShape="0">
                    <a:prstClr val="black">
                      <a:alpha val="40000"/>
                    </a:prstClr>
                  </a:outerShdw>
                </a:effectLst>
                <a:latin typeface="Times New Roman" pitchFamily="18" charset="0"/>
                <a:cs typeface="Times New Roman" pitchFamily="18" charset="0"/>
              </a:rPr>
              <a:t>Верно определите слова,</a:t>
            </a:r>
          </a:p>
          <a:p>
            <a:pPr lvl="0"/>
            <a:r>
              <a:rPr lang="ru-RU" sz="3600" b="1" dirty="0" smtClean="0">
                <a:solidFill>
                  <a:srgbClr val="CC0000"/>
                </a:solidFill>
                <a:effectLst>
                  <a:outerShdw blurRad="50800" dist="38100" algn="l" rotWithShape="0">
                    <a:prstClr val="black">
                      <a:alpha val="40000"/>
                    </a:prstClr>
                  </a:outerShdw>
                </a:effectLst>
                <a:latin typeface="Times New Roman" pitchFamily="18" charset="0"/>
                <a:cs typeface="Times New Roman" pitchFamily="18" charset="0"/>
              </a:rPr>
              <a:t>и вы освободите мир от половины недоразумений</a:t>
            </a:r>
          </a:p>
          <a:p>
            <a:pPr lvl="0" algn="ctr"/>
            <a:r>
              <a:rPr lang="ru-RU" sz="3600" b="1" dirty="0" smtClean="0">
                <a:solidFill>
                  <a:srgbClr val="CC0000"/>
                </a:solidFill>
                <a:effectLst>
                  <a:outerShdw blurRad="50800" dist="38100" algn="l" rotWithShape="0">
                    <a:prstClr val="black">
                      <a:alpha val="40000"/>
                    </a:prstClr>
                  </a:outerShdw>
                </a:effectLst>
                <a:latin typeface="Times New Roman" pitchFamily="18" charset="0"/>
                <a:cs typeface="Times New Roman" pitchFamily="18" charset="0"/>
              </a:rPr>
              <a:t>                   Рене Декарт</a:t>
            </a:r>
          </a:p>
        </p:txBody>
      </p:sp>
      <p:pic>
        <p:nvPicPr>
          <p:cNvPr id="1026" name="Picture 2" descr="http://biografieonline.it/img/bio/Rene_Descartes.jpg"/>
          <p:cNvPicPr>
            <a:picLocks noChangeAspect="1" noChangeArrowheads="1"/>
          </p:cNvPicPr>
          <p:nvPr/>
        </p:nvPicPr>
        <p:blipFill>
          <a:blip r:embed="rId2">
            <a:lum bright="10000"/>
          </a:blip>
          <a:srcRect l="6667" r="8889"/>
          <a:stretch>
            <a:fillRect/>
          </a:stretch>
        </p:blipFill>
        <p:spPr bwMode="auto">
          <a:xfrm>
            <a:off x="285732" y="928670"/>
            <a:ext cx="2564789" cy="2286016"/>
          </a:xfrm>
          <a:prstGeom prst="rect">
            <a:avLst/>
          </a:prstGeom>
          <a:noFill/>
        </p:spPr>
      </p:pic>
      <p:pic>
        <p:nvPicPr>
          <p:cNvPr id="6" name="Рисунок 5" descr="внзель73.bmp"/>
          <p:cNvPicPr>
            <a:picLocks noChangeAspect="1"/>
          </p:cNvPicPr>
          <p:nvPr/>
        </p:nvPicPr>
        <p:blipFill>
          <a:blip r:embed="rId3"/>
          <a:stretch>
            <a:fillRect/>
          </a:stretch>
        </p:blipFill>
        <p:spPr>
          <a:xfrm>
            <a:off x="1142978" y="4714884"/>
            <a:ext cx="6370071" cy="10001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58138" cy="847390"/>
          </a:xfrm>
        </p:spPr>
        <p:txBody>
          <a:bodyPr anchor="t">
            <a:normAutofit/>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a:t>
            </a: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роверь себя</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00034" y="928671"/>
            <a:ext cx="8143932" cy="677108"/>
          </a:xfrm>
          <a:prstGeom prst="rect">
            <a:avLst/>
          </a:prstGeom>
          <a:noFill/>
        </p:spPr>
        <p:txBody>
          <a:bodyPr wrap="square" rtlCol="0">
            <a:spAutoFit/>
          </a:bodyPr>
          <a:lstStyle/>
          <a:p>
            <a:pPr algn="just"/>
            <a:r>
              <a:rPr lang="ru-RU" dirty="0" smtClean="0"/>
              <a:t>Подберите правильное определение к понятиям с помощью стрелок </a:t>
            </a:r>
          </a:p>
          <a:p>
            <a:pPr algn="just"/>
            <a:endParaRPr lang="ru-RU" sz="20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14282" y="1500174"/>
          <a:ext cx="8643998" cy="5186376"/>
        </p:xfrm>
        <a:graphic>
          <a:graphicData uri="http://schemas.openxmlformats.org/drawingml/2006/table">
            <a:tbl>
              <a:tblPr firstRow="1" bandRow="1">
                <a:tableStyleId>{5A111915-BE36-4E01-A7E5-04B1672EAD32}</a:tableStyleId>
              </a:tblPr>
              <a:tblGrid>
                <a:gridCol w="2344135"/>
                <a:gridCol w="6299863"/>
              </a:tblGrid>
              <a:tr h="500066">
                <a:tc>
                  <a:txBody>
                    <a:bodyPr/>
                    <a:lstStyle/>
                    <a:p>
                      <a:pPr algn="ctr"/>
                      <a:r>
                        <a:rPr lang="ru-RU" sz="1600" b="0" dirty="0" smtClean="0">
                          <a:solidFill>
                            <a:schemeClr val="bg1"/>
                          </a:solidFill>
                          <a:latin typeface="Times New Roman" pitchFamily="18" charset="0"/>
                          <a:cs typeface="Times New Roman" pitchFamily="18" charset="0"/>
                        </a:rPr>
                        <a:t>Понятие </a:t>
                      </a:r>
                      <a:endParaRPr lang="ru-RU" sz="1600" b="0" dirty="0">
                        <a:solidFill>
                          <a:schemeClr val="bg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b="0" dirty="0" smtClean="0">
                          <a:solidFill>
                            <a:schemeClr val="bg1"/>
                          </a:solidFill>
                          <a:latin typeface="Times New Roman" pitchFamily="18" charset="0"/>
                          <a:cs typeface="Times New Roman" pitchFamily="18" charset="0"/>
                        </a:rPr>
                        <a:t>Определение </a:t>
                      </a:r>
                      <a:endParaRPr lang="ru-RU"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66755">
                <a:tc>
                  <a:txBody>
                    <a:bodyPr/>
                    <a:lstStyle/>
                    <a:p>
                      <a:r>
                        <a:rPr lang="ru-RU" sz="1400" kern="1200" dirty="0" smtClean="0">
                          <a:solidFill>
                            <a:schemeClr val="tx1"/>
                          </a:solidFill>
                          <a:latin typeface="Times New Roman" pitchFamily="18" charset="0"/>
                          <a:ea typeface="+mn-ea"/>
                          <a:cs typeface="Times New Roman" pitchFamily="18" charset="0"/>
                        </a:rPr>
                        <a:t>Адаптация (социальная)</a:t>
                      </a:r>
                      <a:endParaRPr lang="ru-RU" sz="11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ru-RU" sz="1400" kern="1200" dirty="0" smtClean="0">
                          <a:solidFill>
                            <a:schemeClr val="tx1"/>
                          </a:solidFill>
                          <a:latin typeface="Times New Roman" pitchFamily="18" charset="0"/>
                          <a:ea typeface="+mn-ea"/>
                          <a:cs typeface="Times New Roman" pitchFamily="18" charset="0"/>
                        </a:rPr>
                        <a:t>приспособление человека к условиям новой социальной среды, один из социально-психологических механизмов социализации личности</a:t>
                      </a: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Адаптированная образовательная программа</a:t>
                      </a:r>
                      <a:endParaRPr lang="ru-RU" sz="14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образовательная программа, адаптированная для обучения лиц с ограниченными возможностями здоровья с учетом особенностей их психофизического развития, индивидуальных возможностей и при необходимости обеспечивающая коррекцию нарушений развития и социальную адаптацию указанных лиц</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Инвалидность</a:t>
                      </a:r>
                      <a:endParaRPr lang="ru-RU" sz="14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утрата или ограничение возможности принимать участие в жизни общества наравне с другими людьми вследствие физических, психических или социальных факторов</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Инклюзивное образование</a:t>
                      </a:r>
                      <a:endParaRPr lang="ru-RU" sz="14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Обучающийся с ограниченными возможностями здоровья</a:t>
                      </a:r>
                      <a:endParaRPr lang="ru-RU" sz="14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Образовательная среда</a:t>
                      </a:r>
                      <a:endParaRPr lang="ru-RU" sz="14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Calibri"/>
                        </a:rPr>
                        <a:t>часть социокультурного пространства, зона взаимодействия образовательных систем, их элементов</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58138" cy="847390"/>
          </a:xfrm>
        </p:spPr>
        <p:txBody>
          <a:bodyPr anchor="t">
            <a:normAutofit/>
          </a:bodyPr>
          <a:lstStyle/>
          <a:p>
            <a:pPr algn="ct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Ваш выбор</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71472" y="785892"/>
            <a:ext cx="8143932" cy="646331"/>
          </a:xfrm>
          <a:prstGeom prst="rect">
            <a:avLst/>
          </a:prstGeom>
          <a:noFill/>
        </p:spPr>
        <p:txBody>
          <a:bodyPr wrap="square" rtlCol="0">
            <a:spAutoFit/>
          </a:bodyPr>
          <a:lstStyle/>
          <a:p>
            <a:pPr algn="just"/>
            <a:r>
              <a:rPr lang="ru-RU" dirty="0" smtClean="0"/>
              <a:t>Тема: Особенности проведения занятия с учащимися из числа лиц с особенностями психофизического развития</a:t>
            </a:r>
            <a:endParaRPr lang="ru-RU" dirty="0">
              <a:latin typeface="Times New Roman" pitchFamily="18" charset="0"/>
              <a:cs typeface="Times New Roman" pitchFamily="18" charset="0"/>
            </a:endParaRPr>
          </a:p>
        </p:txBody>
      </p:sp>
      <p:sp>
        <p:nvSpPr>
          <p:cNvPr id="6" name="TextBox 5"/>
          <p:cNvSpPr txBox="1"/>
          <p:nvPr/>
        </p:nvSpPr>
        <p:spPr>
          <a:xfrm>
            <a:off x="214282" y="1500176"/>
            <a:ext cx="8572560" cy="5435334"/>
          </a:xfrm>
          <a:prstGeom prst="rect">
            <a:avLst/>
          </a:prstGeom>
          <a:noFill/>
        </p:spPr>
        <p:txBody>
          <a:bodyPr wrap="square" rtlCol="0">
            <a:spAutoFit/>
          </a:bodyPr>
          <a:lstStyle/>
          <a:p>
            <a:pPr marL="342900" lvl="0" indent="-342900" algn="just">
              <a:lnSpc>
                <a:spcPct val="115000"/>
              </a:lnSpc>
              <a:spcAft>
                <a:spcPts val="0"/>
              </a:spcAft>
              <a:buFont typeface="+mj-lt"/>
              <a:buAutoNum type="arabicPeriod"/>
            </a:pPr>
            <a:r>
              <a:rPr lang="ru-RU" i="1" dirty="0" smtClean="0">
                <a:latin typeface="Times New Roman"/>
                <a:ea typeface="Calibri"/>
                <a:cs typeface="Times New Roman"/>
              </a:rPr>
              <a:t>В чем специфика работы с детьми данной категории?</a:t>
            </a:r>
          </a:p>
          <a:p>
            <a:pPr marL="342900" lvl="0" indent="-342900" algn="just">
              <a:lnSpc>
                <a:spcPct val="115000"/>
              </a:lnSpc>
              <a:spcAft>
                <a:spcPts val="0"/>
              </a:spcAft>
            </a:pPr>
            <a:r>
              <a:rPr lang="ru-RU" dirty="0" smtClean="0">
                <a:latin typeface="Times New Roman"/>
                <a:ea typeface="Calibri"/>
                <a:cs typeface="Times New Roman"/>
              </a:rPr>
              <a:t>      средства, формы обучения и воспитания детей с ОПФР зависят от вида аномального развития, степени и характера нарушений различных функций, возрастных возможностей, а также от индивидуальных способностей детей</a:t>
            </a:r>
          </a:p>
          <a:p>
            <a:pPr marL="342900" lvl="0" indent="-342900" algn="just">
              <a:lnSpc>
                <a:spcPct val="115000"/>
              </a:lnSpc>
              <a:spcAft>
                <a:spcPts val="0"/>
              </a:spcAft>
            </a:pPr>
            <a:endParaRPr lang="ru-RU" dirty="0" smtClean="0">
              <a:latin typeface="Calibri"/>
              <a:ea typeface="Calibri"/>
              <a:cs typeface="Times New Roman"/>
            </a:endParaRPr>
          </a:p>
          <a:p>
            <a:pPr marL="342900" lvl="0" indent="-342900" algn="just">
              <a:lnSpc>
                <a:spcPct val="115000"/>
              </a:lnSpc>
              <a:spcAft>
                <a:spcPts val="0"/>
              </a:spcAft>
            </a:pPr>
            <a:r>
              <a:rPr lang="ru-RU" dirty="0" smtClean="0">
                <a:latin typeface="Times New Roman"/>
                <a:ea typeface="Calibri"/>
                <a:cs typeface="Times New Roman"/>
              </a:rPr>
              <a:t>2. </a:t>
            </a:r>
            <a:r>
              <a:rPr lang="ru-RU" i="1" dirty="0" smtClean="0">
                <a:latin typeface="Times New Roman"/>
                <a:ea typeface="Calibri"/>
                <a:cs typeface="Times New Roman"/>
              </a:rPr>
              <a:t>Какие формы занятий используются в работе с детьми ОПФР? </a:t>
            </a:r>
          </a:p>
          <a:p>
            <a:pPr marL="342900" lvl="0" indent="-342900" algn="just">
              <a:lnSpc>
                <a:spcPct val="115000"/>
              </a:lnSpc>
              <a:spcAft>
                <a:spcPts val="0"/>
              </a:spcAft>
            </a:pPr>
            <a:r>
              <a:rPr lang="ru-RU" i="1" dirty="0" smtClean="0">
                <a:latin typeface="Times New Roman"/>
                <a:ea typeface="Calibri"/>
                <a:cs typeface="Times New Roman"/>
              </a:rPr>
              <a:t>      </a:t>
            </a:r>
            <a:r>
              <a:rPr lang="ru-RU" dirty="0" smtClean="0">
                <a:latin typeface="Times New Roman"/>
                <a:ea typeface="Calibri"/>
                <a:cs typeface="Times New Roman"/>
              </a:rPr>
              <a:t>индивидуальные: на дому или в центре детского творчества;</a:t>
            </a:r>
          </a:p>
          <a:p>
            <a:pPr marL="342900" lvl="0" indent="-342900" algn="just">
              <a:lnSpc>
                <a:spcPct val="115000"/>
              </a:lnSpc>
              <a:spcAft>
                <a:spcPts val="0"/>
              </a:spcAft>
            </a:pPr>
            <a:r>
              <a:rPr lang="ru-RU" dirty="0" smtClean="0">
                <a:latin typeface="Times New Roman"/>
                <a:ea typeface="Calibri"/>
                <a:cs typeface="Times New Roman"/>
              </a:rPr>
              <a:t>      групповые: от 3 до 7 человек;</a:t>
            </a:r>
          </a:p>
          <a:p>
            <a:pPr marL="342900" lvl="0" indent="-342900" algn="just">
              <a:lnSpc>
                <a:spcPct val="115000"/>
              </a:lnSpc>
              <a:spcAft>
                <a:spcPts val="0"/>
              </a:spcAft>
            </a:pPr>
            <a:r>
              <a:rPr lang="ru-RU" dirty="0" smtClean="0">
                <a:latin typeface="Times New Roman"/>
                <a:ea typeface="Calibri"/>
                <a:cs typeface="Times New Roman"/>
              </a:rPr>
              <a:t>      занятия в группах совместно со здоровыми детьми</a:t>
            </a:r>
          </a:p>
          <a:p>
            <a:pPr marL="342900" lvl="0" indent="-342900" algn="just">
              <a:lnSpc>
                <a:spcPct val="115000"/>
              </a:lnSpc>
              <a:spcAft>
                <a:spcPts val="0"/>
              </a:spcAft>
            </a:pPr>
            <a:endParaRPr lang="ru-RU" dirty="0" smtClean="0">
              <a:latin typeface="Calibri"/>
              <a:ea typeface="Calibri"/>
              <a:cs typeface="Times New Roman"/>
            </a:endParaRPr>
          </a:p>
          <a:p>
            <a:pPr marL="342900" lvl="0" indent="-342900" algn="just">
              <a:lnSpc>
                <a:spcPct val="115000"/>
              </a:lnSpc>
              <a:spcAft>
                <a:spcPts val="0"/>
              </a:spcAft>
            </a:pPr>
            <a:r>
              <a:rPr lang="ru-RU" dirty="0" smtClean="0">
                <a:latin typeface="Times New Roman"/>
                <a:ea typeface="Calibri"/>
                <a:cs typeface="Times New Roman"/>
              </a:rPr>
              <a:t>3. </a:t>
            </a:r>
            <a:r>
              <a:rPr lang="ru-RU" i="1" dirty="0" smtClean="0">
                <a:latin typeface="Times New Roman"/>
                <a:ea typeface="Calibri"/>
                <a:cs typeface="Times New Roman"/>
              </a:rPr>
              <a:t>Отличительной чертой занятий является гибкость, чувствительность к сбоям. Структура, методика проведения, содержание занятия может измениться в зависимости от</a:t>
            </a:r>
          </a:p>
          <a:p>
            <a:pPr marL="342900" lvl="0" indent="-342900" algn="just">
              <a:lnSpc>
                <a:spcPct val="115000"/>
              </a:lnSpc>
              <a:spcAft>
                <a:spcPts val="0"/>
              </a:spcAft>
            </a:pPr>
            <a:r>
              <a:rPr lang="ru-RU" i="1" dirty="0" smtClean="0">
                <a:latin typeface="Times New Roman"/>
                <a:ea typeface="Calibri"/>
                <a:cs typeface="Times New Roman"/>
              </a:rPr>
              <a:t>    </a:t>
            </a:r>
            <a:r>
              <a:rPr lang="ru-RU" dirty="0" smtClean="0">
                <a:latin typeface="Times New Roman"/>
                <a:ea typeface="Calibri"/>
                <a:cs typeface="Times New Roman"/>
              </a:rPr>
              <a:t> состояния здоровья ребенка;</a:t>
            </a:r>
          </a:p>
          <a:p>
            <a:pPr marL="342900" lvl="0" indent="-342900" algn="just">
              <a:lnSpc>
                <a:spcPct val="115000"/>
              </a:lnSpc>
              <a:spcAft>
                <a:spcPts val="0"/>
              </a:spcAft>
            </a:pPr>
            <a:r>
              <a:rPr lang="ru-RU" dirty="0" smtClean="0">
                <a:latin typeface="Times New Roman"/>
                <a:ea typeface="Calibri"/>
                <a:cs typeface="Times New Roman"/>
              </a:rPr>
              <a:t>     его настроения; </a:t>
            </a:r>
          </a:p>
          <a:p>
            <a:pPr marL="342900" lvl="0" indent="-342900" algn="just">
              <a:lnSpc>
                <a:spcPct val="115000"/>
              </a:lnSpc>
              <a:spcAft>
                <a:spcPts val="0"/>
              </a:spcAft>
            </a:pPr>
            <a:r>
              <a:rPr lang="ru-RU" dirty="0" smtClean="0">
                <a:latin typeface="Times New Roman"/>
                <a:ea typeface="Calibri"/>
                <a:cs typeface="Times New Roman"/>
              </a:rPr>
              <a:t>     непредвиденных семейных ситуаций</a:t>
            </a:r>
            <a:endParaRPr lang="ru-RU" dirty="0" smtClean="0">
              <a:latin typeface="Calibri"/>
              <a:ea typeface="Calibri"/>
              <a:cs typeface="Times New Roman"/>
            </a:endParaRPr>
          </a:p>
          <a:p>
            <a:pPr algn="just"/>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up)">
                                      <p:cBhvr>
                                        <p:cTn id="12" dur="2000"/>
                                        <p:tgtEl>
                                          <p:spTgt spid="6">
                                            <p:txEl>
                                              <p:pRg st="4" end="4"/>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wipe(up)">
                                      <p:cBhvr>
                                        <p:cTn id="15" dur="2000"/>
                                        <p:tgtEl>
                                          <p:spTgt spid="6">
                                            <p:txEl>
                                              <p:pRg st="5" end="5"/>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wipe(up)">
                                      <p:cBhvr>
                                        <p:cTn id="18" dur="20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wipe(up)">
                                      <p:cBhvr>
                                        <p:cTn id="23" dur="2000"/>
                                        <p:tgtEl>
                                          <p:spTgt spid="6">
                                            <p:txEl>
                                              <p:pRg st="9" end="9"/>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wipe(up)">
                                      <p:cBhvr>
                                        <p:cTn id="26" dur="2000"/>
                                        <p:tgtEl>
                                          <p:spTgt spid="6">
                                            <p:txEl>
                                              <p:pRg st="10" end="10"/>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wipe(up)">
                                      <p:cBhvr>
                                        <p:cTn id="29"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58138" cy="847390"/>
          </a:xfrm>
        </p:spPr>
        <p:txBody>
          <a:bodyPr anchor="t">
            <a:normAutofit/>
          </a:bodyPr>
          <a:lstStyle/>
          <a:p>
            <a:pPr algn="ctr"/>
            <a:r>
              <a:rPr lang="ru-RU" b="1" cap="none" dirty="0" smtClean="0">
                <a:effectLst>
                  <a:outerShdw blurRad="38100" dist="38100" dir="2700000" algn="tl">
                    <a:srgbClr val="000000">
                      <a:alpha val="43137"/>
                    </a:srgbClr>
                  </a:outerShdw>
                </a:effectLst>
                <a:latin typeface="Times New Roman" pitchFamily="18" charset="0"/>
                <a:cs typeface="Times New Roman" pitchFamily="18" charset="0"/>
              </a:rPr>
              <a:t>Ваш выбор</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71472" y="785892"/>
            <a:ext cx="8143932" cy="646331"/>
          </a:xfrm>
          <a:prstGeom prst="rect">
            <a:avLst/>
          </a:prstGeom>
          <a:noFill/>
        </p:spPr>
        <p:txBody>
          <a:bodyPr wrap="square" rtlCol="0">
            <a:spAutoFit/>
          </a:bodyPr>
          <a:lstStyle/>
          <a:p>
            <a:pPr algn="just"/>
            <a:r>
              <a:rPr lang="ru-RU" dirty="0" smtClean="0"/>
              <a:t>Тема: Особенности проведения занятия с учащимися из числа лиц с особенностями психофизического развития</a:t>
            </a:r>
            <a:endParaRPr lang="ru-RU" dirty="0">
              <a:latin typeface="Times New Roman" pitchFamily="18" charset="0"/>
              <a:cs typeface="Times New Roman" pitchFamily="18" charset="0"/>
            </a:endParaRPr>
          </a:p>
        </p:txBody>
      </p:sp>
      <p:sp>
        <p:nvSpPr>
          <p:cNvPr id="6" name="TextBox 5"/>
          <p:cNvSpPr txBox="1"/>
          <p:nvPr/>
        </p:nvSpPr>
        <p:spPr>
          <a:xfrm>
            <a:off x="214282" y="1500174"/>
            <a:ext cx="8572560" cy="5435334"/>
          </a:xfrm>
          <a:prstGeom prst="rect">
            <a:avLst/>
          </a:prstGeom>
          <a:noFill/>
        </p:spPr>
        <p:txBody>
          <a:bodyPr wrap="square" rtlCol="0">
            <a:spAutoFit/>
          </a:bodyPr>
          <a:lstStyle/>
          <a:p>
            <a:pPr marL="342900" lvl="0" indent="-342900" algn="just">
              <a:lnSpc>
                <a:spcPct val="115000"/>
              </a:lnSpc>
              <a:spcAft>
                <a:spcPts val="0"/>
              </a:spcAft>
            </a:pPr>
            <a:r>
              <a:rPr lang="ru-RU" sz="1600" dirty="0" smtClean="0">
                <a:latin typeface="Times New Roman"/>
                <a:ea typeface="Calibri"/>
                <a:cs typeface="Times New Roman"/>
              </a:rPr>
              <a:t>4. </a:t>
            </a:r>
            <a:r>
              <a:rPr lang="ru-RU" sz="1600" i="1" dirty="0" smtClean="0">
                <a:latin typeface="Times New Roman"/>
                <a:ea typeface="Calibri"/>
                <a:cs typeface="Times New Roman"/>
              </a:rPr>
              <a:t>Какие условия необходимо соблюдать во время проведения занятий с детьми-ОПФР? </a:t>
            </a:r>
          </a:p>
          <a:p>
            <a:pPr marL="342900" lvl="0" indent="-342900" algn="just">
              <a:lnSpc>
                <a:spcPct val="115000"/>
              </a:lnSpc>
              <a:spcAft>
                <a:spcPts val="0"/>
              </a:spcAft>
            </a:pPr>
            <a:r>
              <a:rPr lang="ru-RU" sz="1600" i="1" dirty="0" smtClean="0">
                <a:latin typeface="Times New Roman"/>
                <a:ea typeface="Calibri"/>
                <a:cs typeface="Times New Roman"/>
              </a:rPr>
              <a:t>       </a:t>
            </a:r>
            <a:r>
              <a:rPr lang="ru-RU" sz="1600" dirty="0" smtClean="0">
                <a:latin typeface="Times New Roman"/>
                <a:ea typeface="Calibri"/>
                <a:cs typeface="Times New Roman"/>
              </a:rPr>
              <a:t>замедленный в отличие от здоровых детей темп обучения, оптимальное привлечение детей к предметно-практической деятельности, опора на наиболее развитые положительные качества ребенка, дифференцированное руководство деятельностью детей и корректирование их действий</a:t>
            </a:r>
            <a:endParaRPr lang="ru-RU" sz="1200" dirty="0" smtClean="0">
              <a:latin typeface="Calibri"/>
              <a:ea typeface="Calibri"/>
              <a:cs typeface="Times New Roman"/>
            </a:endParaRPr>
          </a:p>
          <a:p>
            <a:pPr marL="342900" lvl="0" indent="-342900" algn="just">
              <a:lnSpc>
                <a:spcPct val="115000"/>
              </a:lnSpc>
              <a:spcAft>
                <a:spcPts val="0"/>
              </a:spcAft>
            </a:pPr>
            <a:r>
              <a:rPr lang="ru-RU" sz="1600" dirty="0" smtClean="0">
                <a:latin typeface="Times New Roman"/>
                <a:ea typeface="Calibri"/>
                <a:cs typeface="Times New Roman"/>
              </a:rPr>
              <a:t>5. </a:t>
            </a:r>
            <a:r>
              <a:rPr lang="ru-RU" sz="1600" i="1" dirty="0" smtClean="0">
                <a:latin typeface="Times New Roman"/>
                <a:ea typeface="Calibri"/>
                <a:cs typeface="Times New Roman"/>
              </a:rPr>
              <a:t>Алгоритм проведения занятия (декоративно-прикладного направления)?</a:t>
            </a:r>
          </a:p>
          <a:p>
            <a:pPr marL="342900" lvl="0" indent="-342900" algn="just">
              <a:lnSpc>
                <a:spcPct val="115000"/>
              </a:lnSpc>
              <a:spcAft>
                <a:spcPts val="0"/>
              </a:spcAft>
            </a:pPr>
            <a:r>
              <a:rPr lang="ru-RU" sz="1600" i="1" dirty="0" smtClean="0">
                <a:latin typeface="Times New Roman"/>
                <a:ea typeface="Calibri"/>
                <a:cs typeface="Times New Roman"/>
              </a:rPr>
              <a:t>       </a:t>
            </a:r>
            <a:r>
              <a:rPr lang="ru-RU" sz="1600" dirty="0" smtClean="0">
                <a:latin typeface="Times New Roman"/>
                <a:ea typeface="Calibri"/>
                <a:cs typeface="Times New Roman"/>
              </a:rPr>
              <a:t>выбор ребенком наиболее понравившегося ему задания; обсуждение с педагогом как выглядит изделие, как и где можно использовать в быту; создание эскиза; разминка и разогрев пальчиков; изготовление изделия; просмотр и анализ детских работ в конце занятия</a:t>
            </a:r>
            <a:endParaRPr lang="ru-RU" sz="1200" dirty="0" smtClean="0">
              <a:latin typeface="Calibri"/>
              <a:ea typeface="Calibri"/>
              <a:cs typeface="Times New Roman"/>
            </a:endParaRPr>
          </a:p>
          <a:p>
            <a:pPr marL="342900" lvl="0" indent="-342900" algn="just">
              <a:lnSpc>
                <a:spcPct val="115000"/>
              </a:lnSpc>
              <a:spcAft>
                <a:spcPts val="0"/>
              </a:spcAft>
            </a:pPr>
            <a:r>
              <a:rPr lang="ru-RU" sz="1600" dirty="0" smtClean="0">
                <a:latin typeface="Times New Roman"/>
                <a:ea typeface="Calibri"/>
                <a:cs typeface="Times New Roman"/>
              </a:rPr>
              <a:t>6. </a:t>
            </a:r>
            <a:r>
              <a:rPr lang="ru-RU" sz="1600" i="1" dirty="0" smtClean="0">
                <a:latin typeface="Times New Roman"/>
                <a:ea typeface="Calibri"/>
                <a:cs typeface="Times New Roman"/>
              </a:rPr>
              <a:t>Какие рекомендации педагогов – психологов необходимо учитывать при работе с детьми ОПФР?</a:t>
            </a:r>
            <a:r>
              <a:rPr lang="ru-RU" sz="1600" dirty="0" smtClean="0">
                <a:latin typeface="Times New Roman"/>
                <a:ea typeface="Calibri"/>
                <a:cs typeface="Times New Roman"/>
              </a:rPr>
              <a:t> </a:t>
            </a:r>
          </a:p>
          <a:p>
            <a:pPr marL="342900" lvl="0" indent="-342900" algn="just">
              <a:lnSpc>
                <a:spcPct val="115000"/>
              </a:lnSpc>
              <a:spcAft>
                <a:spcPts val="0"/>
              </a:spcAft>
            </a:pPr>
            <a:r>
              <a:rPr lang="ru-RU" sz="1600" dirty="0" smtClean="0">
                <a:latin typeface="Times New Roman"/>
                <a:ea typeface="Calibri"/>
                <a:cs typeface="Times New Roman"/>
              </a:rPr>
              <a:t>       начинать разговор с похвалы, обращать внимание на ошибки только косвенным образом, не критиковать и не делать замечания, вспоминая об ошибках, предоставлять детям возможность сохранить престиж в глазах других, не приказывать, а задавать вопросы, выражать одобрение по поводу каждой удачи, создавать детям хорошую репутацию, постоянно поощрять детей, делая любую ошибку легко исправимой, добиваться того, чтобы ребенок был рад сделать то, что вы ему предлагаете</a:t>
            </a:r>
            <a:endParaRPr lang="ru-RU" sz="1200" dirty="0" smtClean="0">
              <a:latin typeface="Calibri"/>
              <a:ea typeface="Calibri"/>
              <a:cs typeface="Times New Roman"/>
            </a:endParaRPr>
          </a:p>
          <a:p>
            <a:pPr algn="just"/>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up)">
                                      <p:cBhvr>
                                        <p:cTn id="1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050" name="Picture 2" descr="http://img-fotki.yandex.ru/get/5300/marina-bazanowa.2b/0_5118c_36d31a2c_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55481" y="2260701"/>
            <a:ext cx="2667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8022" y="301726"/>
            <a:ext cx="6672263" cy="64611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ru-RU" sz="3600" dirty="0">
                <a:solidFill>
                  <a:prstClr val="white"/>
                </a:solidFill>
                <a:latin typeface="Times New Roman" pitchFamily="18" charset="0"/>
                <a:cs typeface="Times New Roman" pitchFamily="18" charset="0"/>
              </a:rPr>
              <a:t>интерактивная игра</a:t>
            </a:r>
          </a:p>
        </p:txBody>
      </p:sp>
      <p:sp>
        <p:nvSpPr>
          <p:cNvPr id="4" name="Управляющая кнопка: далее 3">
            <a:hlinkClick r:id="" action="ppaction://hlinkshowjump?jump=nextslide" highlightClick="1"/>
          </p:cNvPr>
          <p:cNvSpPr/>
          <p:nvPr/>
        </p:nvSpPr>
        <p:spPr>
          <a:xfrm>
            <a:off x="8349903" y="6229350"/>
            <a:ext cx="470297" cy="4699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53" name="TextBox 7"/>
          <p:cNvSpPr txBox="1">
            <a:spLocks noChangeArrowheads="1"/>
          </p:cNvSpPr>
          <p:nvPr/>
        </p:nvSpPr>
        <p:spPr bwMode="auto">
          <a:xfrm>
            <a:off x="901303" y="2568575"/>
            <a:ext cx="61102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ru-RU" sz="6600" b="1" i="1" smtClean="0">
                <a:solidFill>
                  <a:srgbClr val="C00000"/>
                </a:solidFill>
                <a:latin typeface="Times New Roman" pitchFamily="18" charset="0"/>
                <a:cs typeface="Times New Roman" pitchFamily="18" charset="0"/>
              </a:rPr>
              <a:t>   Методика – </a:t>
            </a:r>
          </a:p>
          <a:p>
            <a:pPr algn="ctr" eaLnBrk="1" fontAlgn="base" hangingPunct="1">
              <a:spcBef>
                <a:spcPct val="0"/>
              </a:spcBef>
              <a:spcAft>
                <a:spcPct val="0"/>
              </a:spcAft>
            </a:pPr>
            <a:r>
              <a:rPr lang="ru-RU" sz="6600" b="1" i="1" smtClean="0">
                <a:solidFill>
                  <a:srgbClr val="C00000"/>
                </a:solidFill>
                <a:latin typeface="Times New Roman" pitchFamily="18" charset="0"/>
                <a:cs typeface="Times New Roman" pitchFamily="18" charset="0"/>
              </a:rPr>
              <a:t>    педагогика </a:t>
            </a:r>
          </a:p>
        </p:txBody>
      </p:sp>
    </p:spTree>
    <p:extLst>
      <p:ext uri="{BB962C8B-B14F-4D97-AF65-F5344CB8AC3E}">
        <p14:creationId xmlns:p14="http://schemas.microsoft.com/office/powerpoint/2010/main" val="1808527016"/>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6" name="Скругленный прямоугольник 85"/>
          <p:cNvSpPr/>
          <p:nvPr/>
        </p:nvSpPr>
        <p:spPr>
          <a:xfrm>
            <a:off x="5404247" y="1071563"/>
            <a:ext cx="3333750" cy="4887912"/>
          </a:xfrm>
          <a:prstGeom prst="roundRect">
            <a:avLst/>
          </a:prstGeom>
          <a:blipFill>
            <a:blip r:embed="rId4"/>
            <a:tile tx="0" ty="0" sx="100000" sy="100000" flip="none" algn="tl"/>
          </a:blip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0" name="Овал 59"/>
          <p:cNvSpPr/>
          <p:nvPr/>
        </p:nvSpPr>
        <p:spPr>
          <a:xfrm>
            <a:off x="107504" y="836712"/>
            <a:ext cx="5057427" cy="5221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2" name="Группа 58"/>
          <p:cNvGrpSpPr/>
          <p:nvPr/>
        </p:nvGrpSpPr>
        <p:grpSpPr>
          <a:xfrm>
            <a:off x="2288360" y="3100026"/>
            <a:ext cx="708193" cy="657947"/>
            <a:chOff x="5301245" y="3432460"/>
            <a:chExt cx="707533" cy="707533"/>
          </a:xfrm>
          <a:solidFill>
            <a:srgbClr val="FF0000"/>
          </a:solidFill>
        </p:grpSpPr>
        <p:sp>
          <p:nvSpPr>
            <p:cNvPr id="42" name="Овал 41"/>
            <p:cNvSpPr/>
            <p:nvPr/>
          </p:nvSpPr>
          <p:spPr>
            <a:xfrm>
              <a:off x="5301245" y="3432460"/>
              <a:ext cx="707533" cy="70753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6" name="Круговая стрелка 55"/>
            <p:cNvSpPr/>
            <p:nvPr/>
          </p:nvSpPr>
          <p:spPr>
            <a:xfrm>
              <a:off x="5424616" y="3459033"/>
              <a:ext cx="469557" cy="593983"/>
            </a:xfrm>
            <a:prstGeom prst="circularArrow">
              <a:avLst>
                <a:gd name="adj1" fmla="val 0"/>
                <a:gd name="adj2" fmla="val 3263142"/>
                <a:gd name="adj3" fmla="val 5796686"/>
                <a:gd name="adj4" fmla="val 10800000"/>
                <a:gd name="adj5" fmla="val 125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black"/>
                </a:solidFill>
              </a:endParaRPr>
            </a:p>
          </p:txBody>
        </p:sp>
      </p:grpSp>
      <p:grpSp>
        <p:nvGrpSpPr>
          <p:cNvPr id="3078" name="Группа 63"/>
          <p:cNvGrpSpPr>
            <a:grpSpLocks/>
          </p:cNvGrpSpPr>
          <p:nvPr/>
        </p:nvGrpSpPr>
        <p:grpSpPr bwMode="auto">
          <a:xfrm>
            <a:off x="0" y="0"/>
            <a:ext cx="9144000" cy="6858000"/>
            <a:chOff x="0" y="0"/>
            <a:chExt cx="12192000" cy="6858000"/>
          </a:xfrm>
        </p:grpSpPr>
        <p:sp>
          <p:nvSpPr>
            <p:cNvPr id="62" name="Прямоугольник 61"/>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3" name="Прямоугольник 62"/>
            <p:cNvSpPr/>
            <p:nvPr/>
          </p:nvSpPr>
          <p:spPr>
            <a:xfrm>
              <a:off x="284163" y="247650"/>
              <a:ext cx="11652250" cy="63881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sp>
        <p:nvSpPr>
          <p:cNvPr id="65" name="Прямоугольник 64"/>
          <p:cNvSpPr/>
          <p:nvPr/>
        </p:nvSpPr>
        <p:spPr>
          <a:xfrm>
            <a:off x="2844882" y="151622"/>
            <a:ext cx="5392823" cy="830997"/>
          </a:xfrm>
          <a:prstGeom prst="rect">
            <a:avLst/>
          </a:prstGeom>
          <a:noFill/>
        </p:spPr>
        <p:txBody>
          <a:bodyPr wrap="none">
            <a:spAutoFit/>
          </a:bodyPr>
          <a:lstStyle/>
          <a:p>
            <a:pPr algn="ctr">
              <a:defRPr/>
            </a:pPr>
            <a:r>
              <a:rPr lang="ru-RU" sz="4800" b="1" dirty="0">
                <a:ln w="12700">
                  <a:solidFill>
                    <a:srgbClr val="5B9BD5"/>
                  </a:solidFill>
                  <a:prstDash val="solid"/>
                </a:ln>
                <a:solidFill>
                  <a:srgbClr val="002060"/>
                </a:solidFill>
                <a:effectLst>
                  <a:outerShdw dist="38100" dir="2640000" algn="bl" rotWithShape="0">
                    <a:srgbClr val="5B9BD5"/>
                  </a:outerShdw>
                </a:effectLst>
                <a:latin typeface="Times New Roman" pitchFamily="18" charset="0"/>
                <a:cs typeface="Times New Roman" pitchFamily="18" charset="0"/>
              </a:rPr>
              <a:t>Вращайте барабан</a:t>
            </a:r>
          </a:p>
        </p:txBody>
      </p:sp>
      <p:grpSp>
        <p:nvGrpSpPr>
          <p:cNvPr id="3080" name="Группа 66"/>
          <p:cNvGrpSpPr>
            <a:grpSpLocks/>
          </p:cNvGrpSpPr>
          <p:nvPr/>
        </p:nvGrpSpPr>
        <p:grpSpPr bwMode="auto">
          <a:xfrm>
            <a:off x="5597129" y="1339854"/>
            <a:ext cx="1437084" cy="1343025"/>
            <a:chOff x="7463481" y="1339365"/>
            <a:chExt cx="1914689" cy="1342916"/>
          </a:xfrm>
        </p:grpSpPr>
        <p:pic>
          <p:nvPicPr>
            <p:cNvPr id="3134" name="Picture 4" descr="http://print-convert.ru/sample_01.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3481" y="1339365"/>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Прямоугольник 65"/>
            <p:cNvSpPr/>
            <p:nvPr/>
          </p:nvSpPr>
          <p:spPr>
            <a:xfrm>
              <a:off x="7604116" y="1592453"/>
              <a:ext cx="1679127" cy="923255"/>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№1</a:t>
              </a:r>
            </a:p>
          </p:txBody>
        </p:sp>
      </p:grpSp>
      <p:grpSp>
        <p:nvGrpSpPr>
          <p:cNvPr id="3081" name="Группа 72"/>
          <p:cNvGrpSpPr>
            <a:grpSpLocks/>
          </p:cNvGrpSpPr>
          <p:nvPr/>
        </p:nvGrpSpPr>
        <p:grpSpPr bwMode="auto">
          <a:xfrm>
            <a:off x="7125892" y="1325567"/>
            <a:ext cx="1435894" cy="1343025"/>
            <a:chOff x="9500994" y="1325996"/>
            <a:chExt cx="1914689" cy="1342916"/>
          </a:xfrm>
        </p:grpSpPr>
        <p:pic>
          <p:nvPicPr>
            <p:cNvPr id="3132" name="Picture 4" descr="http://print-convert.ru/sample_01.jp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00994" y="1325996"/>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Прямоугольник 73"/>
            <p:cNvSpPr/>
            <p:nvPr/>
          </p:nvSpPr>
          <p:spPr>
            <a:xfrm>
              <a:off x="9618078" y="1592453"/>
              <a:ext cx="1680518" cy="923255"/>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a:t>
              </a:r>
              <a:r>
                <a:rPr lang="ru-RU" sz="5400" b="1" dirty="0" smtClean="0">
                  <a:ln w="22225">
                    <a:solidFill>
                      <a:srgbClr val="ED7D31"/>
                    </a:solidFill>
                    <a:prstDash val="solid"/>
                  </a:ln>
                  <a:solidFill>
                    <a:srgbClr val="ED7D31">
                      <a:lumMod val="40000"/>
                      <a:lumOff val="60000"/>
                    </a:srgbClr>
                  </a:solidFill>
                  <a:cs typeface="Arial" pitchFamily="34" charset="0"/>
                </a:rPr>
                <a:t>2</a:t>
              </a:r>
              <a:endParaRPr lang="ru-RU" sz="5400" b="1" dirty="0">
                <a:ln w="22225">
                  <a:solidFill>
                    <a:srgbClr val="ED7D31"/>
                  </a:solidFill>
                  <a:prstDash val="solid"/>
                </a:ln>
                <a:solidFill>
                  <a:srgbClr val="ED7D31">
                    <a:lumMod val="40000"/>
                    <a:lumOff val="60000"/>
                  </a:srgbClr>
                </a:solidFill>
                <a:cs typeface="Arial" pitchFamily="34" charset="0"/>
              </a:endParaRPr>
            </a:p>
          </p:txBody>
        </p:sp>
      </p:grpSp>
      <p:grpSp>
        <p:nvGrpSpPr>
          <p:cNvPr id="3082" name="Группа 78"/>
          <p:cNvGrpSpPr>
            <a:grpSpLocks/>
          </p:cNvGrpSpPr>
          <p:nvPr/>
        </p:nvGrpSpPr>
        <p:grpSpPr bwMode="auto">
          <a:xfrm>
            <a:off x="5611416" y="2844806"/>
            <a:ext cx="1437084" cy="1343025"/>
            <a:chOff x="7482642" y="2844192"/>
            <a:chExt cx="1914689" cy="1342916"/>
          </a:xfrm>
        </p:grpSpPr>
        <p:pic>
          <p:nvPicPr>
            <p:cNvPr id="3130" name="Picture 4" descr="http://print-convert.ru/sample_01.jpg">
              <a:hlinkClick r:id="rId8"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2642" y="2844192"/>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Прямоугольник 74"/>
            <p:cNvSpPr/>
            <p:nvPr/>
          </p:nvSpPr>
          <p:spPr>
            <a:xfrm>
              <a:off x="7605786" y="3074127"/>
              <a:ext cx="1679127" cy="923255"/>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№4</a:t>
              </a:r>
            </a:p>
          </p:txBody>
        </p:sp>
      </p:grpSp>
      <p:grpSp>
        <p:nvGrpSpPr>
          <p:cNvPr id="3083" name="Группа 79"/>
          <p:cNvGrpSpPr>
            <a:grpSpLocks/>
          </p:cNvGrpSpPr>
          <p:nvPr/>
        </p:nvGrpSpPr>
        <p:grpSpPr bwMode="auto">
          <a:xfrm>
            <a:off x="7138989" y="2860675"/>
            <a:ext cx="1435894" cy="1341438"/>
            <a:chOff x="9518279" y="2859941"/>
            <a:chExt cx="1914689" cy="1342916"/>
          </a:xfrm>
        </p:grpSpPr>
        <p:pic>
          <p:nvPicPr>
            <p:cNvPr id="3128" name="Picture 4" descr="http://print-convert.ru/sample_01.jpg">
              <a:hlinkClick r:id="rId9"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8279" y="2859941"/>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Прямоугольник 75"/>
            <p:cNvSpPr/>
            <p:nvPr/>
          </p:nvSpPr>
          <p:spPr>
            <a:xfrm>
              <a:off x="9635364" y="3069734"/>
              <a:ext cx="1680518" cy="924347"/>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№5</a:t>
              </a:r>
            </a:p>
          </p:txBody>
        </p:sp>
      </p:grpSp>
      <p:grpSp>
        <p:nvGrpSpPr>
          <p:cNvPr id="3084" name="Группа 80"/>
          <p:cNvGrpSpPr>
            <a:grpSpLocks/>
          </p:cNvGrpSpPr>
          <p:nvPr/>
        </p:nvGrpSpPr>
        <p:grpSpPr bwMode="auto">
          <a:xfrm>
            <a:off x="5597129" y="4349750"/>
            <a:ext cx="1437084" cy="1341438"/>
            <a:chOff x="7463479" y="4349020"/>
            <a:chExt cx="1914689" cy="1342916"/>
          </a:xfrm>
        </p:grpSpPr>
        <p:pic>
          <p:nvPicPr>
            <p:cNvPr id="3126" name="Picture 4" descr="http://print-convert.ru/sample_01.jpg">
              <a:hlinkClick r:id="rId10"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3479" y="4349020"/>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Прямоугольник 76"/>
            <p:cNvSpPr/>
            <p:nvPr/>
          </p:nvSpPr>
          <p:spPr>
            <a:xfrm>
              <a:off x="7604116" y="4491751"/>
              <a:ext cx="1679127" cy="924347"/>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№7</a:t>
              </a:r>
            </a:p>
          </p:txBody>
        </p:sp>
      </p:grpSp>
      <p:grpSp>
        <p:nvGrpSpPr>
          <p:cNvPr id="3085" name="Группа 81"/>
          <p:cNvGrpSpPr>
            <a:grpSpLocks/>
          </p:cNvGrpSpPr>
          <p:nvPr/>
        </p:nvGrpSpPr>
        <p:grpSpPr bwMode="auto">
          <a:xfrm>
            <a:off x="7128273" y="4360956"/>
            <a:ext cx="1435894" cy="1343025"/>
            <a:chOff x="9504738" y="4360451"/>
            <a:chExt cx="1914689" cy="1342916"/>
          </a:xfrm>
        </p:grpSpPr>
        <p:pic>
          <p:nvPicPr>
            <p:cNvPr id="3124" name="Picture 4" descr="http://print-convert.ru/sample_01.jpg">
              <a:hlinkClick r:id="rId11"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04738" y="4360451"/>
              <a:ext cx="1914689" cy="1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Прямоугольник 77">
              <a:hlinkClick r:id="rId12" action="ppaction://hlinksldjump"/>
            </p:cNvPr>
            <p:cNvSpPr/>
            <p:nvPr/>
          </p:nvSpPr>
          <p:spPr>
            <a:xfrm>
              <a:off x="9627474" y="4506545"/>
              <a:ext cx="1680518" cy="923255"/>
            </a:xfrm>
            <a:prstGeom prst="rect">
              <a:avLst/>
            </a:prstGeom>
            <a:noFill/>
          </p:spPr>
          <p:txBody>
            <a:bodyPr wrap="none">
              <a:spAutoFit/>
            </a:bodyPr>
            <a:lstStyle/>
            <a:p>
              <a:pPr algn="ctr">
                <a:defRPr/>
              </a:pPr>
              <a:r>
                <a:rPr lang="ru-RU" sz="5400" b="1" dirty="0">
                  <a:ln w="22225">
                    <a:solidFill>
                      <a:srgbClr val="ED7D31"/>
                    </a:solidFill>
                    <a:prstDash val="solid"/>
                  </a:ln>
                  <a:solidFill>
                    <a:srgbClr val="ED7D31">
                      <a:lumMod val="40000"/>
                      <a:lumOff val="60000"/>
                    </a:srgbClr>
                  </a:solidFill>
                  <a:cs typeface="Arial" pitchFamily="34" charset="0"/>
                </a:rPr>
                <a:t>№8</a:t>
              </a:r>
            </a:p>
          </p:txBody>
        </p:sp>
      </p:grpSp>
      <p:grpSp>
        <p:nvGrpSpPr>
          <p:cNvPr id="10" name="Группа 83"/>
          <p:cNvGrpSpPr>
            <a:grpSpLocks/>
          </p:cNvGrpSpPr>
          <p:nvPr/>
        </p:nvGrpSpPr>
        <p:grpSpPr bwMode="auto">
          <a:xfrm rot="1228688">
            <a:off x="273111" y="976608"/>
            <a:ext cx="4747720" cy="4945170"/>
            <a:chOff x="1020480" y="1002251"/>
            <a:chExt cx="4926706" cy="4908094"/>
          </a:xfrm>
        </p:grpSpPr>
        <p:grpSp>
          <p:nvGrpSpPr>
            <p:cNvPr id="3088" name="Группа 82"/>
            <p:cNvGrpSpPr>
              <a:grpSpLocks/>
            </p:cNvGrpSpPr>
            <p:nvPr/>
          </p:nvGrpSpPr>
          <p:grpSpPr bwMode="auto">
            <a:xfrm>
              <a:off x="1020480" y="1002251"/>
              <a:ext cx="4926706" cy="4908094"/>
              <a:chOff x="1020480" y="1002251"/>
              <a:chExt cx="4926706" cy="4908094"/>
            </a:xfrm>
          </p:grpSpPr>
          <p:grpSp>
            <p:nvGrpSpPr>
              <p:cNvPr id="3090" name="Группа 57"/>
              <p:cNvGrpSpPr>
                <a:grpSpLocks/>
              </p:cNvGrpSpPr>
              <p:nvPr/>
            </p:nvGrpSpPr>
            <p:grpSpPr bwMode="auto">
              <a:xfrm>
                <a:off x="1020480" y="1002251"/>
                <a:ext cx="4926706" cy="4908094"/>
                <a:chOff x="3207626" y="1342062"/>
                <a:chExt cx="4926706" cy="4908094"/>
              </a:xfrm>
            </p:grpSpPr>
            <p:sp>
              <p:nvSpPr>
                <p:cNvPr id="12" name="Трапеция 11"/>
                <p:cNvSpPr/>
                <p:nvPr/>
              </p:nvSpPr>
              <p:spPr>
                <a:xfrm rot="10800000">
                  <a:off x="5153087" y="1348871"/>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3</a:t>
                  </a:r>
                </a:p>
              </p:txBody>
            </p:sp>
            <p:cxnSp>
              <p:nvCxnSpPr>
                <p:cNvPr id="19" name="Прямая соединительная линия 18"/>
                <p:cNvCxnSpPr/>
                <p:nvPr/>
              </p:nvCxnSpPr>
              <p:spPr>
                <a:xfrm flipV="1">
                  <a:off x="6156281" y="5861508"/>
                  <a:ext cx="860546" cy="38572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7742290" y="4241048"/>
                  <a:ext cx="388993" cy="89685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flipV="1">
                  <a:off x="3218407" y="4360970"/>
                  <a:ext cx="349299" cy="82542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3205789" y="2436682"/>
                  <a:ext cx="347712" cy="89526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4267752" y="1339737"/>
                  <a:ext cx="897064" cy="40001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flipV="1">
                  <a:off x="4282337" y="5896390"/>
                  <a:ext cx="866897" cy="35397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Трапеция 33"/>
                <p:cNvSpPr/>
                <p:nvPr/>
              </p:nvSpPr>
              <p:spPr>
                <a:xfrm rot="2700000">
                  <a:off x="4129156" y="3826021"/>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6</a:t>
                  </a:r>
                </a:p>
              </p:txBody>
            </p:sp>
            <p:sp>
              <p:nvSpPr>
                <p:cNvPr id="35" name="Трапеция 34"/>
                <p:cNvSpPr/>
                <p:nvPr/>
              </p:nvSpPr>
              <p:spPr>
                <a:xfrm rot="5400000">
                  <a:off x="3710864" y="2829933"/>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5</a:t>
                  </a:r>
                </a:p>
              </p:txBody>
            </p:sp>
            <p:sp>
              <p:nvSpPr>
                <p:cNvPr id="36" name="Трапеция 35"/>
                <p:cNvSpPr/>
                <p:nvPr/>
              </p:nvSpPr>
              <p:spPr>
                <a:xfrm rot="8100000">
                  <a:off x="4114404" y="1802506"/>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4</a:t>
                  </a:r>
                </a:p>
              </p:txBody>
            </p:sp>
            <p:sp>
              <p:nvSpPr>
                <p:cNvPr id="37" name="Трапеция 36"/>
                <p:cNvSpPr/>
                <p:nvPr/>
              </p:nvSpPr>
              <p:spPr>
                <a:xfrm rot="16200000">
                  <a:off x="6607418" y="2781064"/>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1</a:t>
                  </a:r>
                </a:p>
              </p:txBody>
            </p:sp>
            <p:sp>
              <p:nvSpPr>
                <p:cNvPr id="38" name="Трапеция 37"/>
                <p:cNvSpPr/>
                <p:nvPr/>
              </p:nvSpPr>
              <p:spPr>
                <a:xfrm rot="21600000">
                  <a:off x="5153088" y="4239827"/>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7</a:t>
                  </a:r>
                </a:p>
              </p:txBody>
            </p:sp>
            <p:sp>
              <p:nvSpPr>
                <p:cNvPr id="39" name="Трапеция 38"/>
                <p:cNvSpPr/>
                <p:nvPr/>
              </p:nvSpPr>
              <p:spPr>
                <a:xfrm rot="-2700000">
                  <a:off x="6178134" y="3792822"/>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8</a:t>
                  </a:r>
                </a:p>
              </p:txBody>
            </p:sp>
            <p:sp>
              <p:nvSpPr>
                <p:cNvPr id="40" name="Трапеция 39"/>
                <p:cNvSpPr/>
                <p:nvPr/>
              </p:nvSpPr>
              <p:spPr>
                <a:xfrm rot="-8100000">
                  <a:off x="6184854" y="1769305"/>
                  <a:ext cx="1003852" cy="2010328"/>
                </a:xfrm>
                <a:prstGeom prst="trapezoid">
                  <a:avLst>
                    <a:gd name="adj" fmla="val 3694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rgbClr val="FF0000"/>
                      </a:solidFill>
                    </a:rPr>
                    <a:t>2</a:t>
                  </a:r>
                </a:p>
              </p:txBody>
            </p:sp>
            <p:cxnSp>
              <p:nvCxnSpPr>
                <p:cNvPr id="50" name="Прямая соединительная линия 49"/>
                <p:cNvCxnSpPr/>
                <p:nvPr/>
              </p:nvCxnSpPr>
              <p:spPr>
                <a:xfrm>
                  <a:off x="7748756" y="2423966"/>
                  <a:ext cx="363588" cy="85875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6133876" y="1341057"/>
                  <a:ext cx="903415" cy="33334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091" name="Picture 6" descr="http://www.osh.by/wp-content/uploads/2014/02/skripichnii_kluch0000.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201" y="1940651"/>
                <a:ext cx="1246203" cy="93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9" name="Picture 8" descr="https://pixabay.com/static/uploads/photo/2014/04/03/10/22/black-box-310220_640.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5159" y="4055057"/>
              <a:ext cx="544017" cy="4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Управляющая кнопка: далее 90">
            <a:hlinkClick r:id="" action="ppaction://hlinkshowjump?jump=nextslide" highlightClick="1"/>
          </p:cNvPr>
          <p:cNvSpPr/>
          <p:nvPr/>
        </p:nvSpPr>
        <p:spPr>
          <a:xfrm>
            <a:off x="8409385" y="6057900"/>
            <a:ext cx="469106" cy="4699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1" name="Стрелка влево 60"/>
          <p:cNvSpPr/>
          <p:nvPr/>
        </p:nvSpPr>
        <p:spPr>
          <a:xfrm>
            <a:off x="4687648" y="2844811"/>
            <a:ext cx="640556" cy="12350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Tree>
    <p:extLst>
      <p:ext uri="{BB962C8B-B14F-4D97-AF65-F5344CB8AC3E}">
        <p14:creationId xmlns:p14="http://schemas.microsoft.com/office/powerpoint/2010/main" val="941344332"/>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fill="hold" nodeType="clickEffect">
                                  <p:stCondLst>
                                    <p:cond delay="0"/>
                                  </p:stCondLst>
                                  <p:childTnLst>
                                    <p:animRot by="22800000">
                                      <p:cBhvr>
                                        <p:cTn id="6" dur="2000" fill="hold"/>
                                        <p:tgtEl>
                                          <p:spTgt spid="10"/>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35400000">
                                      <p:cBhvr>
                                        <p:cTn id="10" dur="2000" fill="hold"/>
                                        <p:tgtEl>
                                          <p:spTgt spid="1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27000000">
                                      <p:cBhvr>
                                        <p:cTn id="14" dur="2000" fill="hold"/>
                                        <p:tgtEl>
                                          <p:spTgt spid="10"/>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35100000">
                                      <p:cBhvr>
                                        <p:cTn id="18" dur="2000" fill="hold"/>
                                        <p:tgtEl>
                                          <p:spTgt spid="10"/>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56700000">
                                      <p:cBhvr>
                                        <p:cTn id="22" dur="2000" fill="hold"/>
                                        <p:tgtEl>
                                          <p:spTgt spid="10"/>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7000000">
                                      <p:cBhvr>
                                        <p:cTn id="26" dur="2000" fill="hold"/>
                                        <p:tgtEl>
                                          <p:spTgt spid="10"/>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9400000">
                                      <p:cBhvr>
                                        <p:cTn id="30" dur="2000" fill="hold"/>
                                        <p:tgtEl>
                                          <p:spTgt spid="10"/>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33000000">
                                      <p:cBhvr>
                                        <p:cTn id="34" dur="2000" fill="hold"/>
                                        <p:tgtEl>
                                          <p:spTgt spid="10"/>
                                        </p:tgtEl>
                                        <p:attrNameLst>
                                          <p:attrName>r</p:attrName>
                                        </p:attrNameLst>
                                      </p:cBhvr>
                                    </p:animRo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55" y="85725"/>
            <a:ext cx="3319859"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№1</a:t>
            </a:r>
            <a:endParaRPr lang="ru-RU" dirty="0"/>
          </a:p>
        </p:txBody>
      </p:sp>
      <p:sp>
        <p:nvSpPr>
          <p:cNvPr id="3" name="Управляющая кнопка: возврат 2">
            <a:hlinkClick r:id="rId3" action="ppaction://hlinksldjump" highlightClick="1"/>
          </p:cNvPr>
          <p:cNvSpPr/>
          <p:nvPr/>
        </p:nvSpPr>
        <p:spPr>
          <a:xfrm>
            <a:off x="8595123" y="6235700"/>
            <a:ext cx="548878" cy="6223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100" name="TextBox 3"/>
          <p:cNvSpPr txBox="1">
            <a:spLocks noChangeArrowheads="1"/>
          </p:cNvSpPr>
          <p:nvPr/>
        </p:nvSpPr>
        <p:spPr bwMode="auto">
          <a:xfrm>
            <a:off x="908449" y="1235077"/>
            <a:ext cx="73485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ru-RU" sz="4000" b="1" smtClean="0">
                <a:solidFill>
                  <a:srgbClr val="0056F2"/>
                </a:solidFill>
                <a:latin typeface="Times New Roman" pitchFamily="18" charset="0"/>
                <a:cs typeface="Times New Roman" pitchFamily="18" charset="0"/>
              </a:rPr>
              <a:t>Международный правовой документ, определяющий права детей -  это </a:t>
            </a:r>
          </a:p>
        </p:txBody>
      </p:sp>
      <p:sp>
        <p:nvSpPr>
          <p:cNvPr id="5" name="TextBox 4"/>
          <p:cNvSpPr txBox="1"/>
          <p:nvPr/>
        </p:nvSpPr>
        <p:spPr>
          <a:xfrm>
            <a:off x="970403" y="3444876"/>
            <a:ext cx="7397353" cy="15696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3200" b="1" dirty="0">
                <a:solidFill>
                  <a:prstClr val="black"/>
                </a:solidFill>
                <a:latin typeface="Times New Roman" pitchFamily="18" charset="0"/>
                <a:cs typeface="Times New Roman" pitchFamily="18" charset="0"/>
              </a:rPr>
              <a:t>Конвенция о правах ребенка (принята резолюцией Генеральной Ассамблеи ООН, 20 ноября 1989 года) </a:t>
            </a:r>
          </a:p>
        </p:txBody>
      </p:sp>
      <p:sp>
        <p:nvSpPr>
          <p:cNvPr id="6" name="Прямоугольник 5"/>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2717832985"/>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Управляющая кнопка: возврат 3">
            <a:hlinkClick r:id="rId3" action="ppaction://hlinksldjump" highlightClick="1"/>
          </p:cNvPr>
          <p:cNvSpPr/>
          <p:nvPr/>
        </p:nvSpPr>
        <p:spPr>
          <a:xfrm>
            <a:off x="8595123" y="6111956"/>
            <a:ext cx="548878" cy="62071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 name="Заголовок 1"/>
          <p:cNvSpPr>
            <a:spLocks noGrp="1"/>
          </p:cNvSpPr>
          <p:nvPr>
            <p:ph type="title"/>
          </p:nvPr>
        </p:nvSpPr>
        <p:spPr>
          <a:xfrm>
            <a:off x="100052" y="85725"/>
            <a:ext cx="2671787" cy="457200"/>
          </a:xfrm>
        </p:spPr>
        <p:style>
          <a:lnRef idx="0">
            <a:schemeClr val="accent5"/>
          </a:lnRef>
          <a:fillRef idx="3">
            <a:schemeClr val="accent5"/>
          </a:fillRef>
          <a:effectRef idx="3">
            <a:schemeClr val="accent5"/>
          </a:effectRef>
          <a:fontRef idx="minor">
            <a:schemeClr val="lt1"/>
          </a:fontRef>
        </p:style>
        <p:txBody>
          <a:bodyPr rtlCol="0">
            <a:normAutofit fontScale="90000"/>
          </a:bodyPr>
          <a:lstStyle/>
          <a:p>
            <a:pPr eaLnBrk="1" fontAlgn="auto" hangingPunct="1">
              <a:spcAft>
                <a:spcPts val="0"/>
              </a:spcAft>
              <a:defRPr/>
            </a:pPr>
            <a:r>
              <a:rPr lang="ru-RU" dirty="0" smtClean="0"/>
              <a:t>Вопрос №2</a:t>
            </a:r>
            <a:endParaRPr lang="ru-RU" dirty="0"/>
          </a:p>
        </p:txBody>
      </p:sp>
      <p:sp>
        <p:nvSpPr>
          <p:cNvPr id="5124" name="TextBox 5"/>
          <p:cNvSpPr txBox="1">
            <a:spLocks noChangeArrowheads="1"/>
          </p:cNvSpPr>
          <p:nvPr/>
        </p:nvSpPr>
        <p:spPr bwMode="auto">
          <a:xfrm>
            <a:off x="908449" y="1235156"/>
            <a:ext cx="73485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sz="4000" b="1" dirty="0" smtClean="0">
                <a:solidFill>
                  <a:srgbClr val="0056F2"/>
                </a:solidFill>
                <a:latin typeface="Times New Roman" pitchFamily="18" charset="0"/>
                <a:cs typeface="Times New Roman" pitchFamily="18" charset="0"/>
              </a:rPr>
              <a:t>Одно из качеств, которым должен обладать педагог?</a:t>
            </a:r>
          </a:p>
          <a:p>
            <a:pPr algn="ctr" eaLnBrk="1" fontAlgn="base" hangingPunct="1">
              <a:spcBef>
                <a:spcPct val="0"/>
              </a:spcBef>
              <a:spcAft>
                <a:spcPct val="0"/>
              </a:spcAft>
            </a:pPr>
            <a:endParaRPr lang="ru-RU" sz="4000" dirty="0" smtClean="0">
              <a:solidFill>
                <a:prstClr val="black"/>
              </a:solidFill>
              <a:latin typeface="Calibri" pitchFamily="34" charset="0"/>
            </a:endParaRPr>
          </a:p>
        </p:txBody>
      </p:sp>
      <p:sp>
        <p:nvSpPr>
          <p:cNvPr id="8" name="TextBox 7"/>
          <p:cNvSpPr txBox="1"/>
          <p:nvPr/>
        </p:nvSpPr>
        <p:spPr>
          <a:xfrm>
            <a:off x="2488408" y="3536952"/>
            <a:ext cx="424383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a:solidFill>
                  <a:prstClr val="black"/>
                </a:solidFill>
                <a:latin typeface="Times New Roman" pitchFamily="18" charset="0"/>
                <a:cs typeface="Times New Roman" pitchFamily="18" charset="0"/>
              </a:rPr>
              <a:t>Человеколюбие</a:t>
            </a:r>
          </a:p>
        </p:txBody>
      </p:sp>
      <p:sp>
        <p:nvSpPr>
          <p:cNvPr id="9" name="Прямоугольник 8"/>
          <p:cNvSpPr/>
          <p:nvPr/>
        </p:nvSpPr>
        <p:spPr>
          <a:xfrm>
            <a:off x="4033840" y="6272213"/>
            <a:ext cx="10977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prstClr val="white"/>
                </a:solidFill>
              </a:rPr>
              <a:t>ответ</a:t>
            </a:r>
          </a:p>
        </p:txBody>
      </p:sp>
    </p:spTree>
    <p:extLst>
      <p:ext uri="{BB962C8B-B14F-4D97-AF65-F5344CB8AC3E}">
        <p14:creationId xmlns:p14="http://schemas.microsoft.com/office/powerpoint/2010/main" val="357104860"/>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10.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829</Words>
  <Application>Microsoft Office PowerPoint</Application>
  <PresentationFormat>Экран (4:3)</PresentationFormat>
  <Paragraphs>99</Paragraphs>
  <Slides>18</Slides>
  <Notes>2</Notes>
  <HiddenSlides>8</HiddenSlides>
  <MMClips>2</MMClips>
  <ScaleCrop>false</ScaleCrop>
  <HeadingPairs>
    <vt:vector size="4" baseType="variant">
      <vt:variant>
        <vt:lpstr>Тема</vt:lpstr>
      </vt:variant>
      <vt:variant>
        <vt:i4>11</vt:i4>
      </vt:variant>
      <vt:variant>
        <vt:lpstr>Заголовки слайдов</vt:lpstr>
      </vt:variant>
      <vt:variant>
        <vt:i4>18</vt:i4>
      </vt:variant>
    </vt:vector>
  </HeadingPairs>
  <TitlesOfParts>
    <vt:vector size="29" baseType="lpstr">
      <vt:lpstr>Главная</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Развитие творческих способностей детей  с особенностями психофизического развития  в объединении по интересам как условие  их успешной социализации в обществе</vt:lpstr>
      <vt:lpstr>Презентация PowerPoint</vt:lpstr>
      <vt:lpstr>Проверь себя</vt:lpstr>
      <vt:lpstr>Ваш выбор</vt:lpstr>
      <vt:lpstr>Ваш выбор</vt:lpstr>
      <vt:lpstr>Презентация PowerPoint</vt:lpstr>
      <vt:lpstr>Презентация PowerPoint</vt:lpstr>
      <vt:lpstr>Вопрос №1</vt:lpstr>
      <vt:lpstr>Вопрос №2</vt:lpstr>
      <vt:lpstr>Вопрос №4</vt:lpstr>
      <vt:lpstr>Вопрос №5</vt:lpstr>
      <vt:lpstr>Вопрос №7</vt:lpstr>
      <vt:lpstr>Вопрос №8</vt:lpstr>
      <vt:lpstr>Музыкальная пауза</vt:lpstr>
      <vt:lpstr>Черный ящик</vt:lpstr>
      <vt:lpstr>Презентация опыта работы  педагога объединения по интересам «Вырезанка» Кольке Татьяны Николаевны  Мастер-класс «Хоровод»      </vt:lpstr>
      <vt:lpstr>Притча о морских звездах         </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cdt</dc:creator>
  <cp:lastModifiedBy>cdt</cp:lastModifiedBy>
  <cp:revision>179</cp:revision>
  <dcterms:created xsi:type="dcterms:W3CDTF">2017-09-18T11:21:53Z</dcterms:created>
  <dcterms:modified xsi:type="dcterms:W3CDTF">2018-04-13T06:46:56Z</dcterms:modified>
</cp:coreProperties>
</file>