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79" r:id="rId3"/>
    <p:sldMasterId id="2147483999" r:id="rId4"/>
  </p:sldMasterIdLst>
  <p:sldIdLst>
    <p:sldId id="292" r:id="rId5"/>
    <p:sldId id="330" r:id="rId6"/>
    <p:sldId id="289" r:id="rId7"/>
    <p:sldId id="290" r:id="rId8"/>
    <p:sldId id="257" r:id="rId9"/>
    <p:sldId id="258" r:id="rId10"/>
    <p:sldId id="259" r:id="rId11"/>
    <p:sldId id="264" r:id="rId12"/>
    <p:sldId id="280" r:id="rId13"/>
    <p:sldId id="260" r:id="rId14"/>
    <p:sldId id="272" r:id="rId15"/>
    <p:sldId id="273" r:id="rId16"/>
    <p:sldId id="275" r:id="rId17"/>
    <p:sldId id="269" r:id="rId18"/>
    <p:sldId id="270" r:id="rId19"/>
    <p:sldId id="261" r:id="rId20"/>
    <p:sldId id="276" r:id="rId21"/>
    <p:sldId id="277" r:id="rId22"/>
    <p:sldId id="279" r:id="rId23"/>
    <p:sldId id="274" r:id="rId24"/>
    <p:sldId id="293" r:id="rId25"/>
    <p:sldId id="297" r:id="rId26"/>
    <p:sldId id="296" r:id="rId27"/>
    <p:sldId id="322" r:id="rId28"/>
    <p:sldId id="30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9BE"/>
    <a:srgbClr val="8E0000"/>
    <a:srgbClr val="00642D"/>
    <a:srgbClr val="00B050"/>
    <a:srgbClr val="BC0000"/>
    <a:srgbClr val="D00000"/>
    <a:srgbClr val="01FF74"/>
    <a:srgbClr val="3BA705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6B3B5-A6CB-4A69-8C47-22183098C445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114603-B8E0-4A44-B249-1F51EE299896}">
      <dgm:prSet phldrT="[Текст]" custT="1"/>
      <dgm:spPr/>
      <dgm:t>
        <a:bodyPr anchor="t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Выбор темы, осуществление дифференцированного подхода к своему опыту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DC916E-4F5D-4F6D-B9A1-72E09CF19F3C}" type="parTrans" cxnId="{BD190EEE-21B9-4469-8FE2-D6A269E5695D}">
      <dgm:prSet/>
      <dgm:spPr/>
      <dgm:t>
        <a:bodyPr/>
        <a:lstStyle/>
        <a:p>
          <a:endParaRPr lang="ru-RU"/>
        </a:p>
      </dgm:t>
    </dgm:pt>
    <dgm:pt modelId="{BFDD0E19-DF85-4C5C-B1B0-9D19ED467C77}" type="sibTrans" cxnId="{BD190EEE-21B9-4469-8FE2-D6A269E5695D}">
      <dgm:prSet/>
      <dgm:spPr/>
      <dgm:t>
        <a:bodyPr/>
        <a:lstStyle/>
        <a:p>
          <a:endParaRPr lang="ru-RU"/>
        </a:p>
      </dgm:t>
    </dgm:pt>
    <dgm:pt modelId="{E2FFF474-9FEB-4E87-94DE-A35C004F5E2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Оформление. Работа над докладом : освещение принципиальных положений, описание и обобщение своего опыта по данному вопросу.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85B1F73-6190-443E-A117-A1C11BBFCB75}" type="parTrans" cxnId="{882C130A-0AEB-4558-BBC2-4A4D2F0A8C8F}">
      <dgm:prSet/>
      <dgm:spPr/>
      <dgm:t>
        <a:bodyPr/>
        <a:lstStyle/>
        <a:p>
          <a:endParaRPr lang="ru-RU"/>
        </a:p>
      </dgm:t>
    </dgm:pt>
    <dgm:pt modelId="{75D0C0DA-AE74-426E-B317-98199EBA5BA5}" type="sibTrans" cxnId="{882C130A-0AEB-4558-BBC2-4A4D2F0A8C8F}">
      <dgm:prSet/>
      <dgm:spPr/>
      <dgm:t>
        <a:bodyPr/>
        <a:lstStyle/>
        <a:p>
          <a:endParaRPr lang="ru-RU"/>
        </a:p>
      </dgm:t>
    </dgm:pt>
    <dgm:pt modelId="{E394496D-DDDD-449C-82F0-2C8A3D68ED70}">
      <dgm:prSet phldrT="[Текст]" phldr="1"/>
      <dgm:spPr/>
      <dgm:t>
        <a:bodyPr/>
        <a:lstStyle/>
        <a:p>
          <a:endParaRPr lang="ru-RU"/>
        </a:p>
      </dgm:t>
    </dgm:pt>
    <dgm:pt modelId="{31987A3F-D629-47FA-BDEA-EFFC68DC5CE6}" type="parTrans" cxnId="{B70BD722-7BDF-4077-AB55-73EE630A6228}">
      <dgm:prSet/>
      <dgm:spPr/>
      <dgm:t>
        <a:bodyPr/>
        <a:lstStyle/>
        <a:p>
          <a:endParaRPr lang="ru-RU"/>
        </a:p>
      </dgm:t>
    </dgm:pt>
    <dgm:pt modelId="{91CE4E2C-200B-432E-9893-02E05490C8EF}" type="sibTrans" cxnId="{B70BD722-7BDF-4077-AB55-73EE630A6228}">
      <dgm:prSet/>
      <dgm:spPr/>
      <dgm:t>
        <a:bodyPr/>
        <a:lstStyle/>
        <a:p>
          <a:endParaRPr lang="ru-RU"/>
        </a:p>
      </dgm:t>
    </dgm:pt>
    <dgm:pt modelId="{46595AFD-D049-4D9C-955E-9F54AC728C20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и обобщение накопленного по теме материала. Выявление в освещаемом опыте причинно-следственных связей и педагогических закономерностей, извлечение методических выводов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C09015-A6EF-4C0D-9A5B-375C332E0BBB}" type="parTrans" cxnId="{50EB4187-DFB5-4430-8CA0-982AB3D09A40}">
      <dgm:prSet/>
      <dgm:spPr/>
      <dgm:t>
        <a:bodyPr/>
        <a:lstStyle/>
        <a:p>
          <a:endParaRPr lang="ru-RU"/>
        </a:p>
      </dgm:t>
    </dgm:pt>
    <dgm:pt modelId="{9855EF66-1B0A-478B-9102-2D2DCB6B4ACC}" type="sibTrans" cxnId="{50EB4187-DFB5-4430-8CA0-982AB3D09A40}">
      <dgm:prSet/>
      <dgm:spPr/>
      <dgm:t>
        <a:bodyPr/>
        <a:lstStyle/>
        <a:p>
          <a:endParaRPr lang="ru-RU"/>
        </a:p>
      </dgm:t>
    </dgm:pt>
    <dgm:pt modelId="{3C7AA4A7-E23A-4849-81C3-C7A8B9412DA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Сбор и обработка материала. Систематизация ранее накопленных фактов из опыта, привлечение нового материала для более полного раскрытия вопроса</a:t>
          </a:r>
        </a:p>
      </dgm:t>
    </dgm:pt>
    <dgm:pt modelId="{3D685F0B-2C8E-460C-9FF0-AA402302592E}" type="parTrans" cxnId="{BB92DA03-10D2-46C5-A837-9C9DC7E70AFF}">
      <dgm:prSet/>
      <dgm:spPr/>
      <dgm:t>
        <a:bodyPr/>
        <a:lstStyle/>
        <a:p>
          <a:endParaRPr lang="ru-RU"/>
        </a:p>
      </dgm:t>
    </dgm:pt>
    <dgm:pt modelId="{AB9454D0-8C0F-4940-9636-14522D43168E}" type="sibTrans" cxnId="{BB92DA03-10D2-46C5-A837-9C9DC7E70AFF}">
      <dgm:prSet/>
      <dgm:spPr/>
      <dgm:t>
        <a:bodyPr/>
        <a:lstStyle/>
        <a:p>
          <a:endParaRPr lang="ru-RU"/>
        </a:p>
      </dgm:t>
    </dgm:pt>
    <dgm:pt modelId="{EF7B6892-E4E4-4E95-86F5-965B95F7DE64}">
      <dgm:prSet phldrT="[Текст]" custT="1"/>
      <dgm:spPr/>
      <dgm:t>
        <a:bodyPr anchor="t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Ознакомление с литературой по избранной теме. Планирование работы по избранной теме.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E3B174-A675-4C3A-AB0C-E7AFC1716E25}" type="parTrans" cxnId="{F7532EC2-C0CD-471A-9E56-482D29F4C54B}">
      <dgm:prSet/>
      <dgm:spPr/>
      <dgm:t>
        <a:bodyPr/>
        <a:lstStyle/>
        <a:p>
          <a:endParaRPr lang="ru-RU"/>
        </a:p>
      </dgm:t>
    </dgm:pt>
    <dgm:pt modelId="{018D6223-931C-4BC1-BCD0-E7C88E74B643}" type="sibTrans" cxnId="{F7532EC2-C0CD-471A-9E56-482D29F4C54B}">
      <dgm:prSet/>
      <dgm:spPr/>
      <dgm:t>
        <a:bodyPr/>
        <a:lstStyle/>
        <a:p>
          <a:endParaRPr lang="ru-RU"/>
        </a:p>
      </dgm:t>
    </dgm:pt>
    <dgm:pt modelId="{F6EBE5BE-97A9-482A-932C-1D59A3554086}">
      <dgm:prSet/>
      <dgm:spPr/>
      <dgm:t>
        <a:bodyPr/>
        <a:lstStyle/>
        <a:p>
          <a:endParaRPr lang="ru-RU" dirty="0"/>
        </a:p>
      </dgm:t>
    </dgm:pt>
    <dgm:pt modelId="{671A37AB-BD0A-497C-B0F3-8906429C56BC}" type="parTrans" cxnId="{BE2F2644-FF3C-4DB5-AD60-5807E92A600A}">
      <dgm:prSet/>
      <dgm:spPr/>
      <dgm:t>
        <a:bodyPr/>
        <a:lstStyle/>
        <a:p>
          <a:endParaRPr lang="ru-RU"/>
        </a:p>
      </dgm:t>
    </dgm:pt>
    <dgm:pt modelId="{3B1EB9EB-3D99-47A0-B915-C321276406AD}" type="sibTrans" cxnId="{BE2F2644-FF3C-4DB5-AD60-5807E92A600A}">
      <dgm:prSet/>
      <dgm:spPr/>
      <dgm:t>
        <a:bodyPr/>
        <a:lstStyle/>
        <a:p>
          <a:endParaRPr lang="ru-RU"/>
        </a:p>
      </dgm:t>
    </dgm:pt>
    <dgm:pt modelId="{E967DF01-BBD5-47EA-BD2A-74A71A003176}" type="pres">
      <dgm:prSet presAssocID="{34D6B3B5-A6CB-4A69-8C47-22183098C4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5D0F0D-D884-4D14-9E55-1057F5E8B26D}" type="pres">
      <dgm:prSet presAssocID="{34D6B3B5-A6CB-4A69-8C47-22183098C445}" presName="dummyMaxCanvas" presStyleCnt="0">
        <dgm:presLayoutVars/>
      </dgm:prSet>
      <dgm:spPr/>
    </dgm:pt>
    <dgm:pt modelId="{BDB4A595-F61C-4C28-AEAF-9737176201C7}" type="pres">
      <dgm:prSet presAssocID="{34D6B3B5-A6CB-4A69-8C47-22183098C445}" presName="FiveNodes_1" presStyleLbl="node1" presStyleIdx="0" presStyleCnt="5" custLinFactNeighborX="496" custLinFactNeighborY="-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E9EB7-FD8C-4453-B406-B9A9DFF2845F}" type="pres">
      <dgm:prSet presAssocID="{34D6B3B5-A6CB-4A69-8C47-22183098C4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FC625-8F6D-4CAA-972B-3E2A7C7BE4E6}" type="pres">
      <dgm:prSet presAssocID="{34D6B3B5-A6CB-4A69-8C47-22183098C4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7A8D3-FACE-4C14-9D36-CC4568DE3CC9}" type="pres">
      <dgm:prSet presAssocID="{34D6B3B5-A6CB-4A69-8C47-22183098C4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E58C5-B00C-47DC-9C63-F0F7383CBECC}" type="pres">
      <dgm:prSet presAssocID="{34D6B3B5-A6CB-4A69-8C47-22183098C4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4C8AD-B7D0-4E3F-A69D-467039CDC6A9}" type="pres">
      <dgm:prSet presAssocID="{34D6B3B5-A6CB-4A69-8C47-22183098C4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66E96-A128-447A-90DC-A7677868CBDE}" type="pres">
      <dgm:prSet presAssocID="{34D6B3B5-A6CB-4A69-8C47-22183098C4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02C06-E4BA-4F17-B571-A7D4DA79EEBD}" type="pres">
      <dgm:prSet presAssocID="{34D6B3B5-A6CB-4A69-8C47-22183098C4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FA077-C7FE-4595-93B6-945328CDA23C}" type="pres">
      <dgm:prSet presAssocID="{34D6B3B5-A6CB-4A69-8C47-22183098C4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72662-54A3-4B97-8097-AE68EC0C4689}" type="pres">
      <dgm:prSet presAssocID="{34D6B3B5-A6CB-4A69-8C47-22183098C4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16DD9-655D-45DD-8DFD-71C5D2E6A65E}" type="pres">
      <dgm:prSet presAssocID="{34D6B3B5-A6CB-4A69-8C47-22183098C4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0EFC-EEC7-4608-AD2D-105DD4704BCC}" type="pres">
      <dgm:prSet presAssocID="{34D6B3B5-A6CB-4A69-8C47-22183098C4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AC181-92F4-4E32-BA05-8DCCF64DD29B}" type="pres">
      <dgm:prSet presAssocID="{34D6B3B5-A6CB-4A69-8C47-22183098C4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80B29-A93B-4F17-A50F-81DD51B653FE}" type="pres">
      <dgm:prSet presAssocID="{34D6B3B5-A6CB-4A69-8C47-22183098C4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97E81-2ED4-41B7-B202-B460FA52AFC1}" type="presOf" srcId="{7A114603-B8E0-4A44-B249-1F51EE299896}" destId="{9BC72662-54A3-4B97-8097-AE68EC0C4689}" srcOrd="1" destOrd="0" presId="urn:microsoft.com/office/officeart/2005/8/layout/vProcess5"/>
    <dgm:cxn modelId="{BB92DA03-10D2-46C5-A837-9C9DC7E70AFF}" srcId="{34D6B3B5-A6CB-4A69-8C47-22183098C445}" destId="{3C7AA4A7-E23A-4849-81C3-C7A8B9412DA9}" srcOrd="2" destOrd="0" parTransId="{3D685F0B-2C8E-460C-9FF0-AA402302592E}" sibTransId="{AB9454D0-8C0F-4940-9636-14522D43168E}"/>
    <dgm:cxn modelId="{D4FD5F1C-41AF-4521-8FBB-0B8EB3CEC185}" type="presOf" srcId="{9855EF66-1B0A-478B-9102-2D2DCB6B4ACC}" destId="{3D0FA077-C7FE-4595-93B6-945328CDA23C}" srcOrd="0" destOrd="0" presId="urn:microsoft.com/office/officeart/2005/8/layout/vProcess5"/>
    <dgm:cxn modelId="{F8896F2A-A0DC-411C-AC83-0646AF3F49EF}" type="presOf" srcId="{3C7AA4A7-E23A-4849-81C3-C7A8B9412DA9}" destId="{38820EFC-EEC7-4608-AD2D-105DD4704BCC}" srcOrd="1" destOrd="0" presId="urn:microsoft.com/office/officeart/2005/8/layout/vProcess5"/>
    <dgm:cxn modelId="{BB741FE3-C8C2-43B5-AAD6-605FA6054793}" type="presOf" srcId="{34D6B3B5-A6CB-4A69-8C47-22183098C445}" destId="{E967DF01-BBD5-47EA-BD2A-74A71A003176}" srcOrd="0" destOrd="0" presId="urn:microsoft.com/office/officeart/2005/8/layout/vProcess5"/>
    <dgm:cxn modelId="{40B99D4B-FB29-4593-9BB3-1174F2D46ACF}" type="presOf" srcId="{EF7B6892-E4E4-4E95-86F5-965B95F7DE64}" destId="{BEEE9EB7-FD8C-4453-B406-B9A9DFF2845F}" srcOrd="0" destOrd="0" presId="urn:microsoft.com/office/officeart/2005/8/layout/vProcess5"/>
    <dgm:cxn modelId="{16363894-A61E-4DA1-9C28-0CBF55C06E33}" type="presOf" srcId="{EF7B6892-E4E4-4E95-86F5-965B95F7DE64}" destId="{91016DD9-655D-45DD-8DFD-71C5D2E6A65E}" srcOrd="1" destOrd="0" presId="urn:microsoft.com/office/officeart/2005/8/layout/vProcess5"/>
    <dgm:cxn modelId="{BE2F2644-FF3C-4DB5-AD60-5807E92A600A}" srcId="{34D6B3B5-A6CB-4A69-8C47-22183098C445}" destId="{F6EBE5BE-97A9-482A-932C-1D59A3554086}" srcOrd="5" destOrd="0" parTransId="{671A37AB-BD0A-497C-B0F3-8906429C56BC}" sibTransId="{3B1EB9EB-3D99-47A0-B915-C321276406AD}"/>
    <dgm:cxn modelId="{4555D418-A159-415B-B8BD-81FD84916C23}" type="presOf" srcId="{BFDD0E19-DF85-4C5C-B1B0-9D19ED467C77}" destId="{C8F4C8AD-B7D0-4E3F-A69D-467039CDC6A9}" srcOrd="0" destOrd="0" presId="urn:microsoft.com/office/officeart/2005/8/layout/vProcess5"/>
    <dgm:cxn modelId="{F7532EC2-C0CD-471A-9E56-482D29F4C54B}" srcId="{34D6B3B5-A6CB-4A69-8C47-22183098C445}" destId="{EF7B6892-E4E4-4E95-86F5-965B95F7DE64}" srcOrd="1" destOrd="0" parTransId="{1DE3B174-A675-4C3A-AB0C-E7AFC1716E25}" sibTransId="{018D6223-931C-4BC1-BCD0-E7C88E74B643}"/>
    <dgm:cxn modelId="{50EB4187-DFB5-4430-8CA0-982AB3D09A40}" srcId="{34D6B3B5-A6CB-4A69-8C47-22183098C445}" destId="{46595AFD-D049-4D9C-955E-9F54AC728C20}" srcOrd="3" destOrd="0" parTransId="{E8C09015-A6EF-4C0D-9A5B-375C332E0BBB}" sibTransId="{9855EF66-1B0A-478B-9102-2D2DCB6B4ACC}"/>
    <dgm:cxn modelId="{588B5771-42D2-45E1-A905-8035D5B17E5D}" type="presOf" srcId="{E2FFF474-9FEB-4E87-94DE-A35C004F5E24}" destId="{50980B29-A93B-4F17-A50F-81DD51B653FE}" srcOrd="1" destOrd="0" presId="urn:microsoft.com/office/officeart/2005/8/layout/vProcess5"/>
    <dgm:cxn modelId="{D5B4E2B8-9A24-4CA6-9E82-5AA4F3265A20}" type="presOf" srcId="{7A114603-B8E0-4A44-B249-1F51EE299896}" destId="{BDB4A595-F61C-4C28-AEAF-9737176201C7}" srcOrd="0" destOrd="0" presId="urn:microsoft.com/office/officeart/2005/8/layout/vProcess5"/>
    <dgm:cxn modelId="{E0CA6498-04DA-4F4E-A8EF-43D4F5AABBA8}" type="presOf" srcId="{AB9454D0-8C0F-4940-9636-14522D43168E}" destId="{3F402C06-E4BA-4F17-B571-A7D4DA79EEBD}" srcOrd="0" destOrd="0" presId="urn:microsoft.com/office/officeart/2005/8/layout/vProcess5"/>
    <dgm:cxn modelId="{882C130A-0AEB-4558-BBC2-4A4D2F0A8C8F}" srcId="{34D6B3B5-A6CB-4A69-8C47-22183098C445}" destId="{E2FFF474-9FEB-4E87-94DE-A35C004F5E24}" srcOrd="4" destOrd="0" parTransId="{585B1F73-6190-443E-A117-A1C11BBFCB75}" sibTransId="{75D0C0DA-AE74-426E-B317-98199EBA5BA5}"/>
    <dgm:cxn modelId="{B2D9F216-5628-49CD-A2A4-DBAFCB05FCF5}" type="presOf" srcId="{46595AFD-D049-4D9C-955E-9F54AC728C20}" destId="{C0E7A8D3-FACE-4C14-9D36-CC4568DE3CC9}" srcOrd="0" destOrd="0" presId="urn:microsoft.com/office/officeart/2005/8/layout/vProcess5"/>
    <dgm:cxn modelId="{BD190EEE-21B9-4469-8FE2-D6A269E5695D}" srcId="{34D6B3B5-A6CB-4A69-8C47-22183098C445}" destId="{7A114603-B8E0-4A44-B249-1F51EE299896}" srcOrd="0" destOrd="0" parTransId="{82DC916E-4F5D-4F6D-B9A1-72E09CF19F3C}" sibTransId="{BFDD0E19-DF85-4C5C-B1B0-9D19ED467C77}"/>
    <dgm:cxn modelId="{233C2B91-5CF0-40B7-BBEE-2E9EA6F4FDDB}" type="presOf" srcId="{018D6223-931C-4BC1-BCD0-E7C88E74B643}" destId="{43966E96-A128-447A-90DC-A7677868CBDE}" srcOrd="0" destOrd="0" presId="urn:microsoft.com/office/officeart/2005/8/layout/vProcess5"/>
    <dgm:cxn modelId="{23DDB393-853F-47A3-821F-B86524CC0658}" type="presOf" srcId="{46595AFD-D049-4D9C-955E-9F54AC728C20}" destId="{D2EAC181-92F4-4E32-BA05-8DCCF64DD29B}" srcOrd="1" destOrd="0" presId="urn:microsoft.com/office/officeart/2005/8/layout/vProcess5"/>
    <dgm:cxn modelId="{9C448859-4642-4CC8-96F4-D8459B3421B6}" type="presOf" srcId="{E2FFF474-9FEB-4E87-94DE-A35C004F5E24}" destId="{F02E58C5-B00C-47DC-9C63-F0F7383CBECC}" srcOrd="0" destOrd="0" presId="urn:microsoft.com/office/officeart/2005/8/layout/vProcess5"/>
    <dgm:cxn modelId="{B70BD722-7BDF-4077-AB55-73EE630A6228}" srcId="{34D6B3B5-A6CB-4A69-8C47-22183098C445}" destId="{E394496D-DDDD-449C-82F0-2C8A3D68ED70}" srcOrd="6" destOrd="0" parTransId="{31987A3F-D629-47FA-BDEA-EFFC68DC5CE6}" sibTransId="{91CE4E2C-200B-432E-9893-02E05490C8EF}"/>
    <dgm:cxn modelId="{6CB3B5C1-167F-49F8-B9A1-B03EF94D278C}" type="presOf" srcId="{3C7AA4A7-E23A-4849-81C3-C7A8B9412DA9}" destId="{29DFC625-8F6D-4CAA-972B-3E2A7C7BE4E6}" srcOrd="0" destOrd="0" presId="urn:microsoft.com/office/officeart/2005/8/layout/vProcess5"/>
    <dgm:cxn modelId="{07892FCD-B7DE-4432-8E29-F26E0CCCA9C2}" type="presParOf" srcId="{E967DF01-BBD5-47EA-BD2A-74A71A003176}" destId="{3D5D0F0D-D884-4D14-9E55-1057F5E8B26D}" srcOrd="0" destOrd="0" presId="urn:microsoft.com/office/officeart/2005/8/layout/vProcess5"/>
    <dgm:cxn modelId="{FAC03A0F-0BAC-4F96-AFE1-F730FA7779EE}" type="presParOf" srcId="{E967DF01-BBD5-47EA-BD2A-74A71A003176}" destId="{BDB4A595-F61C-4C28-AEAF-9737176201C7}" srcOrd="1" destOrd="0" presId="urn:microsoft.com/office/officeart/2005/8/layout/vProcess5"/>
    <dgm:cxn modelId="{CCB4D025-B976-4E61-8E6A-62AB7E1DF6DF}" type="presParOf" srcId="{E967DF01-BBD5-47EA-BD2A-74A71A003176}" destId="{BEEE9EB7-FD8C-4453-B406-B9A9DFF2845F}" srcOrd="2" destOrd="0" presId="urn:microsoft.com/office/officeart/2005/8/layout/vProcess5"/>
    <dgm:cxn modelId="{E44DB031-7C4E-4DEA-B6F7-EE4C9DEB7C81}" type="presParOf" srcId="{E967DF01-BBD5-47EA-BD2A-74A71A003176}" destId="{29DFC625-8F6D-4CAA-972B-3E2A7C7BE4E6}" srcOrd="3" destOrd="0" presId="urn:microsoft.com/office/officeart/2005/8/layout/vProcess5"/>
    <dgm:cxn modelId="{113BA215-ED7C-4B57-B9C7-A8CC7EF0F60E}" type="presParOf" srcId="{E967DF01-BBD5-47EA-BD2A-74A71A003176}" destId="{C0E7A8D3-FACE-4C14-9D36-CC4568DE3CC9}" srcOrd="4" destOrd="0" presId="urn:microsoft.com/office/officeart/2005/8/layout/vProcess5"/>
    <dgm:cxn modelId="{FC8630F1-66C5-4CC2-899B-C6FE4A48EDBB}" type="presParOf" srcId="{E967DF01-BBD5-47EA-BD2A-74A71A003176}" destId="{F02E58C5-B00C-47DC-9C63-F0F7383CBECC}" srcOrd="5" destOrd="0" presId="urn:microsoft.com/office/officeart/2005/8/layout/vProcess5"/>
    <dgm:cxn modelId="{F689236E-446D-4306-9940-FF4B60942D6E}" type="presParOf" srcId="{E967DF01-BBD5-47EA-BD2A-74A71A003176}" destId="{C8F4C8AD-B7D0-4E3F-A69D-467039CDC6A9}" srcOrd="6" destOrd="0" presId="urn:microsoft.com/office/officeart/2005/8/layout/vProcess5"/>
    <dgm:cxn modelId="{0B395833-132C-49F6-B541-BF669429E25A}" type="presParOf" srcId="{E967DF01-BBD5-47EA-BD2A-74A71A003176}" destId="{43966E96-A128-447A-90DC-A7677868CBDE}" srcOrd="7" destOrd="0" presId="urn:microsoft.com/office/officeart/2005/8/layout/vProcess5"/>
    <dgm:cxn modelId="{8D9EE0F6-C0BC-4D3B-AC20-543C91382B03}" type="presParOf" srcId="{E967DF01-BBD5-47EA-BD2A-74A71A003176}" destId="{3F402C06-E4BA-4F17-B571-A7D4DA79EEBD}" srcOrd="8" destOrd="0" presId="urn:microsoft.com/office/officeart/2005/8/layout/vProcess5"/>
    <dgm:cxn modelId="{A95BE54C-E83D-4542-AADE-C932EFE22A7B}" type="presParOf" srcId="{E967DF01-BBD5-47EA-BD2A-74A71A003176}" destId="{3D0FA077-C7FE-4595-93B6-945328CDA23C}" srcOrd="9" destOrd="0" presId="urn:microsoft.com/office/officeart/2005/8/layout/vProcess5"/>
    <dgm:cxn modelId="{55D836DA-846E-4792-B286-AB44B0822B71}" type="presParOf" srcId="{E967DF01-BBD5-47EA-BD2A-74A71A003176}" destId="{9BC72662-54A3-4B97-8097-AE68EC0C4689}" srcOrd="10" destOrd="0" presId="urn:microsoft.com/office/officeart/2005/8/layout/vProcess5"/>
    <dgm:cxn modelId="{6DC2997B-9786-4A0C-BFD1-6ABBB8399F19}" type="presParOf" srcId="{E967DF01-BBD5-47EA-BD2A-74A71A003176}" destId="{91016DD9-655D-45DD-8DFD-71C5D2E6A65E}" srcOrd="11" destOrd="0" presId="urn:microsoft.com/office/officeart/2005/8/layout/vProcess5"/>
    <dgm:cxn modelId="{5E28A2A9-C1EB-43D3-AE58-7A9B5F0B27C2}" type="presParOf" srcId="{E967DF01-BBD5-47EA-BD2A-74A71A003176}" destId="{38820EFC-EEC7-4608-AD2D-105DD4704BCC}" srcOrd="12" destOrd="0" presId="urn:microsoft.com/office/officeart/2005/8/layout/vProcess5"/>
    <dgm:cxn modelId="{CA161E4D-7FC9-4ACA-9742-736C86085E86}" type="presParOf" srcId="{E967DF01-BBD5-47EA-BD2A-74A71A003176}" destId="{D2EAC181-92F4-4E32-BA05-8DCCF64DD29B}" srcOrd="13" destOrd="0" presId="urn:microsoft.com/office/officeart/2005/8/layout/vProcess5"/>
    <dgm:cxn modelId="{E9F9307C-39AC-44CA-8D5B-2AF1C25F5766}" type="presParOf" srcId="{E967DF01-BBD5-47EA-BD2A-74A71A003176}" destId="{50980B29-A93B-4F17-A50F-81DD51B653F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A595-F61C-4C28-AEAF-9737176201C7}">
      <dsp:nvSpPr>
        <dsp:cNvPr id="0" name=""/>
        <dsp:cNvSpPr/>
      </dsp:nvSpPr>
      <dsp:spPr>
        <a:xfrm>
          <a:off x="31351" y="0"/>
          <a:ext cx="6320862" cy="845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Выбор темы, осуществление дифференцированного подхода к своему опыту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110" y="24759"/>
        <a:ext cx="5309777" cy="795815"/>
      </dsp:txXfrm>
    </dsp:sp>
    <dsp:sp modelId="{BEEE9EB7-FD8C-4453-B406-B9A9DFF2845F}">
      <dsp:nvSpPr>
        <dsp:cNvPr id="0" name=""/>
        <dsp:cNvSpPr/>
      </dsp:nvSpPr>
      <dsp:spPr>
        <a:xfrm>
          <a:off x="472012" y="962740"/>
          <a:ext cx="6320862" cy="845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Ознакомление с литературой по избранной теме. Планирование работы по избранной теме.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771" y="987499"/>
        <a:ext cx="5249865" cy="795815"/>
      </dsp:txXfrm>
    </dsp:sp>
    <dsp:sp modelId="{29DFC625-8F6D-4CAA-972B-3E2A7C7BE4E6}">
      <dsp:nvSpPr>
        <dsp:cNvPr id="0" name=""/>
        <dsp:cNvSpPr/>
      </dsp:nvSpPr>
      <dsp:spPr>
        <a:xfrm>
          <a:off x="944024" y="1925481"/>
          <a:ext cx="6320862" cy="845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Сбор и обработка материала. Систематизация ранее накопленных фактов из опыта, привлечение нового материала для более полного раскрытия вопроса</a:t>
          </a:r>
        </a:p>
      </dsp:txBody>
      <dsp:txXfrm>
        <a:off x="968783" y="1950240"/>
        <a:ext cx="5249865" cy="795815"/>
      </dsp:txXfrm>
    </dsp:sp>
    <dsp:sp modelId="{C0E7A8D3-FACE-4C14-9D36-CC4568DE3CC9}">
      <dsp:nvSpPr>
        <dsp:cNvPr id="0" name=""/>
        <dsp:cNvSpPr/>
      </dsp:nvSpPr>
      <dsp:spPr>
        <a:xfrm>
          <a:off x="1416037" y="2888222"/>
          <a:ext cx="6320862" cy="845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и обобщение накопленного по теме материала. Выявление в освещаемом опыте причинно-следственных связей и педагогических закономерностей, извлечение методических выводов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796" y="2912981"/>
        <a:ext cx="5249865" cy="795815"/>
      </dsp:txXfrm>
    </dsp:sp>
    <dsp:sp modelId="{F02E58C5-B00C-47DC-9C63-F0F7383CBECC}">
      <dsp:nvSpPr>
        <dsp:cNvPr id="0" name=""/>
        <dsp:cNvSpPr/>
      </dsp:nvSpPr>
      <dsp:spPr>
        <a:xfrm>
          <a:off x="1888049" y="3850962"/>
          <a:ext cx="6320862" cy="845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Оформление. Работа над докладом : освещение принципиальных положений, описание и обобщение своего опыта по данному вопросу.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2808" y="3875721"/>
        <a:ext cx="5249865" cy="795815"/>
      </dsp:txXfrm>
    </dsp:sp>
    <dsp:sp modelId="{C8F4C8AD-B7D0-4E3F-A69D-467039CDC6A9}">
      <dsp:nvSpPr>
        <dsp:cNvPr id="0" name=""/>
        <dsp:cNvSpPr/>
      </dsp:nvSpPr>
      <dsp:spPr>
        <a:xfrm>
          <a:off x="5771395" y="617562"/>
          <a:ext cx="549466" cy="549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895025" y="617562"/>
        <a:ext cx="302206" cy="413473"/>
      </dsp:txXfrm>
    </dsp:sp>
    <dsp:sp modelId="{43966E96-A128-447A-90DC-A7677868CBDE}">
      <dsp:nvSpPr>
        <dsp:cNvPr id="0" name=""/>
        <dsp:cNvSpPr/>
      </dsp:nvSpPr>
      <dsp:spPr>
        <a:xfrm>
          <a:off x="6243408" y="1580303"/>
          <a:ext cx="549466" cy="549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367038" y="1580303"/>
        <a:ext cx="302206" cy="413473"/>
      </dsp:txXfrm>
    </dsp:sp>
    <dsp:sp modelId="{3F402C06-E4BA-4F17-B571-A7D4DA79EEBD}">
      <dsp:nvSpPr>
        <dsp:cNvPr id="0" name=""/>
        <dsp:cNvSpPr/>
      </dsp:nvSpPr>
      <dsp:spPr>
        <a:xfrm>
          <a:off x="6715420" y="2528955"/>
          <a:ext cx="549466" cy="549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839050" y="2528955"/>
        <a:ext cx="302206" cy="413473"/>
      </dsp:txXfrm>
    </dsp:sp>
    <dsp:sp modelId="{3D0FA077-C7FE-4595-93B6-945328CDA23C}">
      <dsp:nvSpPr>
        <dsp:cNvPr id="0" name=""/>
        <dsp:cNvSpPr/>
      </dsp:nvSpPr>
      <dsp:spPr>
        <a:xfrm>
          <a:off x="7187432" y="3501088"/>
          <a:ext cx="549466" cy="549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311062" y="3501088"/>
        <a:ext cx="302206" cy="41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1C98-CD82-48BB-A4ED-544749393435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6A68-E3D6-430D-BBC1-D5849CC5F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7468-66D1-4ECE-8FCE-A2899D908BA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51D8-CA52-4A06-9C0E-B4D1610B5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27E0-A04D-4EC9-B5DC-5849C30F9A8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EE0F-B0EF-4172-B717-8A4F32978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A8B1D0-68D9-49FC-BDF9-F90C83DFDF7D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0AAEAA-9BE2-47FD-87B4-0EC1933C0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AA0C90-9B19-46AE-865B-B04B182A8FC3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F24E90-C1F8-48D5-9D84-ACC9DA946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F67F4-EAD6-42CE-910B-5B3661E30E27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90CE0-EBE8-4C10-AC75-FEBC1EF60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D99B76-E449-4905-A0B3-5E99DE211007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8E197C-9E22-410E-BB13-A61E16EF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A86225-D47F-40FD-AB2B-44497B663425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02CDED-14C9-4E26-94E7-B77B33E1C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255981-094C-43E1-BB97-42AC7A57ACDC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B77D49-259E-4C04-935D-BDF3F70F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46827C-3B02-41A1-9327-5994D1E13C97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87AFA6-8BBB-4F59-BF4E-6D712F999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3799A3-B957-455E-903D-CE4AC329521F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0648FF-C338-459C-9C02-5A736A2A5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9808-DC0C-4828-B979-F78D6AED0BA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3B46-5950-4E70-A791-E288544FD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F2DEB7-D904-4505-BC0E-4D94F34CE6B6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8212D1-97E7-496D-AF49-E5DCDB24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B7FEB7-E168-49E6-9EDC-B6ABC764E584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E6C153-16CA-4F84-93BD-F21FE909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13136E-A328-4D72-95F0-8E8BB8A34C06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B47384-58AB-44A8-9927-3609B6D13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2511EC-0E2E-4ECF-BB9E-95886C57017A}" type="datetimeFigureOut">
              <a:rPr lang="ru-RU" smtClean="0">
                <a:solidFill>
                  <a:srgbClr val="ECE9C6"/>
                </a:solidFill>
              </a:rPr>
              <a:pPr/>
              <a:t>30.01.2019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BFC93-6FFF-489E-B9ED-D132A582C37F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1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949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73F9-93C9-4A1B-83C3-C9728AD2721B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9F2D-48A0-4025-AC7A-FE7818283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03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5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0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8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6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27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EC-0E2E-4ECF-BB9E-95886C57017A}" type="datetimeFigureOut">
              <a:rPr lang="ru-RU" smtClean="0">
                <a:solidFill>
                  <a:srgbClr val="895D1D"/>
                </a:solidFill>
              </a:rPr>
              <a:pPr/>
              <a:t>30.01.2019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FC93-6FFF-489E-B9ED-D132A582C37F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3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F78C-31D0-4322-9519-56C45DE2AC57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5FAE-3821-4F8E-8300-910B95ECDA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2352-F9E0-4AD6-BD95-B56A54732534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6C0D-34C3-49A4-8847-A55E699D9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9FCD-D4CA-4F27-8218-AF71D45CC65C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E27F-A552-4172-9967-75BE3AC1C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B963-FFF7-489C-A8C5-3484F3A66F95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7896-3587-426A-B4C1-17220FD7D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FC0-9CDB-4F84-8F4F-B06D911C9388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4BF0-B0AB-4F32-BB0B-674163C1C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95CC-1099-4A9B-A96D-B9E1B07C0C8F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352D-A91D-40D7-B57E-44D6228AC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C1D61-D71E-4AD6-86E3-4CE447F5613A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D1E0F-7C3F-4084-BF0B-BBDBDD0EC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7" r:id="rId2"/>
    <p:sldLayoutId id="2147483763" r:id="rId3"/>
    <p:sldLayoutId id="2147483758" r:id="rId4"/>
    <p:sldLayoutId id="2147483759" r:id="rId5"/>
    <p:sldLayoutId id="2147483760" r:id="rId6"/>
    <p:sldLayoutId id="2147483764" r:id="rId7"/>
    <p:sldLayoutId id="2147483765" r:id="rId8"/>
    <p:sldLayoutId id="2147483766" r:id="rId9"/>
    <p:sldLayoutId id="2147483761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B2EC35-CBC3-4FE4-952E-B63426B504CE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BE9E7D0-FF54-4B7A-883A-DBD57579E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2511EC-0E2E-4ECF-BB9E-95886C57017A}" type="datetimeFigureOut">
              <a:rPr lang="ru-RU" smtClean="0">
                <a:solidFill>
                  <a:srgbClr val="895D1D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30.01.2019</a:t>
            </a:fld>
            <a:endParaRPr lang="ru-RU">
              <a:solidFill>
                <a:srgbClr val="895D1D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895D1D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BBFC93-6FFF-489E-B9ED-D132A582C37F}" type="slidenum">
              <a:rPr lang="ru-RU" smtClean="0">
                <a:solidFill>
                  <a:srgbClr val="895D1D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895D1D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892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_________Microsoft_Word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38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143636" y="357166"/>
            <a:ext cx="1785950" cy="1714512"/>
            <a:chOff x="3428992" y="2071678"/>
            <a:chExt cx="1785950" cy="17145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2071678"/>
              <a:ext cx="1656184" cy="1708244"/>
            </a:xfrm>
            <a:prstGeom prst="roundRect">
              <a:avLst>
                <a:gd name="adj" fmla="val 4693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428992" y="2071678"/>
              <a:ext cx="1785950" cy="171451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14285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образованный – тот, кто знает, </a:t>
            </a:r>
          </a:p>
          <a:p>
            <a:pPr algn="just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найти то, чего он не знает </a:t>
            </a:r>
          </a:p>
          <a:p>
            <a:pPr algn="just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Георг Зиммель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714620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Педагогический  опыт  как  объект исследования  профессиональных преобразований  педагога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s://content.schools.by/cdt-soligorsk/library/3bb457975dff8ffc2cef71684d890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429132"/>
            <a:ext cx="2790146" cy="18589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0662" name="Picture 6" descr="https://content.schools.by/cdt-soligorsk/library/DSCN9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429132"/>
            <a:ext cx="1645932" cy="19288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0664" name="Picture 8" descr="https://content.schools.by/cdt-soligorsk/library/DSCN89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429132"/>
            <a:ext cx="2203230" cy="1857388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71296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 опыта могут выступать: </a:t>
            </a:r>
          </a:p>
          <a:p>
            <a:pPr>
              <a:defRPr/>
            </a:pPr>
            <a:endParaRPr lang="ru-RU" sz="3200" b="1" i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i="1" dirty="0" smtClean="0">
              <a:ln w="1905"/>
              <a:solidFill>
                <a:srgbClr val="B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(система методических </a:t>
            </a: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приемов, отдельный прием);</a:t>
            </a: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технология </a:t>
            </a:r>
            <a:r>
              <a:rPr lang="ru-RU" sz="32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(элементы технологии);</a:t>
            </a: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способ </a:t>
            </a:r>
            <a:r>
              <a:rPr lang="ru-RU" sz="32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(эффективная система оценки </a:t>
            </a: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знаний); </a:t>
            </a: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средство (</a:t>
            </a:r>
            <a:r>
              <a:rPr lang="ru-RU" sz="32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пособия, карточки, тренажеры</a:t>
            </a: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sz="3200" b="1" i="1" dirty="0">
              <a:ln w="1905"/>
              <a:solidFill>
                <a:srgbClr val="0A39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образовательные программы и т.д.</a:t>
            </a:r>
            <a:endParaRPr lang="ru-RU" sz="3200" b="1" i="1" dirty="0">
              <a:ln w="1905"/>
              <a:solidFill>
                <a:srgbClr val="0A39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i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428604"/>
            <a:ext cx="86439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 3. </a:t>
            </a:r>
            <a:r>
              <a:rPr lang="ru-RU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Умный конверт</a:t>
            </a:r>
          </a:p>
          <a:p>
            <a:pPr>
              <a:defRPr/>
            </a:pP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i="1" dirty="0" smtClean="0">
              <a:ln w="1905"/>
              <a:solidFill>
                <a:srgbClr val="0A39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28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28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«Передовой педагогический опыт»</a:t>
            </a:r>
          </a:p>
        </p:txBody>
      </p:sp>
      <p:pic>
        <p:nvPicPr>
          <p:cNvPr id="34820" name="Picture 4" descr="http://900igr.net/up/datai/210649/0007-007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2500330" cy="269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22238" y="214313"/>
          <a:ext cx="8897937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Документ" r:id="rId4" imgW="10212487" imgH="7378750" progId="Word.Document.12">
                  <p:embed/>
                </p:oleObj>
              </mc:Choice>
              <mc:Fallback>
                <p:oleObj name="Документ" r:id="rId4" imgW="10212487" imgH="7378750" progId="Word.Document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14313"/>
                        <a:ext cx="8897937" cy="64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по изучению и </a:t>
            </a:r>
            <a:endParaRPr lang="ru-RU" sz="24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обобщению </a:t>
            </a:r>
            <a:r>
              <a:rPr lang="ru-RU" sz="2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передового </a:t>
            </a:r>
            <a:r>
              <a:rPr lang="ru-RU" sz="2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24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362455" y="1665672"/>
            <a:ext cx="2501806" cy="926525"/>
            <a:chOff x="3362455" y="1665672"/>
            <a:chExt cx="2501806" cy="926525"/>
          </a:xfrm>
        </p:grpSpPr>
        <p:sp>
          <p:nvSpPr>
            <p:cNvPr id="3" name="Овал 2"/>
            <p:cNvSpPr/>
            <p:nvPr/>
          </p:nvSpPr>
          <p:spPr>
            <a:xfrm>
              <a:off x="3362455" y="1665672"/>
              <a:ext cx="2501806" cy="9265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77" name="TextBox 13"/>
            <p:cNvSpPr txBox="1">
              <a:spLocks noChangeArrowheads="1"/>
            </p:cNvSpPr>
            <p:nvPr/>
          </p:nvSpPr>
          <p:spPr bwMode="auto">
            <a:xfrm>
              <a:off x="3549650" y="1831975"/>
              <a:ext cx="23098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ТЕМА 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99592" y="1700808"/>
            <a:ext cx="1980220" cy="576064"/>
            <a:chOff x="899592" y="1700808"/>
            <a:chExt cx="1980220" cy="5760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604" y="1700808"/>
              <a:ext cx="187220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78" name="TextBox 14"/>
            <p:cNvSpPr txBox="1">
              <a:spLocks noChangeArrowheads="1"/>
            </p:cNvSpPr>
            <p:nvPr/>
          </p:nvSpPr>
          <p:spPr bwMode="auto">
            <a:xfrm>
              <a:off x="899592" y="1792287"/>
              <a:ext cx="1873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Что я делаю?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7692" y="2640013"/>
            <a:ext cx="2664296" cy="1005011"/>
            <a:chOff x="637692" y="2640013"/>
            <a:chExt cx="2664296" cy="100501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37692" y="2650071"/>
              <a:ext cx="2664296" cy="99495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79" name="TextBox 15"/>
            <p:cNvSpPr txBox="1">
              <a:spLocks noChangeArrowheads="1"/>
            </p:cNvSpPr>
            <p:nvPr/>
          </p:nvSpPr>
          <p:spPr bwMode="auto">
            <a:xfrm>
              <a:off x="755650" y="2640013"/>
              <a:ext cx="24479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dirty="0">
                  <a:solidFill>
                    <a:schemeClr val="bg1"/>
                  </a:solidFill>
                </a:rPr>
                <a:t>___________________________________________________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6452" y="1666082"/>
            <a:ext cx="1781952" cy="646112"/>
            <a:chOff x="6426452" y="1666082"/>
            <a:chExt cx="1781952" cy="6461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16216" y="1686113"/>
              <a:ext cx="1692188" cy="5907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880" name="TextBox 16"/>
            <p:cNvSpPr txBox="1">
              <a:spLocks noChangeArrowheads="1"/>
            </p:cNvSpPr>
            <p:nvPr/>
          </p:nvSpPr>
          <p:spPr bwMode="auto">
            <a:xfrm>
              <a:off x="6426452" y="1666082"/>
              <a:ext cx="169169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Для чего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я делаю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66792" y="2630488"/>
            <a:ext cx="2664446" cy="1014536"/>
            <a:chOff x="5966792" y="2630488"/>
            <a:chExt cx="2664446" cy="101453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966792" y="2660675"/>
              <a:ext cx="2664296" cy="98434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5881" name="TextBox 17"/>
            <p:cNvSpPr txBox="1">
              <a:spLocks noChangeArrowheads="1"/>
            </p:cNvSpPr>
            <p:nvPr/>
          </p:nvSpPr>
          <p:spPr bwMode="auto">
            <a:xfrm>
              <a:off x="5988050" y="2630488"/>
              <a:ext cx="2643188" cy="92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_________________________________________________________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84511" y="2927574"/>
            <a:ext cx="1857694" cy="717449"/>
            <a:chOff x="3684511" y="2927574"/>
            <a:chExt cx="1857694" cy="717449"/>
          </a:xfrm>
        </p:grpSpPr>
        <p:sp>
          <p:nvSpPr>
            <p:cNvPr id="4" name="Овал 3"/>
            <p:cNvSpPr/>
            <p:nvPr/>
          </p:nvSpPr>
          <p:spPr>
            <a:xfrm>
              <a:off x="3684511" y="2927574"/>
              <a:ext cx="1857694" cy="71744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2" name="TextBox 18"/>
            <p:cNvSpPr txBox="1">
              <a:spLocks noChangeArrowheads="1"/>
            </p:cNvSpPr>
            <p:nvPr/>
          </p:nvSpPr>
          <p:spPr bwMode="auto">
            <a:xfrm>
              <a:off x="3817938" y="2963863"/>
              <a:ext cx="16906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Как я это делаю?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7692" y="4011613"/>
            <a:ext cx="2664308" cy="965558"/>
            <a:chOff x="637692" y="4011613"/>
            <a:chExt cx="2664308" cy="9655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37692" y="4041068"/>
              <a:ext cx="2664296" cy="93610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3" name="TextBox 19"/>
            <p:cNvSpPr txBox="1">
              <a:spLocks noChangeArrowheads="1"/>
            </p:cNvSpPr>
            <p:nvPr/>
          </p:nvSpPr>
          <p:spPr bwMode="auto">
            <a:xfrm>
              <a:off x="638175" y="4011613"/>
              <a:ext cx="26638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Алгоритм 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__________________________________________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87798" y="4041068"/>
            <a:ext cx="2706424" cy="957493"/>
            <a:chOff x="5987798" y="4041068"/>
            <a:chExt cx="2706424" cy="95749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87798" y="4041068"/>
              <a:ext cx="2664296" cy="95749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4" name="TextBox 20"/>
            <p:cNvSpPr txBox="1">
              <a:spLocks noChangeArrowheads="1"/>
            </p:cNvSpPr>
            <p:nvPr/>
          </p:nvSpPr>
          <p:spPr bwMode="auto">
            <a:xfrm>
              <a:off x="6030397" y="4054833"/>
              <a:ext cx="2663825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Методы </a:t>
              </a:r>
            </a:p>
            <a:p>
              <a:pPr algn="just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__________________________________________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669997" y="3789040"/>
            <a:ext cx="1872208" cy="1368152"/>
            <a:chOff x="3669997" y="3789040"/>
            <a:chExt cx="1872208" cy="13681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669997" y="3789040"/>
              <a:ext cx="1872208" cy="13681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5" name="TextBox 21"/>
            <p:cNvSpPr txBox="1">
              <a:spLocks noChangeArrowheads="1"/>
            </p:cNvSpPr>
            <p:nvPr/>
          </p:nvSpPr>
          <p:spPr bwMode="auto">
            <a:xfrm>
              <a:off x="3684588" y="3873500"/>
              <a:ext cx="1824037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Формы 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__________________________________________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159000" y="5373216"/>
            <a:ext cx="5113338" cy="720080"/>
            <a:chOff x="2159000" y="5373216"/>
            <a:chExt cx="5113338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59732" y="5373216"/>
              <a:ext cx="5112568" cy="7200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6" name="TextBox 22"/>
            <p:cNvSpPr txBox="1">
              <a:spLocks noChangeArrowheads="1"/>
            </p:cNvSpPr>
            <p:nvPr/>
          </p:nvSpPr>
          <p:spPr bwMode="auto">
            <a:xfrm>
              <a:off x="2159000" y="5546725"/>
              <a:ext cx="51133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Какой это дает результат?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670301" y="6302375"/>
            <a:ext cx="2130985" cy="369888"/>
            <a:chOff x="3670301" y="6302375"/>
            <a:chExt cx="2130985" cy="3698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84511" y="6302718"/>
              <a:ext cx="2116775" cy="33265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87" name="TextBox 23"/>
            <p:cNvSpPr txBox="1">
              <a:spLocks noChangeArrowheads="1"/>
            </p:cNvSpPr>
            <p:nvPr/>
          </p:nvSpPr>
          <p:spPr bwMode="auto">
            <a:xfrm>
              <a:off x="3670301" y="6302375"/>
              <a:ext cx="2084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 </a:t>
              </a: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>
            <a:off x="2906713" y="1989138"/>
            <a:ext cx="395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88050" y="2051050"/>
            <a:ext cx="3476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52" name="Прямая со стрелкой 49151"/>
          <p:cNvCxnSpPr/>
          <p:nvPr/>
        </p:nvCxnSpPr>
        <p:spPr>
          <a:xfrm>
            <a:off x="3302000" y="2963863"/>
            <a:ext cx="36830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56" name="Прямая со стрелкой 49155"/>
          <p:cNvCxnSpPr/>
          <p:nvPr/>
        </p:nvCxnSpPr>
        <p:spPr>
          <a:xfrm>
            <a:off x="1979613" y="2311400"/>
            <a:ext cx="0" cy="28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58" name="Прямая со стрелкой 49157"/>
          <p:cNvCxnSpPr>
            <a:endCxn id="35881" idx="0"/>
          </p:cNvCxnSpPr>
          <p:nvPr/>
        </p:nvCxnSpPr>
        <p:spPr>
          <a:xfrm flipH="1">
            <a:off x="7309644" y="2311400"/>
            <a:ext cx="10320" cy="31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60" name="Прямая со стрелкой 49159"/>
          <p:cNvCxnSpPr/>
          <p:nvPr/>
        </p:nvCxnSpPr>
        <p:spPr>
          <a:xfrm flipH="1">
            <a:off x="5541963" y="2963863"/>
            <a:ext cx="42545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62" name="Прямая со стрелкой 49161"/>
          <p:cNvCxnSpPr>
            <a:endCxn id="0" idx="0"/>
          </p:cNvCxnSpPr>
          <p:nvPr/>
        </p:nvCxnSpPr>
        <p:spPr>
          <a:xfrm>
            <a:off x="4595813" y="3644900"/>
            <a:ext cx="9525" cy="14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64" name="Прямая со стрелкой 49163"/>
          <p:cNvCxnSpPr/>
          <p:nvPr/>
        </p:nvCxnSpPr>
        <p:spPr>
          <a:xfrm flipH="1">
            <a:off x="2906713" y="3552825"/>
            <a:ext cx="777875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66" name="Прямая со стрелкой 49165"/>
          <p:cNvCxnSpPr/>
          <p:nvPr/>
        </p:nvCxnSpPr>
        <p:spPr>
          <a:xfrm>
            <a:off x="5541963" y="3552825"/>
            <a:ext cx="820737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68" name="Прямая со стрелкой 49167"/>
          <p:cNvCxnSpPr/>
          <p:nvPr/>
        </p:nvCxnSpPr>
        <p:spPr>
          <a:xfrm>
            <a:off x="4572000" y="5157788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173" name="Прямая со стрелкой 49172"/>
          <p:cNvCxnSpPr>
            <a:endCxn id="35887" idx="0"/>
          </p:cNvCxnSpPr>
          <p:nvPr/>
        </p:nvCxnSpPr>
        <p:spPr>
          <a:xfrm flipH="1">
            <a:off x="4712495" y="6092825"/>
            <a:ext cx="3968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14282" y="214290"/>
            <a:ext cx="8208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работы над обобщением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4169079"/>
              </p:ext>
            </p:extLst>
          </p:nvPr>
        </p:nvGraphicFramePr>
        <p:xfrm>
          <a:off x="500034" y="1785926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785786" y="142852"/>
            <a:ext cx="7058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распространения передового педагогического опыта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595055"/>
            <a:ext cx="3888432" cy="5713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2519363" y="1649413"/>
            <a:ext cx="453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обобщения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36912"/>
            <a:ext cx="223224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17460" y="2647845"/>
            <a:ext cx="2225709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05201" y="2636912"/>
            <a:ext cx="2225709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5362" y="3435928"/>
            <a:ext cx="2351288" cy="776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7610" y="4437112"/>
            <a:ext cx="2242222" cy="14557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71899" y="4412704"/>
            <a:ext cx="2232248" cy="1480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2190" y="4412703"/>
            <a:ext cx="2196244" cy="1480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9" name="TextBox 15"/>
          <p:cNvSpPr txBox="1">
            <a:spLocks noChangeArrowheads="1"/>
          </p:cNvSpPr>
          <p:nvPr/>
        </p:nvSpPr>
        <p:spPr bwMode="auto">
          <a:xfrm>
            <a:off x="827088" y="274002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</p:txBody>
      </p:sp>
      <p:sp>
        <p:nvSpPr>
          <p:cNvPr id="30750" name="TextBox 16"/>
          <p:cNvSpPr txBox="1">
            <a:spLocks noChangeArrowheads="1"/>
          </p:cNvSpPr>
          <p:nvPr/>
        </p:nvSpPr>
        <p:spPr bwMode="auto">
          <a:xfrm>
            <a:off x="3671888" y="2740025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Методический</a:t>
            </a:r>
          </a:p>
        </p:txBody>
      </p:sp>
      <p:sp>
        <p:nvSpPr>
          <p:cNvPr id="30751" name="TextBox 17"/>
          <p:cNvSpPr txBox="1">
            <a:spLocks noChangeArrowheads="1"/>
          </p:cNvSpPr>
          <p:nvPr/>
        </p:nvSpPr>
        <p:spPr bwMode="auto">
          <a:xfrm>
            <a:off x="6205538" y="2740025"/>
            <a:ext cx="222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</a:t>
            </a:r>
          </a:p>
        </p:txBody>
      </p:sp>
      <p:sp>
        <p:nvSpPr>
          <p:cNvPr id="30752" name="TextBox 18"/>
          <p:cNvSpPr txBox="1">
            <a:spLocks noChangeArrowheads="1"/>
          </p:cNvSpPr>
          <p:nvPr/>
        </p:nvSpPr>
        <p:spPr bwMode="auto">
          <a:xfrm>
            <a:off x="3544888" y="3497263"/>
            <a:ext cx="241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распространения </a:t>
            </a:r>
          </a:p>
        </p:txBody>
      </p:sp>
      <p:sp>
        <p:nvSpPr>
          <p:cNvPr id="30753" name="TextBox 19"/>
          <p:cNvSpPr txBox="1">
            <a:spLocks noChangeArrowheads="1"/>
          </p:cNvSpPr>
          <p:nvPr/>
        </p:nvSpPr>
        <p:spPr bwMode="auto">
          <a:xfrm>
            <a:off x="900113" y="4562475"/>
            <a:ext cx="215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 урок , семинар-практикум, творческий отчет, выставка, портфолио, презентация, реферат, справка</a:t>
            </a:r>
          </a:p>
        </p:txBody>
      </p:sp>
      <p:sp>
        <p:nvSpPr>
          <p:cNvPr id="30754" name="TextBox 20"/>
          <p:cNvSpPr txBox="1">
            <a:spLocks noChangeArrowheads="1"/>
          </p:cNvSpPr>
          <p:nvPr/>
        </p:nvSpPr>
        <p:spPr bwMode="auto">
          <a:xfrm>
            <a:off x="3671888" y="443706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чтения, школа педагогического опыта, мастер-класс, технологические карты, методический плакат, видеофильм и др.</a:t>
            </a:r>
          </a:p>
        </p:txBody>
      </p:sp>
      <p:sp>
        <p:nvSpPr>
          <p:cNvPr id="30755" name="TextBox 21"/>
          <p:cNvSpPr txBox="1">
            <a:spLocks noChangeArrowheads="1"/>
          </p:cNvSpPr>
          <p:nvPr/>
        </p:nvSpPr>
        <p:spPr bwMode="auto">
          <a:xfrm>
            <a:off x="6329363" y="4545013"/>
            <a:ext cx="21494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публикации, статьи, тезисы в сборниках научно-практических конференций, монографии и др.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519363" y="2166938"/>
            <a:ext cx="2197100" cy="325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30750" y="2166938"/>
            <a:ext cx="0" cy="46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51388" y="2166938"/>
            <a:ext cx="2305050" cy="325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38338" y="3429000"/>
            <a:ext cx="1409700" cy="395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32" name="Прямая со стрелкой 44031"/>
          <p:cNvCxnSpPr/>
          <p:nvPr/>
        </p:nvCxnSpPr>
        <p:spPr>
          <a:xfrm flipH="1">
            <a:off x="6084888" y="3429000"/>
            <a:ext cx="1319212" cy="395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34" name="Прямая со стрелкой 44033"/>
          <p:cNvCxnSpPr/>
          <p:nvPr/>
        </p:nvCxnSpPr>
        <p:spPr>
          <a:xfrm>
            <a:off x="4730750" y="3224213"/>
            <a:ext cx="0" cy="20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42" name="Прямая со стрелкой 44041"/>
          <p:cNvCxnSpPr/>
          <p:nvPr/>
        </p:nvCxnSpPr>
        <p:spPr>
          <a:xfrm>
            <a:off x="4716463" y="4213225"/>
            <a:ext cx="0" cy="223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44" name="Прямая со стрелкой 44043"/>
          <p:cNvCxnSpPr/>
          <p:nvPr/>
        </p:nvCxnSpPr>
        <p:spPr>
          <a:xfrm flipH="1">
            <a:off x="3059113" y="4213225"/>
            <a:ext cx="1671637" cy="223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46" name="Прямая со стрелкой 44045"/>
          <p:cNvCxnSpPr/>
          <p:nvPr/>
        </p:nvCxnSpPr>
        <p:spPr>
          <a:xfrm>
            <a:off x="4730750" y="4213225"/>
            <a:ext cx="1598613" cy="20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900113" y="404813"/>
            <a:ext cx="777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008" y="142852"/>
            <a:ext cx="892899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Знания и умения, необходимые педагогу для обобщения  </a:t>
            </a:r>
          </a:p>
          <a:p>
            <a:pPr>
              <a:defRPr/>
            </a:pPr>
            <a:r>
              <a:rPr lang="ru-RU" sz="2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педагогического опыта </a:t>
            </a:r>
            <a:r>
              <a:rPr lang="ru-RU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21" name="Группа 41"/>
          <p:cNvGrpSpPr>
            <a:grpSpLocks/>
          </p:cNvGrpSpPr>
          <p:nvPr/>
        </p:nvGrpSpPr>
        <p:grpSpPr bwMode="auto">
          <a:xfrm>
            <a:off x="1071538" y="1714488"/>
            <a:ext cx="7344294" cy="4992196"/>
            <a:chOff x="-1462" y="0"/>
            <a:chExt cx="94803" cy="65624"/>
          </a:xfrm>
        </p:grpSpPr>
        <p:cxnSp>
          <p:nvCxnSpPr>
            <p:cNvPr id="34822" name="Соединительная линия уступом 11"/>
            <p:cNvCxnSpPr>
              <a:cxnSpLocks noChangeShapeType="1"/>
            </p:cNvCxnSpPr>
            <p:nvPr/>
          </p:nvCxnSpPr>
          <p:spPr bwMode="auto">
            <a:xfrm flipH="1" flipV="1">
              <a:off x="27669" y="4512"/>
              <a:ext cx="10097" cy="2350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3" name="Соединительная линия уступом 12"/>
            <p:cNvCxnSpPr>
              <a:cxnSpLocks noChangeShapeType="1"/>
            </p:cNvCxnSpPr>
            <p:nvPr/>
          </p:nvCxnSpPr>
          <p:spPr bwMode="auto">
            <a:xfrm rot="10800000">
              <a:off x="27550" y="22681"/>
              <a:ext cx="10211" cy="7360"/>
            </a:xfrm>
            <a:prstGeom prst="bentConnector3">
              <a:avLst>
                <a:gd name="adj1" fmla="val 686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4" name="Соединительная линия уступом 13"/>
            <p:cNvCxnSpPr>
              <a:cxnSpLocks noChangeShapeType="1"/>
            </p:cNvCxnSpPr>
            <p:nvPr/>
          </p:nvCxnSpPr>
          <p:spPr bwMode="auto">
            <a:xfrm rot="10800000" flipV="1">
              <a:off x="27550" y="31707"/>
              <a:ext cx="10084" cy="8312"/>
            </a:xfrm>
            <a:prstGeom prst="bentConnector3">
              <a:avLst>
                <a:gd name="adj1" fmla="val 6413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5" name="Соединительная линия уступом 14"/>
            <p:cNvCxnSpPr>
              <a:cxnSpLocks noChangeShapeType="1"/>
            </p:cNvCxnSpPr>
            <p:nvPr/>
          </p:nvCxnSpPr>
          <p:spPr bwMode="auto">
            <a:xfrm flipH="1">
              <a:off x="27669" y="33369"/>
              <a:ext cx="9965" cy="2398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6" name="Соединительная линия уступом 15"/>
            <p:cNvCxnSpPr>
              <a:cxnSpLocks noChangeShapeType="1"/>
            </p:cNvCxnSpPr>
            <p:nvPr/>
          </p:nvCxnSpPr>
          <p:spPr bwMode="auto">
            <a:xfrm flipV="1">
              <a:off x="59139" y="12469"/>
              <a:ext cx="6656" cy="165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7" name="Соединительная линия уступом 16"/>
            <p:cNvCxnSpPr>
              <a:cxnSpLocks noChangeShapeType="1"/>
            </p:cNvCxnSpPr>
            <p:nvPr/>
          </p:nvCxnSpPr>
          <p:spPr bwMode="auto">
            <a:xfrm>
              <a:off x="59139" y="33369"/>
              <a:ext cx="6650" cy="166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4828" name="Прямая со стрелкой 17"/>
            <p:cNvCxnSpPr>
              <a:cxnSpLocks noChangeShapeType="1"/>
            </p:cNvCxnSpPr>
            <p:nvPr/>
          </p:nvCxnSpPr>
          <p:spPr bwMode="auto">
            <a:xfrm>
              <a:off x="59139" y="30994"/>
              <a:ext cx="6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4829" name="Прямая со стрелкой 18"/>
            <p:cNvCxnSpPr>
              <a:cxnSpLocks noChangeShapeType="1"/>
            </p:cNvCxnSpPr>
            <p:nvPr/>
          </p:nvCxnSpPr>
          <p:spPr bwMode="auto">
            <a:xfrm flipH="1" flipV="1">
              <a:off x="47976" y="18644"/>
              <a:ext cx="119" cy="68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4830" name="Прямая со стрелкой 19"/>
            <p:cNvCxnSpPr>
              <a:cxnSpLocks noChangeShapeType="1"/>
            </p:cNvCxnSpPr>
            <p:nvPr/>
          </p:nvCxnSpPr>
          <p:spPr bwMode="auto">
            <a:xfrm>
              <a:off x="48095" y="35982"/>
              <a:ext cx="0" cy="9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34831" name="Группа 22"/>
            <p:cNvGrpSpPr>
              <a:grpSpLocks/>
            </p:cNvGrpSpPr>
            <p:nvPr/>
          </p:nvGrpSpPr>
          <p:grpSpPr bwMode="auto">
            <a:xfrm>
              <a:off x="-1462" y="0"/>
              <a:ext cx="29008" cy="11042"/>
              <a:chOff x="-1462" y="0"/>
              <a:chExt cx="29008" cy="11042"/>
            </a:xfrm>
          </p:grpSpPr>
          <p:sp>
            <p:nvSpPr>
              <p:cNvPr id="45" name="Прямоугольник 4"/>
              <p:cNvSpPr>
                <a:spLocks noChangeArrowheads="1"/>
              </p:cNvSpPr>
              <p:nvPr/>
            </p:nvSpPr>
            <p:spPr bwMode="auto">
              <a:xfrm>
                <a:off x="-1462" y="0"/>
                <a:ext cx="29008" cy="1104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Поле 21"/>
              <p:cNvSpPr txBox="1">
                <a:spLocks noChangeArrowheads="1"/>
              </p:cNvSpPr>
              <p:nvPr/>
            </p:nvSpPr>
            <p:spPr bwMode="auto">
              <a:xfrm>
                <a:off x="-1462" y="1952"/>
                <a:ext cx="27585" cy="769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Самостоятельность </a:t>
                </a: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суждений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2" name="Группа 24"/>
            <p:cNvGrpSpPr>
              <a:grpSpLocks/>
            </p:cNvGrpSpPr>
            <p:nvPr/>
          </p:nvGrpSpPr>
          <p:grpSpPr bwMode="auto">
            <a:xfrm>
              <a:off x="0" y="17931"/>
              <a:ext cx="27546" cy="11043"/>
              <a:chOff x="0" y="0"/>
              <a:chExt cx="27546" cy="11042"/>
            </a:xfrm>
          </p:grpSpPr>
          <p:sp>
            <p:nvSpPr>
              <p:cNvPr id="43" name="Прямоугольник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546" cy="1104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100" kern="0">
                    <a:solidFill>
                      <a:sysClr val="windowText" lastClr="000000"/>
                    </a:solidFill>
                    <a:latin typeface="Calibri" pitchFamily="34" charset="0"/>
                    <a:cs typeface="Arial" pitchFamily="34" charset="0"/>
                  </a:rPr>
                  <a:t>с</a:t>
                </a:r>
                <a:endParaRPr lang="ru-RU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Поле 23"/>
              <p:cNvSpPr txBox="1">
                <a:spLocks noChangeArrowheads="1"/>
              </p:cNvSpPr>
              <p:nvPr/>
            </p:nvSpPr>
            <p:spPr bwMode="auto">
              <a:xfrm>
                <a:off x="0" y="568"/>
                <a:ext cx="26241" cy="641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прогнозировать</a:t>
                </a:r>
              </a:p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(ставить цель)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3" name="Группа 26"/>
            <p:cNvGrpSpPr>
              <a:grpSpLocks/>
            </p:cNvGrpSpPr>
            <p:nvPr/>
          </p:nvGrpSpPr>
          <p:grpSpPr bwMode="auto">
            <a:xfrm>
              <a:off x="0" y="34671"/>
              <a:ext cx="27546" cy="11863"/>
              <a:chOff x="0" y="-479"/>
              <a:chExt cx="27546" cy="11862"/>
            </a:xfrm>
          </p:grpSpPr>
          <p:sp>
            <p:nvSpPr>
              <p:cNvPr id="41" name="Прямоугольник 6"/>
              <p:cNvSpPr>
                <a:spLocks noChangeArrowheads="1"/>
              </p:cNvSpPr>
              <p:nvPr/>
            </p:nvSpPr>
            <p:spPr bwMode="auto">
              <a:xfrm>
                <a:off x="0" y="-479"/>
                <a:ext cx="27546" cy="1186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2" name="Поле 25"/>
              <p:cNvSpPr txBox="1">
                <a:spLocks noChangeArrowheads="1"/>
              </p:cNvSpPr>
              <p:nvPr/>
            </p:nvSpPr>
            <p:spPr bwMode="auto">
              <a:xfrm>
                <a:off x="589" y="1435"/>
                <a:ext cx="25534" cy="782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определять приоритетные задачи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4" name="Группа 28"/>
            <p:cNvGrpSpPr>
              <a:grpSpLocks/>
            </p:cNvGrpSpPr>
            <p:nvPr/>
          </p:nvGrpSpPr>
          <p:grpSpPr bwMode="auto">
            <a:xfrm>
              <a:off x="0" y="49995"/>
              <a:ext cx="27546" cy="15629"/>
              <a:chOff x="0" y="-2375"/>
              <a:chExt cx="27546" cy="15629"/>
            </a:xfrm>
          </p:grpSpPr>
          <p:sp>
            <p:nvSpPr>
              <p:cNvPr id="39" name="Прямоугольник 7"/>
              <p:cNvSpPr>
                <a:spLocks noChangeArrowheads="1"/>
              </p:cNvSpPr>
              <p:nvPr/>
            </p:nvSpPr>
            <p:spPr bwMode="auto">
              <a:xfrm>
                <a:off x="0" y="-2375"/>
                <a:ext cx="27546" cy="15629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0" name="Поле 27"/>
              <p:cNvSpPr txBox="1">
                <a:spLocks noChangeArrowheads="1"/>
              </p:cNvSpPr>
              <p:nvPr/>
            </p:nvSpPr>
            <p:spPr bwMode="auto">
              <a:xfrm>
                <a:off x="236" y="-2165"/>
                <a:ext cx="26241" cy="772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создавать оригинальные технологии обучения и воспитания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5" name="Группа 30"/>
            <p:cNvGrpSpPr>
              <a:grpSpLocks/>
            </p:cNvGrpSpPr>
            <p:nvPr/>
          </p:nvGrpSpPr>
          <p:grpSpPr bwMode="auto">
            <a:xfrm>
              <a:off x="35391" y="4512"/>
              <a:ext cx="25514" cy="13419"/>
              <a:chOff x="-1541" y="0"/>
              <a:chExt cx="25514" cy="13419"/>
            </a:xfrm>
          </p:grpSpPr>
          <p:sp>
            <p:nvSpPr>
              <p:cNvPr id="37" name="Прямоугольник 2"/>
              <p:cNvSpPr>
                <a:spLocks noChangeArrowheads="1"/>
              </p:cNvSpPr>
              <p:nvPr/>
            </p:nvSpPr>
            <p:spPr bwMode="auto">
              <a:xfrm>
                <a:off x="-1541" y="0"/>
                <a:ext cx="25514" cy="13419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8" name="Поле 29"/>
              <p:cNvSpPr txBox="1">
                <a:spLocks noChangeArrowheads="1"/>
              </p:cNvSpPr>
              <p:nvPr/>
            </p:nvSpPr>
            <p:spPr bwMode="auto">
              <a:xfrm>
                <a:off x="84" y="1907"/>
                <a:ext cx="22139" cy="1056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Высокая профессиональная компетентность</a:t>
                </a:r>
                <a:endParaRPr lang="ru-RU" sz="16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6" name="Группа 32"/>
            <p:cNvGrpSpPr>
              <a:grpSpLocks/>
            </p:cNvGrpSpPr>
            <p:nvPr/>
          </p:nvGrpSpPr>
          <p:grpSpPr bwMode="auto">
            <a:xfrm>
              <a:off x="35391" y="23453"/>
              <a:ext cx="25514" cy="15403"/>
              <a:chOff x="-2253" y="-2078"/>
              <a:chExt cx="25513" cy="15402"/>
            </a:xfrm>
          </p:grpSpPr>
          <p:sp>
            <p:nvSpPr>
              <p:cNvPr id="35" name="Прямоугольник 1"/>
              <p:cNvSpPr>
                <a:spLocks noChangeArrowheads="1"/>
              </p:cNvSpPr>
              <p:nvPr/>
            </p:nvSpPr>
            <p:spPr bwMode="auto">
              <a:xfrm>
                <a:off x="-2253" y="-2078"/>
                <a:ext cx="25513" cy="15402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6" name="Поле 31"/>
              <p:cNvSpPr txBox="1">
                <a:spLocks noChangeArrowheads="1"/>
              </p:cNvSpPr>
              <p:nvPr/>
            </p:nvSpPr>
            <p:spPr bwMode="auto">
              <a:xfrm>
                <a:off x="833" y="-1068"/>
                <a:ext cx="19945" cy="1305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Педагог, обладающий педагогическим </a:t>
                </a:r>
              </a:p>
              <a:p>
                <a:pPr algn="ctr">
                  <a:defRPr/>
                </a:pPr>
                <a:r>
                  <a:rPr lang="ru-RU" sz="12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опытом </a:t>
                </a:r>
                <a:endParaRPr lang="ru-RU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7" name="Группа 34"/>
            <p:cNvGrpSpPr>
              <a:grpSpLocks/>
            </p:cNvGrpSpPr>
            <p:nvPr/>
          </p:nvGrpSpPr>
          <p:grpSpPr bwMode="auto">
            <a:xfrm>
              <a:off x="34611" y="45363"/>
              <a:ext cx="26524" cy="20261"/>
              <a:chOff x="-3033" y="0"/>
              <a:chExt cx="26523" cy="20260"/>
            </a:xfrm>
          </p:grpSpPr>
          <p:sp>
            <p:nvSpPr>
              <p:cNvPr id="33" name="Прямоугольник 3"/>
              <p:cNvSpPr>
                <a:spLocks noChangeArrowheads="1"/>
              </p:cNvSpPr>
              <p:nvPr/>
            </p:nvSpPr>
            <p:spPr bwMode="auto">
              <a:xfrm>
                <a:off x="-2050" y="0"/>
                <a:ext cx="25310" cy="20260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4" name="Поле 33"/>
              <p:cNvSpPr txBox="1">
                <a:spLocks noChangeArrowheads="1"/>
              </p:cNvSpPr>
              <p:nvPr/>
            </p:nvSpPr>
            <p:spPr bwMode="auto">
              <a:xfrm>
                <a:off x="-3033" y="1177"/>
                <a:ext cx="26523" cy="1786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сотрудничать с коллегами в решении профессиональных проблем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8" name="Группа 36"/>
            <p:cNvGrpSpPr>
              <a:grpSpLocks/>
            </p:cNvGrpSpPr>
            <p:nvPr/>
          </p:nvGrpSpPr>
          <p:grpSpPr bwMode="auto">
            <a:xfrm>
              <a:off x="65789" y="7600"/>
              <a:ext cx="27546" cy="11042"/>
              <a:chOff x="0" y="0"/>
              <a:chExt cx="27546" cy="11042"/>
            </a:xfrm>
          </p:grpSpPr>
          <p:sp>
            <p:nvSpPr>
              <p:cNvPr id="31" name="Прямоугольник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546" cy="1104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2" name="Поле 35"/>
              <p:cNvSpPr txBox="1">
                <a:spLocks noChangeArrowheads="1"/>
              </p:cNvSpPr>
              <p:nvPr/>
            </p:nvSpPr>
            <p:spPr bwMode="auto">
              <a:xfrm>
                <a:off x="556" y="337"/>
                <a:ext cx="26147" cy="904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Готовность к инновационной деятельности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39" name="Группа 38"/>
            <p:cNvGrpSpPr>
              <a:grpSpLocks/>
            </p:cNvGrpSpPr>
            <p:nvPr/>
          </p:nvGrpSpPr>
          <p:grpSpPr bwMode="auto">
            <a:xfrm>
              <a:off x="65795" y="24918"/>
              <a:ext cx="27546" cy="13938"/>
              <a:chOff x="6" y="-613"/>
              <a:chExt cx="27546" cy="13937"/>
            </a:xfrm>
          </p:grpSpPr>
          <p:sp>
            <p:nvSpPr>
              <p:cNvPr id="29" name="Прямоугольник 9"/>
              <p:cNvSpPr>
                <a:spLocks noChangeArrowheads="1"/>
              </p:cNvSpPr>
              <p:nvPr/>
            </p:nvSpPr>
            <p:spPr bwMode="auto">
              <a:xfrm>
                <a:off x="6" y="-613"/>
                <a:ext cx="27546" cy="13937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0" name="Поле 37"/>
              <p:cNvSpPr txBox="1">
                <a:spLocks noChangeArrowheads="1"/>
              </p:cNvSpPr>
              <p:nvPr/>
            </p:nvSpPr>
            <p:spPr bwMode="auto">
              <a:xfrm>
                <a:off x="651" y="-114"/>
                <a:ext cx="26123" cy="926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оперативно принимать решения</a:t>
                </a:r>
                <a:endParaRPr lang="ru-RU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840" name="Группа 40"/>
            <p:cNvGrpSpPr>
              <a:grpSpLocks/>
            </p:cNvGrpSpPr>
            <p:nvPr/>
          </p:nvGrpSpPr>
          <p:grpSpPr bwMode="auto">
            <a:xfrm>
              <a:off x="65789" y="41682"/>
              <a:ext cx="27546" cy="18383"/>
              <a:chOff x="0" y="-2137"/>
              <a:chExt cx="27546" cy="18382"/>
            </a:xfrm>
          </p:grpSpPr>
          <p:sp>
            <p:nvSpPr>
              <p:cNvPr id="27" name="Прямоугольник 10"/>
              <p:cNvSpPr>
                <a:spLocks noChangeArrowheads="1"/>
              </p:cNvSpPr>
              <p:nvPr/>
            </p:nvSpPr>
            <p:spPr bwMode="auto">
              <a:xfrm>
                <a:off x="0" y="-2137"/>
                <a:ext cx="27546" cy="1838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8" name="Поле 39"/>
              <p:cNvSpPr txBox="1">
                <a:spLocks noChangeArrowheads="1"/>
              </p:cNvSpPr>
              <p:nvPr/>
            </p:nvSpPr>
            <p:spPr bwMode="auto">
              <a:xfrm>
                <a:off x="698" y="-467"/>
                <a:ext cx="26147" cy="973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Arial" pitchFamily="34" charset="0"/>
                  </a:rPr>
                  <a:t>Умение анализировать (соотносить продукт деятельности с предполагаемым результатом)</a:t>
                </a:r>
                <a:endParaRPr lang="ru-RU" sz="16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28" y="142852"/>
            <a:ext cx="57606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Блиц-опрос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643050"/>
            <a:ext cx="89281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1.Считаете ли Вы, что совокупность практических знаний, умений и навыков, приобретенных педагогом в практической деятельности  - это и есть педагогический опыт? </a:t>
            </a:r>
          </a:p>
          <a:p>
            <a:pPr algn="ctr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000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2.Согласны ли Вы с утверждением, что передовой педагогический опыт – это эффективный опыт, который позволяет достигать высоких результатов в образовательном процессе при сравнительно незначительных затратах сил, времени и средств?</a:t>
            </a:r>
          </a:p>
          <a:p>
            <a:pPr algn="ctr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Да.</a:t>
            </a:r>
          </a:p>
          <a:p>
            <a:pPr algn="r"/>
            <a:endParaRPr lang="ru-RU" sz="2000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3.Раскрытие способов, приёмов, посредством которых достигнуты положительные результаты в формировании личности учащегося, степени его обученности и развития – это?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Главная задача по изучению, обобщению и внедрению передового педагогического опыта.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428604"/>
            <a:ext cx="8569325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4.Может ли считаться опыт передовым, если опирается на устаревшие педагогические концепции? 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	Нет. Опыт является передовым, если он, по сравнению с существующими технологиями и методиками обучения и воспитания учащихся, более рационален: при наименьших затратах сил, средств и времени обеих сторон образовательного процесса даст более высокие результаты, принесёт удовлетворение от совместной работы.</a:t>
            </a:r>
          </a:p>
          <a:p>
            <a:pPr algn="just"/>
            <a:endParaRPr lang="ru-RU" sz="2000" b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5.Может ли изучение и обобщение ППО происходить по инициативе администрации?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Да. Администрацией УО проводится ряд диагностических мероприятий и формулируется вывод о целесообразности обобщения конкретного педагогического опыта.</a:t>
            </a:r>
          </a:p>
          <a:p>
            <a:pPr algn="just"/>
            <a:endParaRPr lang="ru-RU" sz="2000" b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6.Являются ли материалы педагогических выставок, творческих отчетов,  педагогических чтений основанием для передового опыта?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                     Да, это  одно из основных направлений выявления ППО.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7.Можно ли самообразование отнести к форме обобщения ППО?</a:t>
            </a:r>
          </a:p>
          <a:p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Да.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44" y="2071678"/>
            <a:ext cx="86407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8.Могут ли диагностические данные стать основанием, на которых опыт признаётся либо не признаётся передовым? 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              Да. Данные диагностических исследований должны стать предпосылкой к обобщению опыта.</a:t>
            </a:r>
          </a:p>
          <a:p>
            <a:pPr algn="just"/>
            <a:endParaRPr lang="ru-RU" sz="2000" b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9.Может ли стабильный, устойчивый высокий результат образовательного процесса служить критерием оценки передового опыта?   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Да. </a:t>
            </a:r>
          </a:p>
          <a:p>
            <a:pPr algn="just"/>
            <a:endParaRPr lang="ru-RU" sz="2000" b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10. Наиболее продуктивная форма распространения опыта – это?</a:t>
            </a:r>
          </a:p>
          <a:p>
            <a:pPr algn="just"/>
            <a:r>
              <a:rPr lang="ru-RU" sz="2000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Мастер-класс.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6802" name="Picture 2" descr="http://npgt.ru/images/%D0%9D%D0%BE%D0%B2%D0%BE%D1%81%D1%82%D0%B8/2018/%D0%A1%D0%B5%D0%BC%D0%B8%D0%BD%D0%B0%D1%80%20%D0%BC%D0%B0%D1%81%D1%82%D0%B5%D1%80%20%D0%BA%D0%BB%D0%B0%D1%81%D1%81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548" y="4143380"/>
            <a:ext cx="7800452" cy="16430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6316" y="126876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«...сильным, опытным становится учитель, который умеет анализировать свой труд… Учитель, умеющий проникать мысленно в сущность фактов, в причинно-следственные связи между ними, предотвращает многие трудности и неудачи</a:t>
            </a:r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b="1" i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214554"/>
            <a:ext cx="72728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Самое полезное в жизни - это собственный опыт.</a:t>
            </a:r>
          </a:p>
          <a:p>
            <a:pPr>
              <a:defRPr/>
            </a:pPr>
            <a:r>
              <a:rPr lang="ru-RU" sz="24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Никогда не бойся делать то, что ты не умеешь.</a:t>
            </a:r>
          </a:p>
          <a:p>
            <a:pPr>
              <a:defRPr/>
            </a:pPr>
            <a:r>
              <a:rPr lang="ru-RU" sz="24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Помни, ковчег был построен любителем.</a:t>
            </a:r>
          </a:p>
          <a:p>
            <a:pPr>
              <a:defRPr/>
            </a:pPr>
            <a:r>
              <a:rPr lang="ru-RU" sz="24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Профессионалы построили Титаник. </a:t>
            </a:r>
          </a:p>
          <a:p>
            <a:pPr algn="ctr">
              <a:defRPr/>
            </a:pPr>
            <a:r>
              <a:rPr lang="ru-RU" sz="28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			Пеле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58016" y="2625237"/>
            <a:ext cx="2127750" cy="4232763"/>
            <a:chOff x="6580972" y="2132856"/>
            <a:chExt cx="2428386" cy="4528775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083" y="2132856"/>
              <a:ext cx="1950275" cy="193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972" y="3982308"/>
              <a:ext cx="2376264" cy="26793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358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Слон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участия педагогов в работе педагогического совета 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kachat-kartinki.ru/img/picture/Nov/09/0b64fcd1fdf30bf760e9057f3ea7540e/min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928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omel.ucoz.ru/artikulazia/sl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4448175"/>
            <a:ext cx="3022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64" y="2071678"/>
            <a:ext cx="8715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Характеристика элементов: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- человек внимательно слушает, воспринимает больше на слух; 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- внимательно смотрит, воспринимает больше зрительно;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Хобот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– знания, которые вы приобретаете;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– это мыслительные процессы.</a:t>
            </a:r>
            <a:endParaRPr lang="ru-RU" sz="2000" b="1" i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143380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Посмотрите на соотношение головы и туловища: </a:t>
            </a:r>
          </a:p>
          <a:p>
            <a:pPr algn="ctr"/>
            <a:endParaRPr lang="ru-RU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большая голова </a:t>
            </a:r>
            <a:r>
              <a:rPr lang="ru-RU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– автор рисунка больше действует головой;</a:t>
            </a:r>
          </a:p>
          <a:p>
            <a:pPr algn="just"/>
            <a:endParaRPr lang="ru-RU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  ноги тонкие </a:t>
            </a:r>
            <a:r>
              <a:rPr lang="ru-RU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– неуверенность.</a:t>
            </a:r>
            <a:endParaRPr lang="ru-RU" b="1" i="1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21455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Панорама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285860"/>
            <a:ext cx="72152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Опыт индивидуальной работы с одаренными учащимися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sz="28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Протасеня Николай Алексеевич, </a:t>
            </a:r>
          </a:p>
          <a:p>
            <a:pPr algn="ctr"/>
            <a:r>
              <a:rPr lang="ru-RU" sz="28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педагог студии «Скарбонка»</a:t>
            </a:r>
          </a:p>
          <a:p>
            <a:pPr algn="ctr"/>
            <a:r>
              <a:rPr lang="ru-RU" sz="28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заслуженного любительского коллектива Республики Беларусь</a:t>
            </a:r>
          </a:p>
          <a:p>
            <a:pPr algn="ctr"/>
            <a:endParaRPr lang="ru-RU" sz="2800" dirty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Панорама педагогического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npgt.ru/images/%D0%9D%D0%BE%D0%B2%D0%BE%D1%81%D1%82%D0%B8/2018/%D0%A1%D0%B5%D0%BC%D0%B8%D0%BD%D0%B0%D1%80%20%D0%BC%D0%B0%D1%81%D1%82%D0%B5%D1%80%20%D0%BA%D0%BB%D0%B0%D1%81%D1%81/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1604" y="5286388"/>
            <a:ext cx="5969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400"/>
            <a:ext cx="8784976" cy="58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0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0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работы, выработка и принятие решения педагогического совета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 </a:t>
            </a:r>
            <a:endParaRPr lang="ru-RU" sz="2400" b="1" dirty="0" smtClean="0"/>
          </a:p>
          <a:p>
            <a:pPr algn="ctr"/>
            <a:endParaRPr lang="ru-RU" sz="2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000108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b="1" i="1" dirty="0" smtClean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 4. Рефлексия  «Колесо эффективности»</a:t>
            </a:r>
            <a:endParaRPr lang="ru-RU" sz="2000" b="1" i="1" dirty="0">
              <a:ln w="1905"/>
              <a:solidFill>
                <a:srgbClr val="0A39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6594569" cy="43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0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Факторы, ограничивающие деятельность педагогов по обобщению опыта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1214422"/>
            <a:ext cx="75009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Слабая информированность  о возможных инновациях  − 62% 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Убеждение, что эффективно учить можно и по-старому − 18% 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Небольшой опыт работы, при котором недостаточно освоена и традиционная форма обучения − 51% 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Отсутствие материальных стимулов − 65% 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Большая учебная нагрузка − 52% 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Чувство страха перед отрицательными результатами − 37%</a:t>
            </a:r>
          </a:p>
          <a:p>
            <a:endParaRPr lang="ru-RU" sz="20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Отсутствие методической помощи – 71%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771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Отношение к изучению и обобщению педагогического опыта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10" y="1571612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Информированность  о педагогах-носителях передового педагогического опыта  − 23%</a:t>
            </a:r>
          </a:p>
          <a:p>
            <a:endParaRPr lang="ru-RU" sz="24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Желание  участвовать в обобщении опыта − 27 %</a:t>
            </a:r>
          </a:p>
          <a:p>
            <a:endParaRPr lang="ru-RU" sz="24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Отсутствие методической помощи  −58%</a:t>
            </a:r>
          </a:p>
          <a:p>
            <a:endParaRPr lang="ru-RU" sz="2400" b="1" i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Накоплен интересный опыт, которым при определенной поддержке, готовы поделиться − 46%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583264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понятийным аппаратом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3253439" y="3645024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3459163" y="4098925"/>
            <a:ext cx="147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195763" y="3141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5763" y="5157788"/>
            <a:ext cx="6350" cy="574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78438" y="4264025"/>
            <a:ext cx="671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84438" y="4308475"/>
            <a:ext cx="625475" cy="20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932363" y="3448050"/>
            <a:ext cx="503237" cy="387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987675" y="3448050"/>
            <a:ext cx="471488" cy="387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697" name="Прямая со стрелкой 29696"/>
          <p:cNvCxnSpPr/>
          <p:nvPr/>
        </p:nvCxnSpPr>
        <p:spPr>
          <a:xfrm flipH="1">
            <a:off x="2987675" y="4868863"/>
            <a:ext cx="471488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701" name="Прямая со стрелкой 29700"/>
          <p:cNvCxnSpPr/>
          <p:nvPr/>
        </p:nvCxnSpPr>
        <p:spPr>
          <a:xfrm>
            <a:off x="4932363" y="4868863"/>
            <a:ext cx="503237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718" name="TextBox 29717"/>
          <p:cNvSpPr txBox="1"/>
          <p:nvPr/>
        </p:nvSpPr>
        <p:spPr>
          <a:xfrm>
            <a:off x="357158" y="1643050"/>
            <a:ext cx="8208912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 1</a:t>
            </a:r>
          </a:p>
          <a:p>
            <a:pPr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вписать всё то, что ассоциируется с данным словом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142852"/>
            <a:ext cx="7704856" cy="8710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 Кластер </a:t>
            </a:r>
            <a:r>
              <a:rPr lang="ru-RU" sz="2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2  Работа с текстом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Задание:  </a:t>
            </a: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заполнить надписи в схеме </a:t>
            </a:r>
            <a:r>
              <a:rPr lang="ru-RU" sz="2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3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2420888"/>
            <a:ext cx="2664296" cy="936104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3418466"/>
            <a:ext cx="1944216" cy="792088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1283" y="3358198"/>
            <a:ext cx="1941920" cy="792088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69542" y="3917896"/>
            <a:ext cx="1719641" cy="807248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9100" y="5367338"/>
            <a:ext cx="1944688" cy="6477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3338" y="5376863"/>
            <a:ext cx="1944687" cy="64928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08525" y="5367338"/>
            <a:ext cx="1944688" cy="6477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38950" y="5353050"/>
            <a:ext cx="1944688" cy="6492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40088" y="2508250"/>
            <a:ext cx="2303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 опыт</a:t>
            </a:r>
          </a:p>
        </p:txBody>
      </p:sp>
      <p:sp>
        <p:nvSpPr>
          <p:cNvPr id="30720" name="TextBox 30719"/>
          <p:cNvSpPr txBox="1">
            <a:spLocks noChangeArrowheads="1"/>
          </p:cNvSpPr>
          <p:nvPr/>
        </p:nvSpPr>
        <p:spPr bwMode="auto">
          <a:xfrm>
            <a:off x="603250" y="3462338"/>
            <a:ext cx="1938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можно изучать и обобщать</a:t>
            </a:r>
          </a:p>
        </p:txBody>
      </p:sp>
      <p:sp>
        <p:nvSpPr>
          <p:cNvPr id="30721" name="TextBox 30720"/>
          <p:cNvSpPr txBox="1">
            <a:spLocks noChangeArrowheads="1"/>
          </p:cNvSpPr>
          <p:nvPr/>
        </p:nvSpPr>
        <p:spPr bwMode="auto">
          <a:xfrm>
            <a:off x="6300788" y="3522663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Зачем, кому это нужно?</a:t>
            </a:r>
          </a:p>
        </p:txBody>
      </p:sp>
      <p:sp>
        <p:nvSpPr>
          <p:cNvPr id="30723" name="TextBox 30722"/>
          <p:cNvSpPr txBox="1">
            <a:spLocks noChangeArrowheads="1"/>
          </p:cNvSpPr>
          <p:nvPr/>
        </p:nvSpPr>
        <p:spPr bwMode="auto">
          <a:xfrm>
            <a:off x="3744913" y="412115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</a:p>
        </p:txBody>
      </p:sp>
      <p:sp>
        <p:nvSpPr>
          <p:cNvPr id="30724" name="TextBox 30723"/>
          <p:cNvSpPr txBox="1">
            <a:spLocks noChangeArrowheads="1"/>
          </p:cNvSpPr>
          <p:nvPr/>
        </p:nvSpPr>
        <p:spPr bwMode="auto">
          <a:xfrm>
            <a:off x="395288" y="5476875"/>
            <a:ext cx="190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Исторический</a:t>
            </a:r>
          </a:p>
        </p:txBody>
      </p:sp>
      <p:sp>
        <p:nvSpPr>
          <p:cNvPr id="30725" name="TextBox 30724"/>
          <p:cNvSpPr txBox="1">
            <a:spLocks noChangeArrowheads="1"/>
          </p:cNvSpPr>
          <p:nvPr/>
        </p:nvSpPr>
        <p:spPr bwMode="auto">
          <a:xfrm>
            <a:off x="2509838" y="5507038"/>
            <a:ext cx="193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Массовый </a:t>
            </a:r>
          </a:p>
        </p:txBody>
      </p:sp>
      <p:sp>
        <p:nvSpPr>
          <p:cNvPr id="30726" name="TextBox 30725"/>
          <p:cNvSpPr txBox="1">
            <a:spLocks noChangeArrowheads="1"/>
          </p:cNvSpPr>
          <p:nvPr/>
        </p:nvSpPr>
        <p:spPr bwMode="auto">
          <a:xfrm>
            <a:off x="4708525" y="5399088"/>
            <a:ext cx="19446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Передовой (актуальный)</a:t>
            </a:r>
          </a:p>
        </p:txBody>
      </p:sp>
      <p:sp>
        <p:nvSpPr>
          <p:cNvPr id="30727" name="TextBox 30726"/>
          <p:cNvSpPr txBox="1">
            <a:spLocks noChangeArrowheads="1"/>
          </p:cNvSpPr>
          <p:nvPr/>
        </p:nvSpPr>
        <p:spPr bwMode="auto">
          <a:xfrm>
            <a:off x="6840538" y="5508625"/>
            <a:ext cx="194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Новаторский</a:t>
            </a:r>
          </a:p>
        </p:txBody>
      </p:sp>
      <p:cxnSp>
        <p:nvCxnSpPr>
          <p:cNvPr id="30729" name="Прямая со стрелкой 30728"/>
          <p:cNvCxnSpPr/>
          <p:nvPr/>
        </p:nvCxnSpPr>
        <p:spPr>
          <a:xfrm flipH="1">
            <a:off x="1573213" y="2862263"/>
            <a:ext cx="1343025" cy="35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38" name="Прямая со стрелкой 30737"/>
          <p:cNvCxnSpPr/>
          <p:nvPr/>
        </p:nvCxnSpPr>
        <p:spPr>
          <a:xfrm>
            <a:off x="5867400" y="2805113"/>
            <a:ext cx="1404938" cy="46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40" name="Прямая со стрелкой 30739"/>
          <p:cNvCxnSpPr/>
          <p:nvPr/>
        </p:nvCxnSpPr>
        <p:spPr>
          <a:xfrm>
            <a:off x="4392613" y="3522663"/>
            <a:ext cx="0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44" name="Прямая со стрелкой 30743"/>
          <p:cNvCxnSpPr/>
          <p:nvPr/>
        </p:nvCxnSpPr>
        <p:spPr>
          <a:xfrm flipH="1">
            <a:off x="1390650" y="4724400"/>
            <a:ext cx="3001963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46" name="Прямая со стрелкой 30745"/>
          <p:cNvCxnSpPr>
            <a:stCxn id="0" idx="2"/>
            <a:endCxn id="28" idx="0"/>
          </p:cNvCxnSpPr>
          <p:nvPr/>
        </p:nvCxnSpPr>
        <p:spPr>
          <a:xfrm flipH="1">
            <a:off x="3544888" y="4724400"/>
            <a:ext cx="884237" cy="65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48" name="Прямая со стрелкой 30747"/>
          <p:cNvCxnSpPr/>
          <p:nvPr/>
        </p:nvCxnSpPr>
        <p:spPr>
          <a:xfrm>
            <a:off x="4392613" y="4724400"/>
            <a:ext cx="1331912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50" name="Прямая со стрелкой 30749"/>
          <p:cNvCxnSpPr>
            <a:endCxn id="30" idx="0"/>
          </p:cNvCxnSpPr>
          <p:nvPr/>
        </p:nvCxnSpPr>
        <p:spPr>
          <a:xfrm>
            <a:off x="4392613" y="4724400"/>
            <a:ext cx="3419475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720" grpId="0"/>
      <p:bldP spid="30721" grpId="0"/>
      <p:bldP spid="30723" grpId="0"/>
      <p:bldP spid="30724" grpId="0"/>
      <p:bldP spid="30725" grpId="0"/>
      <p:bldP spid="30726" grpId="0"/>
      <p:bldP spid="30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2000240"/>
            <a:ext cx="842493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Педагогический опыт </a:t>
            </a:r>
            <a:r>
              <a:rPr lang="ru-RU" sz="2800" b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совокупность практических знаний, умений и навыков, приобретенных педагогом в практической деятельности.</a:t>
            </a:r>
          </a:p>
          <a:p>
            <a:pPr algn="just">
              <a:defRPr/>
            </a:pPr>
            <a:endParaRPr lang="ru-RU" sz="2800" b="1" dirty="0">
              <a:ln w="1905"/>
              <a:solidFill>
                <a:srgbClr val="0A39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i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Передовой педагогический опыт </a:t>
            </a:r>
            <a:r>
              <a:rPr lang="ru-RU" sz="2800" b="1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n w="1905"/>
                <a:solidFill>
                  <a:srgbClr val="0A39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эффективный опыт, который позволяет достигать высоких результатов в образовательном процессе при сравнительно незначительных затратах сил, времени и средств.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583264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cap="all" dirty="0">
                <a:ln w="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понятийным аппаратом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 smtClean="0">
                <a:ln w="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ln w="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ля чего необходимо изучать, обобщать  и распространять педагогический опыт?</a:t>
            </a:r>
            <a:endParaRPr lang="ru-RU" sz="2400" b="1" i="1" dirty="0">
              <a:ln w="0"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39" y="1921737"/>
            <a:ext cx="8535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.	Прежде всего, педагогу необходимо повышать профессиональную  компетентность. </a:t>
            </a:r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рамотный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, компетентный педагог − это гарантированное развитие и высокое  качество  дополнительного  образования.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.	Передовой  педагогический  опыт  − это источник  решения педагогических проблем. В учреждении могут быть такие насущные проблемы, как: 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низкое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качество знаний;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слабая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подготовка учащихся к конкурсам, выставкам, выступлениям и т.д.;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отсутствие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индивидуального и дифференцированного подхода;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низкий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уровень воспитанности;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пробелы 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в  формировании  ЗУН  учащихся  по  различным направлениям и т.д. </a:t>
            </a: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Если  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есть  затруднение,  педагог  его  разрешает,  создает  опыт,  получает результат.  Положительный  результат  фиксируется,  о  нем  можно  рассказать другим.  </a:t>
            </a:r>
            <a:endParaRPr lang="ru-RU" b="1" dirty="0" smtClean="0">
              <a:solidFill>
                <a:srgbClr val="0A39B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       3</a:t>
            </a:r>
            <a:r>
              <a:rPr lang="ru-RU" b="1" dirty="0">
                <a:solidFill>
                  <a:srgbClr val="0A39BE"/>
                </a:solidFill>
                <a:latin typeface="Times New Roman" pitchFamily="18" charset="0"/>
                <a:cs typeface="Times New Roman" pitchFamily="18" charset="0"/>
              </a:rPr>
              <a:t>. Пропаганда работы учреждения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1428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800" b="1" i="1" cap="all" dirty="0" smtClean="0">
                <a:ln w="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ln w="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ризнаки передового педагогического опыта</a:t>
            </a:r>
            <a:endParaRPr lang="ru-RU" sz="2800" b="1" i="1" dirty="0">
              <a:ln w="0"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000100" y="1500174"/>
            <a:ext cx="7427754" cy="718570"/>
            <a:chOff x="946243" y="1055000"/>
            <a:chExt cx="7272808" cy="71857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946243" y="1055000"/>
              <a:ext cx="7272808" cy="718570"/>
              <a:chOff x="946243" y="1414286"/>
              <a:chExt cx="7272808" cy="718570"/>
            </a:xfrm>
          </p:grpSpPr>
          <p:sp>
            <p:nvSpPr>
              <p:cNvPr id="3" name="Пятиугольник 2"/>
              <p:cNvSpPr/>
              <p:nvPr/>
            </p:nvSpPr>
            <p:spPr>
              <a:xfrm rot="10800000">
                <a:off x="946243" y="1414286"/>
                <a:ext cx="7272808" cy="718570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440796" y="1478307"/>
                <a:ext cx="682525" cy="604300"/>
                <a:chOff x="2339752" y="794479"/>
                <a:chExt cx="4752528" cy="4608512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2339752" y="794479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1" name="Рисунок 3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1124744"/>
                  <a:ext cx="4104456" cy="3947982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2145159" y="1162328"/>
              <a:ext cx="59552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высокие количественные и качественные показатели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00100" y="2357430"/>
            <a:ext cx="7427754" cy="720080"/>
            <a:chOff x="974842" y="1964653"/>
            <a:chExt cx="7272808" cy="72008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974842" y="1964653"/>
              <a:ext cx="7272808" cy="720080"/>
              <a:chOff x="946243" y="2276872"/>
              <a:chExt cx="7272808" cy="720080"/>
            </a:xfrm>
          </p:grpSpPr>
          <p:sp>
            <p:nvSpPr>
              <p:cNvPr id="6" name="Пятиугольник 5"/>
              <p:cNvSpPr/>
              <p:nvPr/>
            </p:nvSpPr>
            <p:spPr>
              <a:xfrm rot="10800000">
                <a:off x="946243" y="2276872"/>
                <a:ext cx="7272808" cy="720080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1430380" y="2324693"/>
                <a:ext cx="647877" cy="576066"/>
                <a:chOff x="2483768" y="778113"/>
                <a:chExt cx="4830186" cy="4968552"/>
              </a:xfrm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2561426" y="1011172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5F5F5"/>
                    </a:clrFrom>
                    <a:clrTo>
                      <a:srgbClr val="F5F5F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26"/>
                <a:stretch/>
              </p:blipFill>
              <p:spPr>
                <a:xfrm>
                  <a:off x="2483768" y="778113"/>
                  <a:ext cx="4752528" cy="4968552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Box 35"/>
            <p:cNvSpPr txBox="1"/>
            <p:nvPr/>
          </p:nvSpPr>
          <p:spPr>
            <a:xfrm>
              <a:off x="2264632" y="2124638"/>
              <a:ext cx="595130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оптимальность педагогического опыта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00100" y="3214686"/>
            <a:ext cx="7556989" cy="720080"/>
            <a:chOff x="974842" y="2896246"/>
            <a:chExt cx="7399347" cy="7200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4842" y="2896246"/>
              <a:ext cx="7272808" cy="720080"/>
              <a:chOff x="946243" y="3156877"/>
              <a:chExt cx="7272808" cy="720080"/>
            </a:xfrm>
          </p:grpSpPr>
          <p:sp>
            <p:nvSpPr>
              <p:cNvPr id="7" name="Пятиугольник 6"/>
              <p:cNvSpPr/>
              <p:nvPr/>
            </p:nvSpPr>
            <p:spPr>
              <a:xfrm rot="10800000">
                <a:off x="946243" y="3156877"/>
                <a:ext cx="7272808" cy="720080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430379" y="3256286"/>
                <a:ext cx="647878" cy="521262"/>
                <a:chOff x="2267744" y="1052736"/>
                <a:chExt cx="4752528" cy="4608512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2267744" y="1052736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7F8FA"/>
                    </a:clrFrom>
                    <a:clrTo>
                      <a:srgbClr val="F7F8FA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6922" y="2150793"/>
                  <a:ext cx="3834172" cy="2354422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TextBox 41"/>
            <p:cNvSpPr txBox="1"/>
            <p:nvPr/>
          </p:nvSpPr>
          <p:spPr>
            <a:xfrm>
              <a:off x="2106380" y="3057202"/>
              <a:ext cx="6267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возможность повторения и творческого использования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00100" y="4071942"/>
            <a:ext cx="7427754" cy="720080"/>
            <a:chOff x="979778" y="3738431"/>
            <a:chExt cx="7272808" cy="72008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79778" y="3738431"/>
              <a:ext cx="7272808" cy="720080"/>
              <a:chOff x="957940" y="4005064"/>
              <a:chExt cx="7272808" cy="720080"/>
            </a:xfrm>
          </p:grpSpPr>
          <p:sp>
            <p:nvSpPr>
              <p:cNvPr id="8" name="Пятиугольник 7"/>
              <p:cNvSpPr/>
              <p:nvPr/>
            </p:nvSpPr>
            <p:spPr>
              <a:xfrm rot="10800000">
                <a:off x="957940" y="4005064"/>
                <a:ext cx="7272808" cy="720080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1440796" y="4061726"/>
                <a:ext cx="682525" cy="568071"/>
                <a:chOff x="1966274" y="1052736"/>
                <a:chExt cx="5355468" cy="4608512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2267744" y="1052736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5" name="Рисунок 34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6274" y="1350832"/>
                  <a:ext cx="5355468" cy="4016601"/>
                </a:xfrm>
                <a:prstGeom prst="rect">
                  <a:avLst/>
                </a:prstGeom>
              </p:spPr>
            </p:pic>
          </p:grpSp>
        </p:grpSp>
        <p:sp>
          <p:nvSpPr>
            <p:cNvPr id="52" name="TextBox 51"/>
            <p:cNvSpPr txBox="1"/>
            <p:nvPr/>
          </p:nvSpPr>
          <p:spPr>
            <a:xfrm>
              <a:off x="2291542" y="3913805"/>
              <a:ext cx="5823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устойчивость и стабильность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000100" y="4929198"/>
            <a:ext cx="7427754" cy="720080"/>
            <a:chOff x="1008379" y="4581128"/>
            <a:chExt cx="7272808" cy="72008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008379" y="4581128"/>
              <a:ext cx="7272808" cy="720080"/>
              <a:chOff x="1008379" y="4581128"/>
              <a:chExt cx="7272808" cy="720080"/>
            </a:xfrm>
          </p:grpSpPr>
          <p:sp>
            <p:nvSpPr>
              <p:cNvPr id="9" name="Пятиугольник 8"/>
              <p:cNvSpPr/>
              <p:nvPr/>
            </p:nvSpPr>
            <p:spPr>
              <a:xfrm rot="10800000">
                <a:off x="1008379" y="4581128"/>
                <a:ext cx="7272808" cy="720080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1440796" y="4653136"/>
                <a:ext cx="603464" cy="576064"/>
                <a:chOff x="2267744" y="1052736"/>
                <a:chExt cx="4752528" cy="4608512"/>
              </a:xfrm>
            </p:grpSpPr>
            <p:sp>
              <p:nvSpPr>
                <p:cNvPr id="44" name="Овал 43"/>
                <p:cNvSpPr/>
                <p:nvPr/>
              </p:nvSpPr>
              <p:spPr>
                <a:xfrm>
                  <a:off x="2267744" y="1052736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5" name="Рисунок 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7289" y="1587608"/>
                  <a:ext cx="2654075" cy="3538767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Box 53"/>
            <p:cNvSpPr txBox="1"/>
            <p:nvPr/>
          </p:nvSpPr>
          <p:spPr>
            <a:xfrm>
              <a:off x="2319579" y="4719995"/>
              <a:ext cx="5175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перспективность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00100" y="5786454"/>
            <a:ext cx="7427754" cy="678452"/>
            <a:chOff x="1008379" y="5486852"/>
            <a:chExt cx="7272808" cy="678452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08379" y="5486852"/>
              <a:ext cx="7272808" cy="678452"/>
              <a:chOff x="1008379" y="5486852"/>
              <a:chExt cx="7272808" cy="678452"/>
            </a:xfrm>
          </p:grpSpPr>
          <p:sp>
            <p:nvSpPr>
              <p:cNvPr id="40" name="Пятиугольник 39"/>
              <p:cNvSpPr/>
              <p:nvPr/>
            </p:nvSpPr>
            <p:spPr>
              <a:xfrm rot="10800000">
                <a:off x="1008379" y="5486852"/>
                <a:ext cx="7272808" cy="678452"/>
              </a:xfrm>
              <a:prstGeom prst="homePlat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1462634" y="5551121"/>
                <a:ext cx="633806" cy="549914"/>
                <a:chOff x="2267744" y="1052736"/>
                <a:chExt cx="5017740" cy="4608512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2267744" y="1052736"/>
                  <a:ext cx="4752528" cy="4608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3768" y="1756420"/>
                  <a:ext cx="4801716" cy="3201144"/>
                </a:xfrm>
                <a:prstGeom prst="rect">
                  <a:avLst/>
                </a:prstGeom>
              </p:spPr>
            </p:pic>
          </p:grpSp>
        </p:grpSp>
        <p:sp>
          <p:nvSpPr>
            <p:cNvPr id="57" name="TextBox 56"/>
            <p:cNvSpPr txBox="1"/>
            <p:nvPr/>
          </p:nvSpPr>
          <p:spPr>
            <a:xfrm>
              <a:off x="2305117" y="5647736"/>
              <a:ext cx="5969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научная обоснованность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kolnaya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2938</TotalTime>
  <Words>935</Words>
  <Application>Microsoft Office PowerPoint</Application>
  <PresentationFormat>Экран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Глобус</vt:lpstr>
      <vt:lpstr>Тема Office</vt:lpstr>
      <vt:lpstr>ShkolnayaDoska</vt:lpstr>
      <vt:lpstr>4_Твердый переплет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school512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Каткова Светлана Викторовна</dc:title>
  <dc:creator>канцелярия</dc:creator>
  <cp:lastModifiedBy>cdt</cp:lastModifiedBy>
  <cp:revision>153</cp:revision>
  <dcterms:created xsi:type="dcterms:W3CDTF">2010-05-11T08:58:48Z</dcterms:created>
  <dcterms:modified xsi:type="dcterms:W3CDTF">2019-01-30T14:45:59Z</dcterms:modified>
</cp:coreProperties>
</file>