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24" r:id="rId4"/>
    <p:sldMasterId id="2147483736" r:id="rId5"/>
    <p:sldMasterId id="2147483748" r:id="rId6"/>
    <p:sldMasterId id="2147483760" r:id="rId7"/>
    <p:sldMasterId id="2147483772" r:id="rId8"/>
    <p:sldMasterId id="2147483784" r:id="rId9"/>
    <p:sldMasterId id="2147483796" r:id="rId10"/>
    <p:sldMasterId id="2147483808" r:id="rId11"/>
  </p:sldMasterIdLst>
  <p:sldIdLst>
    <p:sldId id="268" r:id="rId12"/>
    <p:sldId id="270" r:id="rId13"/>
    <p:sldId id="296" r:id="rId14"/>
    <p:sldId id="297" r:id="rId15"/>
    <p:sldId id="269" r:id="rId16"/>
    <p:sldId id="272" r:id="rId17"/>
    <p:sldId id="271" r:id="rId18"/>
    <p:sldId id="274" r:id="rId19"/>
    <p:sldId id="298" r:id="rId20"/>
    <p:sldId id="275" r:id="rId21"/>
    <p:sldId id="276" r:id="rId22"/>
    <p:sldId id="279" r:id="rId23"/>
    <p:sldId id="277" r:id="rId24"/>
    <p:sldId id="282" r:id="rId25"/>
    <p:sldId id="299" r:id="rId26"/>
    <p:sldId id="280" r:id="rId27"/>
    <p:sldId id="261" r:id="rId28"/>
    <p:sldId id="29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300" r:id="rId39"/>
    <p:sldId id="311" r:id="rId40"/>
    <p:sldId id="265" r:id="rId41"/>
    <p:sldId id="283" r:id="rId42"/>
    <p:sldId id="264" r:id="rId43"/>
    <p:sldId id="302" r:id="rId44"/>
    <p:sldId id="303" r:id="rId45"/>
    <p:sldId id="304" r:id="rId46"/>
    <p:sldId id="307" r:id="rId47"/>
    <p:sldId id="308" r:id="rId48"/>
    <p:sldId id="306" r:id="rId49"/>
    <p:sldId id="305" r:id="rId50"/>
    <p:sldId id="310" r:id="rId51"/>
    <p:sldId id="30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0000"/>
    <a:srgbClr val="FF15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8" autoAdjust="0"/>
    <p:restoredTop sz="94660"/>
  </p:normalViewPr>
  <p:slideViewPr>
    <p:cSldViewPr>
      <p:cViewPr varScale="1">
        <p:scale>
          <a:sx n="65" d="100"/>
          <a:sy n="65" d="100"/>
        </p:scale>
        <p:origin x="-1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1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4843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6179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90268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60228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08568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2566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62408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42176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0376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20944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371997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8562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01359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356831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88574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60789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3016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62919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12187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18867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8024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42544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7635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72413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30739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62391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33372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087541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1002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47796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961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30469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831898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004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87991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98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5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97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66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0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27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1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07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513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50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2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79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0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975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68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919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95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013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44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07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46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607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828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361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58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7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10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839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41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07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7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5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02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19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0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21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263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93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3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3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2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7552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51207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773064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276432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07709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9767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10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26359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60715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20230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21456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5797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81032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52644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61558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9864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5483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85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79109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01401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88078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0143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3504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9308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82725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207158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78145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41068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1800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37114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53675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59709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6770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648941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038433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88924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213714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69352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5D2-942C-459F-98C9-EE02067435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1101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1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193C-BE1F-479D-8836-383E9287099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549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9E2-2700-4FB3-A9BF-F2EE68FCE3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821554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D272-BAE0-4307-A78A-6F16C500DF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7942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D49-E045-4E60-8C84-4311C88E16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3731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3CE6-B74C-4952-8398-DDD8E0C48ED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875447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AAA-A2D1-4627-A3AD-8EA8D157B19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067800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194A-93A6-463B-96A8-04390DD1BA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2762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CE90-3CD3-4090-B676-8B18E352575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604999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9C7F-F55E-43AD-A40F-AFC3C2589C1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23278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854-2FFA-43BE-B4AF-D92D7E51BA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67036"/>
      </p:ext>
    </p:extLst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9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90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0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04.10.2017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32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7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4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7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2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0010-733B-4DB0-A504-6A618664E5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991D2A-BE32-4911-BAAA-6F84910DDF9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3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10" Type="http://schemas.openxmlformats.org/officeDocument/2006/relationships/slide" Target="slide41.xml"/><Relationship Id="rId4" Type="http://schemas.openxmlformats.org/officeDocument/2006/relationships/slide" Target="slide35.xml"/><Relationship Id="rId9" Type="http://schemas.openxmlformats.org/officeDocument/2006/relationships/slide" Target="slide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5949280"/>
            <a:ext cx="81534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методическая </a:t>
            </a:r>
            <a:r>
              <a:rPr lang="ru-RU" sz="2400" dirty="0"/>
              <a:t>гостиная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6976" y="4581128"/>
            <a:ext cx="8568952" cy="114029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Профессиональная компетентность педагога дополнительного образования в современных условиях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>
            <a:off x="827584" y="49770"/>
            <a:ext cx="7547736" cy="43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Формы самообразования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          </a:t>
            </a:r>
            <a:endParaRPr lang="ru-RU" dirty="0" smtClean="0"/>
          </a:p>
          <a:p>
            <a:pPr algn="just"/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                                           Групповая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группы, семинары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практикумы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мастер-классы)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71868" y="107154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3438" y="107154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1482723" cy="148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1576381" cy="12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57224" y="3857628"/>
            <a:ext cx="7443802" cy="2500330"/>
            <a:chOff x="571472" y="651279"/>
            <a:chExt cx="8015306" cy="321945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090905" y="651279"/>
              <a:ext cx="5256584" cy="86409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Современное самообразование </a:t>
              </a:r>
            </a:p>
            <a:p>
              <a:pPr algn="ctr"/>
              <a:r>
                <a:rPr lang="ru-RU" b="1" i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и развитие педагога</a:t>
              </a:r>
              <a:endParaRPr lang="ru-RU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71472" y="2214554"/>
              <a:ext cx="1656184" cy="165618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Очное и дистанционное образование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71736" y="2214554"/>
              <a:ext cx="1781159" cy="165618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Участие в сетевых сообществах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14876" y="2214554"/>
              <a:ext cx="1764196" cy="165618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Создание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собственных сайтов или блогов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786578" y="2214554"/>
              <a:ext cx="1800200" cy="165618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Участие в очных или заочных конкурса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2090905" y="1628800"/>
              <a:ext cx="2049047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5364088" y="1628800"/>
              <a:ext cx="165618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4139952" y="1628800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752020" y="1628800"/>
              <a:ext cx="39604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158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428604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самообразования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42976" y="1142984"/>
            <a:ext cx="7113251" cy="5082359"/>
            <a:chOff x="1763688" y="1164313"/>
            <a:chExt cx="7113251" cy="5082359"/>
          </a:xfrm>
        </p:grpSpPr>
        <p:sp>
          <p:nvSpPr>
            <p:cNvPr id="13" name="Выноска со стрелкой вниз 12"/>
            <p:cNvSpPr/>
            <p:nvPr/>
          </p:nvSpPr>
          <p:spPr>
            <a:xfrm>
              <a:off x="3908387" y="1164313"/>
              <a:ext cx="4968552" cy="936104"/>
            </a:xfrm>
            <a:prstGeom prst="down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 этап – установочный</a:t>
              </a:r>
            </a:p>
            <a:p>
              <a:pPr lvl="0" algn="ctr"/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Настрой, выбор темы, выбор цели</a:t>
              </a:r>
            </a:p>
          </p:txBody>
        </p:sp>
        <p:sp>
          <p:nvSpPr>
            <p:cNvPr id="14" name="Выноска со стрелкой вниз 13"/>
            <p:cNvSpPr/>
            <p:nvPr/>
          </p:nvSpPr>
          <p:spPr>
            <a:xfrm>
              <a:off x="3491880" y="2100633"/>
              <a:ext cx="5027435" cy="1080120"/>
            </a:xfrm>
            <a:prstGeom prst="down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0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2 этап – обучающий</a:t>
              </a:r>
            </a:p>
            <a:p>
              <a:pPr lvl="0" algn="ctr">
                <a:defRPr/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Знакомство с литературой</a:t>
              </a:r>
            </a:p>
          </p:txBody>
        </p:sp>
        <p:sp>
          <p:nvSpPr>
            <p:cNvPr id="15" name="Выноска со стрелкой вниз 14"/>
            <p:cNvSpPr/>
            <p:nvPr/>
          </p:nvSpPr>
          <p:spPr>
            <a:xfrm>
              <a:off x="2771800" y="3263280"/>
              <a:ext cx="5256585" cy="1008112"/>
            </a:xfrm>
            <a:prstGeom prst="down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0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 этап – практический</a:t>
              </a:r>
            </a:p>
            <a:p>
              <a:pPr lvl="0" algn="ctr">
                <a:defRPr/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Накопление, отбор, анализ, обобщение</a:t>
              </a:r>
            </a:p>
          </p:txBody>
        </p:sp>
        <p:sp>
          <p:nvSpPr>
            <p:cNvPr id="16" name="Выноска со стрелкой вниз 15"/>
            <p:cNvSpPr/>
            <p:nvPr/>
          </p:nvSpPr>
          <p:spPr>
            <a:xfrm>
              <a:off x="1763688" y="4324161"/>
              <a:ext cx="5832648" cy="1008111"/>
            </a:xfrm>
            <a:prstGeom prst="down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 этап – теоретическое осмысление</a:t>
              </a:r>
            </a:p>
            <a:p>
              <a:pPr lvl="0" algn="ctr"/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Внедрение в педагогическую деятельность</a:t>
              </a:r>
            </a:p>
          </p:txBody>
        </p:sp>
        <p:sp>
          <p:nvSpPr>
            <p:cNvPr id="17" name="Выноска со стрелкой вниз 16"/>
            <p:cNvSpPr/>
            <p:nvPr/>
          </p:nvSpPr>
          <p:spPr>
            <a:xfrm>
              <a:off x="1763688" y="5332272"/>
              <a:ext cx="5256584" cy="914400"/>
            </a:xfrm>
            <a:prstGeom prst="down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 этап – итоговый контрольный</a:t>
              </a:r>
            </a:p>
            <a:p>
              <a:pPr lvl="0" algn="ctr"/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Оформление результатов</a:t>
              </a:r>
            </a:p>
          </p:txBody>
        </p:sp>
      </p:grpSp>
      <p:pic>
        <p:nvPicPr>
          <p:cNvPr id="18" name="Picture 16" descr="http://bbsimg.ngfiles.com/1/15773000/ngbbs47ddbbfc41e4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10" y="1071546"/>
            <a:ext cx="1893265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Составляющие процесса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самообразования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представить деятельность учителя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списком глаголов, то получится: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читать, изучать, апробировать, анализировать, наблюдать, писать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Какова же предметная область приложения этих глаголов?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изучать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внедрять новые педагогические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формы, методы и приёмы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посещать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уроки коллег и участвовать в обмене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периодически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проводить самоанализ 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профессиональной деятельности;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 знания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современной психологии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систематически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интересоваться событиями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экономической, политической и культурной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повышать уровень своей эрудиции, правовой и общей культуры. </a:t>
            </a:r>
          </a:p>
          <a:p>
            <a:pPr algn="just"/>
            <a:endParaRPr lang="ru-RU" dirty="0"/>
          </a:p>
        </p:txBody>
      </p:sp>
      <p:pic>
        <p:nvPicPr>
          <p:cNvPr id="4" name="Picture 16" descr="http://img10.proshkolu.ru/content/media/pic/std/4000000/3039000/3038627-e952e3481987233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72074"/>
            <a:ext cx="1694678" cy="14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0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самообразования</a:t>
            </a:r>
            <a:endParaRPr lang="ru-RU" sz="2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повышение качества преподавания предмета (указать показатели, по которым будет определяться эффективность и качество);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разработанные или изданные методические пособия, статьи, учебники, программы, сценарии, исследования;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разработка новых форм, методов и приёмов обучения;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доклады, выступления;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разработка дидактических материалов, тестов, наглядностей;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выработка методических рекомендаций по применению новой информационной технологии;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разработка и проведение открытых уроков по собственным, новаторским технологиям;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создание комплектов, педагогических разработок;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обобщение опыта по исследуемой проблеме (теме).</a:t>
            </a:r>
          </a:p>
          <a:p>
            <a:pPr algn="just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Рисунок 5" descr="C:\Documents and Settings\Чупров Леонид\Мои документы\А. наглядность\Анимации исторические\MAN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86256"/>
            <a:ext cx="1500197" cy="17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64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4617281"/>
            <a:ext cx="1332148" cy="18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Анкета </a:t>
            </a:r>
          </a:p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«Выявление </a:t>
            </a:r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способности педагога к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саморазвитию» </a:t>
            </a:r>
          </a:p>
          <a:p>
            <a:endParaRPr lang="ru-RU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Отвечая на вопросы анкеты,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поставьте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пожалуйста, напротив каждого утверждения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балл, соответствующий  вашему мнению.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Подсчитайте общую сумму баллов.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643182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более баллов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Вы активно реализуете свои потребности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саморазвитии.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36-54 балла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 Вас нет сложившейся системы саморазвития, ориентация на развитие сильно зависит от условий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15-35 баллов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 находитесь в стадии остановившегося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606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-11058" y="0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7385">
            <a:off x="1860662" y="2243619"/>
            <a:ext cx="57864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 – ОТРАЖЕНИЕ ПРОФЕССИОНАЛЬНОЙ ДЕЯТЕЛЬНОСТИ И КОМПЕТЕНТНОСТИ ПЕДАГОГА</a:t>
            </a:r>
          </a:p>
          <a:p>
            <a:endParaRPr lang="ru-RU" dirty="0"/>
          </a:p>
        </p:txBody>
      </p:sp>
      <p:pic>
        <p:nvPicPr>
          <p:cNvPr id="4" name="Picture 4" descr="Человечек (Word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897">
            <a:off x="2201620" y="5396485"/>
            <a:ext cx="656679" cy="9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8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9288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Портфолио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переводе с английского или итальянского языков означает «папка» или «портфель». </a:t>
            </a: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/>
                <a:ea typeface="Times New Roman"/>
              </a:rPr>
              <a:t>       </a:t>
            </a:r>
            <a:r>
              <a:rPr lang="ru-RU" b="1" i="1" dirty="0" smtClean="0">
                <a:solidFill>
                  <a:srgbClr val="CC0000"/>
                </a:solidFill>
                <a:latin typeface="Times New Roman"/>
                <a:ea typeface="Times New Roman"/>
              </a:rPr>
              <a:t>Портфолио</a:t>
            </a:r>
            <a:r>
              <a:rPr lang="ru-RU" i="1" dirty="0" smtClean="0">
                <a:latin typeface="Times New Roman"/>
                <a:ea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</a:rPr>
              <a:t>– </a:t>
            </a:r>
            <a:r>
              <a:rPr lang="ru-RU" dirty="0">
                <a:latin typeface="Times New Roman"/>
                <a:ea typeface="Times New Roman"/>
              </a:rPr>
              <a:t>это папка материалов, иллюстрирующих личные (профессиональные и творческие) достижения человека и процесс этих</a:t>
            </a:r>
            <a:r>
              <a:rPr lang="ru-RU" u="sng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достижений. 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Портфолио </a:t>
            </a:r>
            <a:r>
              <a:rPr lang="ru-RU" dirty="0">
                <a:latin typeface="Times New Roman"/>
                <a:ea typeface="Times New Roman"/>
              </a:rPr>
              <a:t>используется как технология профессионального развития и саморазвития и реализует следующие цели: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    повышение </a:t>
            </a:r>
            <a:r>
              <a:rPr lang="ru-RU" dirty="0">
                <a:latin typeface="Times New Roman"/>
                <a:ea typeface="Times New Roman"/>
              </a:rPr>
              <a:t>эффективности методической </a:t>
            </a:r>
            <a:r>
              <a:rPr lang="ru-RU" dirty="0" smtClean="0">
                <a:latin typeface="Times New Roman"/>
                <a:ea typeface="Times New Roman"/>
              </a:rPr>
              <a:t>работы;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         </a:t>
            </a:r>
            <a:r>
              <a:rPr lang="ru-RU" dirty="0" smtClean="0">
                <a:latin typeface="Times New Roman"/>
                <a:ea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</a:rPr>
              <a:t>умений и навыков, профессиональной </a:t>
            </a:r>
            <a:r>
              <a:rPr lang="ru-RU" dirty="0" smtClean="0">
                <a:latin typeface="Times New Roman"/>
                <a:ea typeface="Times New Roman"/>
              </a:rPr>
              <a:t>культуры, </a:t>
            </a:r>
          </a:p>
          <a:p>
            <a:pPr marL="342900" lvl="0" indent="-342900" algn="just"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профессионального </a:t>
            </a:r>
            <a:r>
              <a:rPr lang="ru-RU" dirty="0">
                <a:latin typeface="Times New Roman"/>
                <a:ea typeface="Times New Roman"/>
              </a:rPr>
              <a:t>мастерства;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    презентация </a:t>
            </a:r>
            <a:r>
              <a:rPr lang="ru-RU" dirty="0">
                <a:latin typeface="Times New Roman"/>
                <a:ea typeface="Times New Roman"/>
              </a:rPr>
              <a:t>достижений человека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</a:p>
          <a:p>
            <a:pPr marL="342900" indent="-342900" algn="ctr">
              <a:tabLst>
                <a:tab pos="228600" algn="l"/>
              </a:tabLst>
            </a:pPr>
            <a:endParaRPr lang="ru-RU" sz="1600" b="1" i="1" dirty="0" smtClean="0">
              <a:latin typeface="Times New Roman"/>
              <a:ea typeface="Times New Roman"/>
            </a:endParaRPr>
          </a:p>
          <a:p>
            <a:pPr marL="342900" indent="-342900" algn="ctr">
              <a:tabLst>
                <a:tab pos="228600" algn="l"/>
              </a:tabLst>
            </a:pPr>
            <a:r>
              <a:rPr lang="ru-RU" sz="1600" b="1" i="1" dirty="0" smtClean="0">
                <a:latin typeface="Times New Roman"/>
                <a:ea typeface="Times New Roman"/>
              </a:rPr>
              <a:t>                      </a:t>
            </a:r>
            <a:r>
              <a:rPr lang="ru-RU" b="1" i="1" dirty="0" smtClean="0">
                <a:solidFill>
                  <a:srgbClr val="CC0000"/>
                </a:solidFill>
                <a:latin typeface="Times New Roman"/>
                <a:ea typeface="Times New Roman"/>
              </a:rPr>
              <a:t>Основной смысл портфолио – показать все, на что ты способен </a:t>
            </a:r>
            <a:endParaRPr lang="ru-RU" sz="1600" b="1" i="1" dirty="0" smtClean="0">
              <a:solidFill>
                <a:srgbClr val="CC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2286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6" descr="http://kvndii.moy.su/_nw/0/573038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5286388"/>
            <a:ext cx="1857388" cy="13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136904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CC0000"/>
                </a:solidFill>
                <a:latin typeface="Times New Roman"/>
                <a:ea typeface="Times New Roman"/>
              </a:rPr>
              <a:t>Структура </a:t>
            </a:r>
            <a:r>
              <a:rPr lang="ru-RU" sz="2400" b="1" i="1" dirty="0">
                <a:solidFill>
                  <a:srgbClr val="CC0000"/>
                </a:solidFill>
                <a:latin typeface="Times New Roman"/>
                <a:ea typeface="Times New Roman"/>
              </a:rPr>
              <a:t>портфолио учащегося:</a:t>
            </a:r>
            <a:endParaRPr lang="ru-RU" sz="2000" b="1" dirty="0">
              <a:solidFill>
                <a:srgbClr val="CC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Портфолио </a:t>
            </a:r>
            <a:r>
              <a:rPr lang="ru-RU" i="1" dirty="0" smtClean="0">
                <a:latin typeface="Times New Roman"/>
                <a:ea typeface="Times New Roman"/>
              </a:rPr>
              <a:t>документов.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Портфолио </a:t>
            </a:r>
            <a:r>
              <a:rPr lang="ru-RU" i="1" dirty="0" smtClean="0">
                <a:latin typeface="Times New Roman"/>
                <a:ea typeface="Times New Roman"/>
              </a:rPr>
              <a:t>работ.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Отзывы и рекомендации.</a:t>
            </a:r>
            <a:endParaRPr lang="ru-RU" sz="1600" dirty="0">
              <a:latin typeface="Times New Roman"/>
              <a:ea typeface="Times New Roman"/>
            </a:endParaRPr>
          </a:p>
          <a:p>
            <a:pPr algn="just"/>
            <a:endParaRPr lang="ru-RU" b="1" i="1" dirty="0" smtClean="0"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CC0000"/>
                </a:solidFill>
                <a:latin typeface="Times New Roman"/>
                <a:ea typeface="Times New Roman"/>
              </a:rPr>
              <a:t>Структура портфолио педагога:</a:t>
            </a:r>
            <a:endParaRPr lang="ru-RU" sz="2000" b="1" dirty="0">
              <a:solidFill>
                <a:srgbClr val="CC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i="1" dirty="0">
                <a:latin typeface="Times New Roman"/>
                <a:ea typeface="Times New Roman"/>
              </a:rPr>
              <a:t>Титульный лист.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i="1" dirty="0" smtClean="0">
                <a:latin typeface="Times New Roman"/>
                <a:ea typeface="Times New Roman"/>
              </a:rPr>
              <a:t>2.  Творческая </a:t>
            </a:r>
            <a:r>
              <a:rPr lang="ru-RU" i="1" dirty="0">
                <a:latin typeface="Times New Roman"/>
                <a:ea typeface="Times New Roman"/>
              </a:rPr>
              <a:t>визитка </a:t>
            </a:r>
            <a:r>
              <a:rPr lang="ru-RU" i="1" dirty="0" smtClean="0">
                <a:latin typeface="Times New Roman"/>
                <a:ea typeface="Times New Roman"/>
              </a:rPr>
              <a:t>автора.</a:t>
            </a:r>
          </a:p>
          <a:p>
            <a:pPr marL="342900" indent="-342900">
              <a:buAutoNum type="arabicPeriod" startAt="3"/>
            </a:pPr>
            <a:r>
              <a:rPr lang="ru-RU" i="1" dirty="0" smtClean="0">
                <a:latin typeface="Times New Roman"/>
                <a:ea typeface="Times New Roman"/>
              </a:rPr>
              <a:t>Документы.</a:t>
            </a:r>
          </a:p>
          <a:p>
            <a:pPr marL="342900" indent="-342900">
              <a:buAutoNum type="arabicPeriod" startAt="3"/>
            </a:pPr>
            <a:r>
              <a:rPr lang="ru-RU" i="1" dirty="0">
                <a:latin typeface="Times New Roman"/>
                <a:ea typeface="Times New Roman"/>
              </a:rPr>
              <a:t>Портфолио </a:t>
            </a:r>
            <a:r>
              <a:rPr lang="ru-RU" i="1" dirty="0" smtClean="0">
                <a:latin typeface="Times New Roman"/>
                <a:ea typeface="Times New Roman"/>
              </a:rPr>
              <a:t>материалов.</a:t>
            </a:r>
          </a:p>
          <a:p>
            <a:pPr marL="342900" indent="-342900">
              <a:buAutoNum type="arabicPeriod" startAt="3"/>
            </a:pPr>
            <a:r>
              <a:rPr lang="ru-RU" i="1" dirty="0">
                <a:latin typeface="Times New Roman"/>
                <a:ea typeface="Times New Roman"/>
              </a:rPr>
              <a:t>Портфолио </a:t>
            </a:r>
            <a:r>
              <a:rPr lang="ru-RU" i="1" dirty="0" smtClean="0">
                <a:latin typeface="Times New Roman"/>
                <a:ea typeface="Times New Roman"/>
              </a:rPr>
              <a:t>процесса.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i="1" dirty="0" smtClean="0">
                <a:latin typeface="Times New Roman"/>
                <a:ea typeface="Times New Roman"/>
              </a:rPr>
              <a:t>6.   Портфолио </a:t>
            </a:r>
            <a:r>
              <a:rPr lang="ru-RU" i="1" dirty="0">
                <a:latin typeface="Times New Roman"/>
                <a:ea typeface="Times New Roman"/>
              </a:rPr>
              <a:t>отзывов. </a:t>
            </a:r>
            <a:endParaRPr lang="ru-RU" dirty="0">
              <a:latin typeface="Times New Roman"/>
              <a:ea typeface="Times New Roman"/>
            </a:endParaRPr>
          </a:p>
          <a:p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b="1" i="1" dirty="0" smtClean="0">
              <a:latin typeface="Times New Roman"/>
            </a:endParaRPr>
          </a:p>
          <a:p>
            <a:pPr algn="ctr"/>
            <a:endParaRPr lang="ru-RU" b="1" i="1" dirty="0">
              <a:latin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8" name="Picture 8" descr="http://s019.radikal.ru/i620/1208/fb/24096cf832c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572008"/>
            <a:ext cx="20162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8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67912">
            <a:off x="1640428" y="1851723"/>
            <a:ext cx="61775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НОРМАТИВНО- ПРАВОВЫЕ ОСНОВЫ ДЕЯТЕЛЬНОСТИ ДЕТСКОГО ОБЪЕДИНЕНИЯ ДОПОЛНИТЕЛЬНОГО ОБРАЗОВАНИЯ  </a:t>
            </a:r>
            <a:r>
              <a:rPr lang="ru-RU" sz="20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cap="all" spc="-60" dirty="0">
                <a:solidFill>
                  <a:srgbClr val="D1282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2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694" y="1269550"/>
            <a:ext cx="7719411" cy="1828800"/>
          </a:xfrm>
        </p:spPr>
        <p:txBody>
          <a:bodyPr/>
          <a:lstStyle/>
          <a:p>
            <a:pPr algn="ctr"/>
            <a:r>
              <a:rPr lang="ru-RU" dirty="0" smtClean="0"/>
              <a:t>Интерактивная игра «Проверь себя»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3810000" y="5105400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71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24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51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67400">
            <a:off x="1980114" y="1537304"/>
            <a:ext cx="6561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1.Нормативно-правовые основы деятельности детского объединения дополнительного образования.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2.Роль самообразования в повышении профессиональной компетентности педагога. 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самообразования.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3.Портфолио − отражение профессиональной деятельности и компетентности педагога дополнительного образования.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2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397" y="908720"/>
            <a:ext cx="835273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1. Документ, защищающий права ребенка и имеющий обязательную силу для подписавших его стран, — это …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Конвенция</a:t>
            </a: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Декларация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401962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96944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2.Документ, регулирующий деятельность учреждения дополнительного образования детей и молодежи и, являющийся основой для разработки учреждением устава, – это … 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1" y="4423282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об учреждении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молодежи</a:t>
            </a: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непрерывного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учащейся молодежи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Концепция непрерывного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детей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учащейся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молодежи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Республике Беларусь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7" y="2492374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471111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764704"/>
            <a:ext cx="784860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3. Основным локальным актом учреждения дополнительного образования детей и молодежи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</a:t>
            </a:r>
            <a:endParaRPr lang="ru-RU" sz="2400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2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227" y="2478311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Коллективный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763441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4. Правовой акт, регулирующий социально-трудовые отношения в организации и заключаемый работниками и работодателем называется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коллективным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двусторонним договором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трудовым договором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трудовым соглашением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870509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21" y="764704"/>
            <a:ext cx="8136706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Режим рабочего времени всех работников учреждения дополнительного образования детей и молодежи  в каникулярный период устанавливается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7" y="2420938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локальными актами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7" y="2466849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решением органа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образованием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общественных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учреждением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141482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6. Нормативные критерии профессионального уровня педагогического работника устанавливаются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51902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квалификационными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должностей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распорядка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должностной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инструкцией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работника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7" y="2420938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трудовым договором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482906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7. Учебная нагрузка, режим занятий в учреждении дополнительного образования  определяется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5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Уставом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165" y="2564904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492375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Расписанием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СанПиНами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294524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Документы, регулирующие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взаимоотношения в учреждении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детей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0375518"/>
              </p:ext>
            </p:extLst>
          </p:nvPr>
        </p:nvGraphicFramePr>
        <p:xfrm>
          <a:off x="1043608" y="1266244"/>
          <a:ext cx="7128792" cy="4710728"/>
        </p:xfrm>
        <a:graphic>
          <a:graphicData uri="http://schemas.openxmlformats.org/drawingml/2006/table">
            <a:tbl>
              <a:tblPr/>
              <a:tblGrid>
                <a:gridCol w="2501337"/>
                <a:gridCol w="2313033"/>
                <a:gridCol w="2314422"/>
              </a:tblGrid>
              <a:tr h="56385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Законодательные,        ведомственные  нормативные документы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Локальные акты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учреждения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Документация детского объединения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Трудовой Кодекс          Республики Беларусь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Устав учреждения    дополнительного      </a:t>
                      </a:r>
                      <a:r>
                        <a:rPr lang="ru-RU" sz="1200" b="1" kern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образования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Образовательная      программа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Кодекс Республики      Беларусь об образовании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Должностные 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инструкции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Положение об объединении по интересам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Положение об учреждении дополнительного  образования детей и    молодежи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Коллективный договор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Положение о студии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089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Санитарные нормы и   правила «Требования к учреждениям дополнительного образования  детей и молодежи,       специализированным учебно-спортивным   учреждениям»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Правила внутреннего трудового </a:t>
                      </a:r>
                      <a:r>
                        <a:rPr lang="ru-RU" sz="1200" b="1" kern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распорядка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Журнал планирования и учета работы кружка (объединения)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Программа развития учреждения</a:t>
                      </a:r>
                      <a:endParaRPr lang="ru-RU" sz="1200" b="1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-315913" y="3021013"/>
            <a:ext cx="4562476" cy="30702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Документы, регулирующие нормативно-правовые                взаимоотношения в УДОДиМ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Устав учреждения дополнительного образования детей и молодежи.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развития учреждения дополнительного образования детей и молодежи.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 работников. 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для обучающихся. 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Документация детского объединения </a:t>
            </a:r>
          </a:p>
          <a:p>
            <a:pPr marL="342900" indent="-342900" algn="ctr"/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Образовательная программа.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Положение о детском объединении.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Расписание работы детского объединения.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Журнал планирования и учета работы кружка (объединения).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Отчет о работе за учебный год.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Инструкции по охране труда и обеспечению безопасности детей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во  время проведения занятий. </a:t>
            </a:r>
          </a:p>
          <a:p>
            <a:pPr marL="342900" indent="-3429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00034" y="2357430"/>
            <a:ext cx="7872230" cy="1440000"/>
            <a:chOff x="571472" y="857232"/>
            <a:chExt cx="7872230" cy="1440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71472" y="857232"/>
              <a:ext cx="1800000" cy="1440000"/>
              <a:chOff x="571472" y="857232"/>
              <a:chExt cx="1800000" cy="1440000"/>
            </a:xfrm>
          </p:grpSpPr>
          <p:sp>
            <p:nvSpPr>
              <p:cNvPr id="4" name="Прямоугольник 3">
                <a:hlinkClick r:id="rId2" action="ppaction://hlinksldjump"/>
              </p:cNvPr>
              <p:cNvSpPr/>
              <p:nvPr/>
            </p:nvSpPr>
            <p:spPr>
              <a:xfrm>
                <a:off x="571472" y="857232"/>
                <a:ext cx="1800000" cy="144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4348" y="1142984"/>
                <a:ext cx="15716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Устав УДОДиМ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71736" y="857232"/>
              <a:ext cx="1800000" cy="1440000"/>
              <a:chOff x="2571736" y="857232"/>
              <a:chExt cx="1800000" cy="1440000"/>
            </a:xfrm>
          </p:grpSpPr>
          <p:sp>
            <p:nvSpPr>
              <p:cNvPr id="3" name="Прямоугольник 2">
                <a:hlinkClick r:id="rId3" action="ppaction://hlinksldjump"/>
              </p:cNvPr>
              <p:cNvSpPr/>
              <p:nvPr/>
            </p:nvSpPr>
            <p:spPr>
              <a:xfrm>
                <a:off x="2571736" y="857232"/>
                <a:ext cx="1800000" cy="144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86050" y="1214422"/>
                <a:ext cx="13573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Программа развития 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643438" y="857232"/>
              <a:ext cx="1800000" cy="1440000"/>
              <a:chOff x="4643438" y="857232"/>
              <a:chExt cx="1800000" cy="1440000"/>
            </a:xfrm>
          </p:grpSpPr>
          <p:sp>
            <p:nvSpPr>
              <p:cNvPr id="5" name="Прямоугольник 4">
                <a:hlinkClick r:id="rId4" action="ppaction://hlinksldjump"/>
              </p:cNvPr>
              <p:cNvSpPr/>
              <p:nvPr/>
            </p:nvSpPr>
            <p:spPr>
              <a:xfrm>
                <a:off x="4643438" y="857232"/>
                <a:ext cx="1800000" cy="144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86314" y="1000108"/>
                <a:ext cx="150019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Правила внутреннего трудового распорядка работников</a:t>
                </a:r>
                <a:endParaRPr lang="ru-RU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643702" y="857232"/>
              <a:ext cx="1800000" cy="1440000"/>
              <a:chOff x="6643702" y="857232"/>
              <a:chExt cx="1800000" cy="1440000"/>
            </a:xfrm>
          </p:grpSpPr>
          <p:sp>
            <p:nvSpPr>
              <p:cNvPr id="6" name="Прямоугольник 5">
                <a:hlinkClick r:id="rId5" action="ppaction://hlinksldjump"/>
              </p:cNvPr>
              <p:cNvSpPr/>
              <p:nvPr/>
            </p:nvSpPr>
            <p:spPr>
              <a:xfrm>
                <a:off x="6643702" y="857232"/>
                <a:ext cx="1800000" cy="144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86578" y="1214422"/>
                <a:ext cx="1428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Правила для обучающихся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571472" y="2357430"/>
            <a:ext cx="7872230" cy="1466315"/>
            <a:chOff x="571472" y="2714620"/>
            <a:chExt cx="7872230" cy="146631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71472" y="2714620"/>
              <a:ext cx="1800000" cy="1440000"/>
              <a:chOff x="571472" y="2714620"/>
              <a:chExt cx="1800000" cy="1440000"/>
            </a:xfrm>
          </p:grpSpPr>
          <p:sp>
            <p:nvSpPr>
              <p:cNvPr id="7" name="Прямоугольник 6">
                <a:hlinkClick r:id="rId6" action="ppaction://hlinksldjump"/>
              </p:cNvPr>
              <p:cNvSpPr/>
              <p:nvPr/>
            </p:nvSpPr>
            <p:spPr>
              <a:xfrm>
                <a:off x="571472" y="2714620"/>
                <a:ext cx="1800000" cy="14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1472" y="3143248"/>
                <a:ext cx="1785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Образовательная программа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571736" y="2714620"/>
              <a:ext cx="1800000" cy="1440000"/>
              <a:chOff x="2571736" y="2714620"/>
              <a:chExt cx="1800000" cy="1440000"/>
            </a:xfrm>
          </p:grpSpPr>
          <p:sp>
            <p:nvSpPr>
              <p:cNvPr id="8" name="Прямоугольник 7">
                <a:hlinkClick r:id="rId7" action="ppaction://hlinksldjump"/>
              </p:cNvPr>
              <p:cNvSpPr/>
              <p:nvPr/>
            </p:nvSpPr>
            <p:spPr>
              <a:xfrm>
                <a:off x="2571736" y="2714620"/>
                <a:ext cx="1800000" cy="14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43174" y="3071810"/>
                <a:ext cx="1714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Положение о детском объединении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643438" y="2714620"/>
              <a:ext cx="1800000" cy="1440000"/>
              <a:chOff x="4643438" y="2714620"/>
              <a:chExt cx="1800000" cy="1440000"/>
            </a:xfrm>
          </p:grpSpPr>
          <p:sp>
            <p:nvSpPr>
              <p:cNvPr id="9" name="Прямоугольник 8">
                <a:hlinkClick r:id="rId8" action="ppaction://hlinksldjump"/>
              </p:cNvPr>
              <p:cNvSpPr/>
              <p:nvPr/>
            </p:nvSpPr>
            <p:spPr>
              <a:xfrm>
                <a:off x="4643438" y="2714620"/>
                <a:ext cx="1800000" cy="14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86314" y="2928934"/>
                <a:ext cx="15716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Расписание работы объединения по интересам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43702" y="2714620"/>
              <a:ext cx="1800000" cy="1466315"/>
              <a:chOff x="6643702" y="2714620"/>
              <a:chExt cx="1800000" cy="1466315"/>
            </a:xfrm>
          </p:grpSpPr>
          <p:sp>
            <p:nvSpPr>
              <p:cNvPr id="10" name="Прямоугольник 9">
                <a:hlinkClick r:id="rId9" action="ppaction://hlinksldjump"/>
              </p:cNvPr>
              <p:cNvSpPr/>
              <p:nvPr/>
            </p:nvSpPr>
            <p:spPr>
              <a:xfrm>
                <a:off x="6643702" y="2714620"/>
                <a:ext cx="1800000" cy="14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5140" y="2857496"/>
                <a:ext cx="15716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e-BY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Журнал </a:t>
                </a:r>
                <a:r>
                  <a:rPr lang="ru-RU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планирования и учета работы объединения</a:t>
                </a:r>
                <a:endPara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3500430" y="2357430"/>
            <a:ext cx="1800000" cy="1440000"/>
            <a:chOff x="2714612" y="4500570"/>
            <a:chExt cx="1800000" cy="1440000"/>
          </a:xfrm>
        </p:grpSpPr>
        <p:sp>
          <p:nvSpPr>
            <p:cNvPr id="27" name="Прямоугольник 26">
              <a:hlinkClick r:id="rId10" action="ppaction://hlinksldjump"/>
            </p:cNvPr>
            <p:cNvSpPr/>
            <p:nvPr/>
          </p:nvSpPr>
          <p:spPr>
            <a:xfrm>
              <a:off x="2714612" y="4500570"/>
              <a:ext cx="1800000" cy="14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hlinkClick r:id="rId10" action="ppaction://hlinksldjump"/>
            </p:cNvPr>
            <p:cNvSpPr txBox="1"/>
            <p:nvPr/>
          </p:nvSpPr>
          <p:spPr>
            <a:xfrm>
              <a:off x="2857488" y="4714884"/>
              <a:ext cx="1571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e-BY" sz="16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Отчет о работе педагога за учебный год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Стрелка влево 31"/>
          <p:cNvSpPr/>
          <p:nvPr/>
        </p:nvSpPr>
        <p:spPr>
          <a:xfrm>
            <a:off x="8215338" y="2500306"/>
            <a:ext cx="642942" cy="857256"/>
          </a:xfrm>
          <a:prstGeom prst="leftArrow">
            <a:avLst>
              <a:gd name="adj1" fmla="val 50000"/>
              <a:gd name="adj2" fmla="val 71787"/>
            </a:avLst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45939">
            <a:off x="2417769" y="2090889"/>
            <a:ext cx="4832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ПОНЯТИЙНЫМ АППАРАТОМ </a:t>
            </a:r>
            <a:endParaRPr lang="ru-RU" sz="40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3791">
            <a:off x="2731843" y="2531974"/>
            <a:ext cx="363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>
                  <a:solidFill>
                    <a:srgbClr val="D1282E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dirty="0"/>
          </a:p>
        </p:txBody>
      </p:sp>
      <p:pic>
        <p:nvPicPr>
          <p:cNvPr id="4" name="Рисунок 3" descr="0_97b0d_1aa8dbf_L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7646">
            <a:off x="7225101" y="4378228"/>
            <a:ext cx="1138693" cy="11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0010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                         </a:t>
            </a:r>
          </a:p>
          <a:p>
            <a:endParaRPr lang="be-BY" dirty="0" smtClean="0"/>
          </a:p>
          <a:p>
            <a:r>
              <a:rPr lang="be-BY" dirty="0" smtClean="0"/>
              <a:t>                              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Понравился семинар. Буду  применять рефлексию в 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своей работе пусть прилетят 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бабочки  </a:t>
            </a:r>
            <a:r>
              <a:rPr lang="be-BY" sz="2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жёлтого  цвета</a:t>
            </a:r>
            <a:r>
              <a:rPr lang="be-BY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be-BY" dirty="0" smtClean="0"/>
          </a:p>
          <a:p>
            <a:r>
              <a:rPr lang="be-BY" dirty="0" smtClean="0"/>
              <a:t>	</a:t>
            </a:r>
          </a:p>
          <a:p>
            <a:endParaRPr lang="be-BY" dirty="0" smtClean="0"/>
          </a:p>
          <a:p>
            <a:endParaRPr lang="be-BY" dirty="0" smtClean="0"/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    Неплохо было. Но о том, буду ли я применять 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    рефлексию среди детей не знаю, пусть прилетят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    бабочки </a:t>
            </a:r>
            <a:r>
              <a:rPr lang="be-BY" sz="2000" i="1" dirty="0" smtClean="0">
                <a:solidFill>
                  <a:srgbClr val="FF1515"/>
                </a:solidFill>
                <a:latin typeface="Times New Roman" pitchFamily="18" charset="0"/>
                <a:cs typeface="Times New Roman" pitchFamily="18" charset="0"/>
              </a:rPr>
              <a:t>красного цвета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be-BY" dirty="0" smtClean="0"/>
          </a:p>
          <a:p>
            <a:r>
              <a:rPr lang="be-BY" dirty="0" smtClean="0"/>
              <a:t>                            </a:t>
            </a:r>
          </a:p>
          <a:p>
            <a:endParaRPr lang="be-BY" dirty="0" smtClean="0"/>
          </a:p>
          <a:p>
            <a:r>
              <a:rPr lang="be-BY" dirty="0" smtClean="0"/>
              <a:t>                                  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    Ничего не поняла по теме. Было  скучно, тоскливо, </a:t>
            </a:r>
          </a:p>
          <a:p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      пусть прилетят бабочки </a:t>
            </a:r>
            <a:r>
              <a:rPr lang="be-BY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синего цвета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dfd5acf580757048a619f6b22b27cb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14343">
            <a:off x="984470" y="4898743"/>
            <a:ext cx="1456263" cy="1166536"/>
          </a:xfrm>
          <a:prstGeom prst="rect">
            <a:avLst/>
          </a:prstGeom>
        </p:spPr>
      </p:pic>
      <p:pic>
        <p:nvPicPr>
          <p:cNvPr id="5" name="Рисунок 4" descr="butterfly_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0"/>
            <a:ext cx="2357454" cy="2357454"/>
          </a:xfrm>
          <a:prstGeom prst="rect">
            <a:avLst/>
          </a:prstGeom>
        </p:spPr>
      </p:pic>
      <p:pic>
        <p:nvPicPr>
          <p:cNvPr id="7" name="Рисунок 6" descr="555260434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3783741">
            <a:off x="1274751" y="2552460"/>
            <a:ext cx="152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7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4208">
            <a:off x="993136" y="1909239"/>
            <a:ext cx="69127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n>
                  <a:solidFill>
                    <a:srgbClr val="D1282E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живёт, </a:t>
            </a:r>
          </a:p>
          <a:p>
            <a:pPr algn="ctr"/>
            <a:r>
              <a:rPr lang="ru-RU" sz="4800" i="1" dirty="0" smtClean="0">
                <a:ln>
                  <a:solidFill>
                    <a:srgbClr val="D1282E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пока учится… </a:t>
            </a:r>
          </a:p>
          <a:p>
            <a:pPr algn="r"/>
            <a:r>
              <a:rPr lang="ru-RU" sz="4000" i="1" dirty="0" smtClean="0">
                <a:ln>
                  <a:solidFill>
                    <a:srgbClr val="D1282E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sz="2800" i="1" dirty="0" smtClean="0"/>
          </a:p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2153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Устав учреждения дополнительного образования детей и молодежи</a:t>
            </a:r>
          </a:p>
          <a:p>
            <a:pPr algn="ctr"/>
            <a:endParaRPr lang="ru-RU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создается на   основе Трудового Кодекса Республики Беларусь, Кодекса Республики Беларусь об образовании, Положения об учреждении дополнительного образования детей и молодежи и  не  может им противоречить.;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юридический документ, необходимый для организации деятельности образовательного учреждения;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является определяющим для формирования всех локальных актов учреждения и документации детского объединения дополнительного образования.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Образовательному процессу посвящен раздел устава, в котором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 содержание образования, его цели и задачи;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организация образовательного процесса (продолжительность, сроки обучения,  формы организации учебного процесса, виды детских объединений, возраст обучающихся, режим работы);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начало и окончание учебного года, работа в каникулярное время;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порядок утверждения образовательных программ;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условия приема и комплектования детских объединений;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порядок составления и утверждения расписания;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ответственность участников образовательного процесса за качество образования.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6143644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учреждения дополнительного образования </a:t>
            </a:r>
          </a:p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детей и молодежи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основные тенденции, главные цели, задачи и направления обучения, воспитания, развития обучающихся и особенности педагогического процесса;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учитывает приоритетные направления образовательной системы Республики Беларусь;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учитывает социально-экономические, территориальные, культурно-исторические, демографические и   другие условия, в которых находится учреждение;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определяет долгосрочную стратегию    развития учреждения (обычно на 5 лет).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  соответствии с программой развития  строится и планируется деятельность     детских объединений, входящих в структуру УДОДиМ, их учебно-воспитательная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и организационно-массовая работа, социально значимая деятельность.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72074"/>
            <a:ext cx="1143008" cy="14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 работников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локальный документ учреждения, принимаемый педагогическим советом и обязательный для исполнения  каждым работником.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на основе вышеуказанных законодательных документов и устава учреждения.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Определены права и обязанности работников,  рабочее время и его              использование, организация работы в детских коллективах.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 основе устава и правил внутреннего трудового распорядка составлена должностная инструкция, с которой педагог знакомится письменно при поступлении на работу. </a:t>
            </a:r>
          </a:p>
          <a:p>
            <a:pPr algn="just"/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6072206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Правила для обучающихся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документ для детей и их родителей. </a:t>
            </a:r>
          </a:p>
          <a:p>
            <a:pPr algn="just"/>
            <a:endParaRPr lang="ru-RU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нем определен порядок приема и отчисления обучающихся, права и обязанности обучающихся, порядок организации образовательного процесса, формы поощрения и дисциплинарного взыскания.  </a:t>
            </a:r>
          </a:p>
          <a:p>
            <a:pPr algn="just"/>
            <a:endParaRPr lang="ru-RU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для обучающихся утверждаются педагогическим советом и являются обязательными для исполнения.</a:t>
            </a:r>
          </a:p>
          <a:p>
            <a:pPr algn="just"/>
            <a:endParaRPr lang="ru-RU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Picture 10" descr="http://s017.radikal.ru/i434/1208/6c/e931aa3d3b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357694"/>
            <a:ext cx="1928826" cy="18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72462" y="6072206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</a:p>
          <a:p>
            <a:pPr algn="just"/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документ детского объединения дополнительного образования детей и молодежи;</a:t>
            </a:r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этого документа педагогу определяется педагогическая нагрузка, стратегия развития детского объединения на весь период обучения;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отражает основные (приоритетные) концептуальные, содержательные и методические подходы к образовательной деятельности и ее результативности, а также организационные нормативы работы детского объединения – продолжительность обучения, количество учащихся в группе, количество учебных часов в неделю/учебный год и т. д.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Этапы утверждения образовательной   программы: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«внутренняя» рецензия на образовательную программу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(методический совет УДОДиМ);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утверждение на заседании педагогического совета;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утверждение образовательной программы приказом директора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УДОДиМ на основании решения педагогического совета.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kvndii.moy.su/_nw/0/573038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357826"/>
            <a:ext cx="1702340" cy="12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Положение о детском объединении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анное положение необходимо, если детское объединение имеет особенности, и, соответственно, требует специального документального обеспечения;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основой для разработки положений в объединениях по интересам: клуб, секция, студия, мастерская, лаборатория, оркестр, хор, ансамбль, театр, научное общество учащихся и иные;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административный документ, в котором фиксируются основные организационные и административно-управленческие аспекты деятельности, которые не включаются в образовательную программу (полное название детского объединения и статус  -  филиал, структурное подразделение и др., педагогическое назначение, финансовые вопросы деятельности объединения;  кадровое обеспечение деятельности детского объединения; образовательная деятельность; воспитательная и социально значимая деятельность).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5286388"/>
            <a:ext cx="2000264" cy="132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72462" y="6000768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215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Расписание работы объединения по интересам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это нормативный финансовый документ учреждения; </a:t>
            </a:r>
          </a:p>
          <a:p>
            <a:pPr algn="just"/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опирается на  нормативные документы Министерства образования Республики Беларусь,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/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расписание по группам (продолжительность одного учебного часа  45 минут + 10 минут перерыв);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согласно законодательству по оплате  труда работников учреждений образования РБ,  ставки зарплаты педагогических работников устанавливаются исходя из затрат их рабочего времени в астрономических  часах. Перерывы внутри и между группами являются рабочим временем педагога;</a:t>
            </a:r>
          </a:p>
          <a:p>
            <a:pPr algn="just"/>
            <a:r>
              <a:rPr lang="be-BY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 ставку заработной платы педагога входят не только занятия с детьми, но и   воспитательные и массовые мероприятия, участие в конкурсах, выставках и т.п., которые проводятся зачастую в нерабочее время, а часто и в выходные дни; участие в работе педагогических и методических советов, повышение квалификации, разработка методических, дидактических и раздаточных материалов к   занятиям по программе, родительские собрания и консультации,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              оформление кабинета и т.д. </a:t>
            </a:r>
            <a:r>
              <a:rPr lang="be-BY" i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Такая работа регулируется графиками </a:t>
            </a:r>
          </a:p>
          <a:p>
            <a:pPr algn="just"/>
            <a:r>
              <a:rPr lang="be-BY" i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занятий учебных групп и не регламентируется.</a:t>
            </a:r>
            <a:endParaRPr lang="ru-RU" i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7"/>
            <a:ext cx="77867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Игра  «Твой выбор»</a:t>
            </a:r>
          </a:p>
          <a:p>
            <a:endParaRPr lang="ru-RU" i="1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Подберите правильное определение к приведенным ниже понятиям и заполните таблицу ответов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357430"/>
            <a:ext cx="7572428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marR="14287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Таблица ответа </a:t>
            </a:r>
          </a:p>
          <a:p>
            <a:pPr marL="142875" marR="142875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marL="142875" marR="142875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3357562"/>
          <a:ext cx="6096000" cy="889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1439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планирования и учета работы кружка (объединения)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это финансовый документ педагога, отражающий выполнение образовательной программы;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согласно номенклатуре дел срок его хранения – 3 года;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ежемесячно проверяется  и подписывается руководителем структурного подразделения или заместителем директора по УВР;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все записи в журнале должны вестись четко, аккуратно и регулярно;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журнал ведется чернилами одного цвета (не допускаются исправления, пометки);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зависимости от того, на каком языке ведется обучение в объединении по интересам, журнал может вестись на русском или белорусском языках;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страницы журнала нумеруются.</a:t>
            </a:r>
          </a:p>
          <a:p>
            <a:pPr algn="just"/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5929330"/>
            <a:ext cx="64294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7867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Отчет о работе педагога дополнительного образования </a:t>
            </a:r>
          </a:p>
          <a:p>
            <a:pPr algn="ctr"/>
            <a:r>
              <a:rPr lang="be-BY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 учебный год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ежегодно  в мае каждый педагог обязан сдать администрации отчет о работе за прошедший учебный год; </a:t>
            </a:r>
          </a:p>
          <a:p>
            <a:pPr algn="just"/>
            <a:r>
              <a:rPr lang="be-BY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отражает выполнение плана учебно-воспитательной работы детского объединения согласно образовательной программы.</a:t>
            </a:r>
          </a:p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В отчете отражаются: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полнота выполнения образовательной программы;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сохранность контингента учащихся;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информация об использовании современных педагогических технологий в образовательном процессе;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создание учебных и методических пособий, разработок, сценариев;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о работе по самообразованию и повышении квалификации;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об участии детского коллектива в массовых мероприятиях различного уровня, в   смотрах, конкурсах, соревнованиях,  о работе с родителями; </a:t>
            </a:r>
          </a:p>
          <a:p>
            <a:pPr algn="just"/>
            <a:r>
              <a:rPr lang="be-BY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общие выводы и перспективы работы детского объединения на следующий год.</a:t>
            </a:r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878" y="4000504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500570"/>
            <a:ext cx="1285884" cy="183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2868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владение, обладание человеком соответствующей компетенцией, включающей его личностное отношение к ней и предмету деятельности.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Компетенция</a:t>
            </a:r>
            <a:r>
              <a:rPr lang="ru-RU" sz="2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совокупность взаимосвязанных качеств личности, задаваемых по отношению к определенному кругу предметов и процессов, необходимых, чтобы качественно и продуктивно действовать по отношению к ним.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Профессионализм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достижение высоких образцов осуществления нескольких сторон педагогического труда (деятельности, общения, личности педагога).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сумма знаний и умений, которая определяет результативность и эффективность труда, это комбинация   личностных и  профессиональных  качеств.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35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Составляющие педагогической компетентности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12776"/>
            <a:ext cx="80168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2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429132"/>
            <a:ext cx="1226468" cy="175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34" y="500042"/>
            <a:ext cx="8429684" cy="883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формирования  профессиональной компетентности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/>
          </a:p>
          <a:p>
            <a:pPr algn="just"/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квалификации и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участие в конкурсах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фестивалях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сетевых сообществах;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обмен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опытом и презентация собственных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достижений;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самообразование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портфолио.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Диагностика уровня профессиональной компетентности: </a:t>
            </a:r>
          </a:p>
          <a:p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обобщение и представление своего опыта работы;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умение определять приоритетные направления своей профессиональной деятельности (по методам, по форме, по содержанию);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работа в МО, творческих группах, выступления, мастер-классы, семинары, конференции;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публикации;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портфолио достижений. </a:t>
            </a:r>
          </a:p>
          <a:p>
            <a:pPr algn="ctr"/>
            <a:endParaRPr lang="ru-RU" sz="20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8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развития профессиональной компетентности педагога</a:t>
            </a:r>
            <a:b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самообразования;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создание портфолио;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повышение квалификации;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активное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семинарах, конференциях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конкурсах;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исследовательских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работах, 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публикаций;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инновационная деятельность педагога.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2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77" b="21704"/>
          <a:stretch/>
        </p:blipFill>
        <p:spPr>
          <a:xfrm>
            <a:off x="0" y="6181"/>
            <a:ext cx="9155058" cy="687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27207">
            <a:off x="2241588" y="2551910"/>
            <a:ext cx="492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САМООБРАЗОВАНИЯ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"/>
          <a:stretch/>
        </p:blipFill>
        <p:spPr>
          <a:xfrm rot="491326">
            <a:off x="6988354" y="4468635"/>
            <a:ext cx="1625307" cy="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2241</Words>
  <Application>Microsoft Office PowerPoint</Application>
  <PresentationFormat>Экран (4:3)</PresentationFormat>
  <Paragraphs>489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Главная</vt:lpstr>
      <vt:lpstr>1_Главная</vt:lpstr>
      <vt:lpstr>2_Главная</vt:lpstr>
      <vt:lpstr>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15_Воздушный поток</vt:lpstr>
      <vt:lpstr>16_Воздушный поток</vt:lpstr>
      <vt:lpstr>17_Воздушный поток</vt:lpstr>
      <vt:lpstr>Профессиональная компетентность педагога дополнительного образования в современных условиях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Интерактивная игра «Проверь себя»</vt:lpstr>
      <vt:lpstr>1. Документ, защищающий права ребенка и имеющий обязательную силу для подписавших его стран, — это …</vt:lpstr>
      <vt:lpstr>2.Документ, регулирующий деятельность учреждения дополнительного образования детей и молодежи и, являющийся основой для разработки учреждением устава, – это … </vt:lpstr>
      <vt:lpstr>3. Основным локальным актом учреждения дополнительного образования детей и молодежи является</vt:lpstr>
      <vt:lpstr> 4. Правовой акт, регулирующий социально-трудовые отношения в организации и заключаемый работниками и работодателем называется</vt:lpstr>
      <vt:lpstr>5. Режим рабочего времени всех работников учреждения дополнительного образования детей и молодежи  в каникулярный период устанавливается</vt:lpstr>
      <vt:lpstr>6. Нормативные критерии профессионального уровня педагогического работника устанавливаются</vt:lpstr>
      <vt:lpstr>7. Учебная нагрузка, режим занятий в учреждении дополнительного образования  определяется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cdt</dc:creator>
  <cp:lastModifiedBy>User</cp:lastModifiedBy>
  <cp:revision>138</cp:revision>
  <dcterms:created xsi:type="dcterms:W3CDTF">2017-09-18T11:21:53Z</dcterms:created>
  <dcterms:modified xsi:type="dcterms:W3CDTF">2017-10-04T16:29:58Z</dcterms:modified>
</cp:coreProperties>
</file>