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1" r:id="rId16"/>
    <p:sldId id="270" r:id="rId17"/>
    <p:sldId id="274" r:id="rId18"/>
    <p:sldId id="273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15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9080" y="614340"/>
            <a:ext cx="6708648" cy="811872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latin typeface="+mn-lt"/>
              </a:rPr>
              <a:t>и</a:t>
            </a:r>
            <a:r>
              <a:rPr lang="ru-RU" sz="4400" dirty="0" smtClean="0">
                <a:latin typeface="+mn-lt"/>
              </a:rPr>
              <a:t>нтерактивная </a:t>
            </a:r>
            <a:r>
              <a:rPr lang="ru-RU" sz="4400" dirty="0" smtClean="0">
                <a:latin typeface="+mn-lt"/>
              </a:rPr>
              <a:t>игра</a:t>
            </a:r>
            <a:endParaRPr lang="ru-RU" sz="4400" dirty="0">
              <a:latin typeface="+mn-lt"/>
            </a:endParaRPr>
          </a:p>
        </p:txBody>
      </p:sp>
      <p:sp>
        <p:nvSpPr>
          <p:cNvPr id="4" name="Стрелка вправо 3">
            <a:hlinkClick r:id="" action="ppaction://hlinkshowjump?jump=nextslide" highlightClick="1"/>
          </p:cNvPr>
          <p:cNvSpPr/>
          <p:nvPr/>
        </p:nvSpPr>
        <p:spPr>
          <a:xfrm>
            <a:off x="3810000" y="5105400"/>
            <a:ext cx="1828800" cy="609600"/>
          </a:xfrm>
          <a:prstGeom prst="right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Начало игры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i (5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1196340" cy="1143000"/>
          </a:xfrm>
          <a:prstGeom prst="rect">
            <a:avLst/>
          </a:prstGeom>
        </p:spPr>
      </p:pic>
      <p:pic>
        <p:nvPicPr>
          <p:cNvPr id="6" name="Рисунок 5" descr="i (5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971800"/>
            <a:ext cx="967740" cy="924592"/>
          </a:xfrm>
          <a:prstGeom prst="rect">
            <a:avLst/>
          </a:prstGeom>
        </p:spPr>
      </p:pic>
      <p:pic>
        <p:nvPicPr>
          <p:cNvPr id="7" name="Рисунок 6" descr="i (5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765668">
            <a:off x="7937970" y="188445"/>
            <a:ext cx="891540" cy="851790"/>
          </a:xfrm>
          <a:prstGeom prst="rect">
            <a:avLst/>
          </a:prstGeom>
        </p:spPr>
      </p:pic>
      <p:pic>
        <p:nvPicPr>
          <p:cNvPr id="8" name="Рисунок 7" descr="i (5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524000"/>
            <a:ext cx="877316" cy="838200"/>
          </a:xfrm>
          <a:prstGeom prst="rect">
            <a:avLst/>
          </a:prstGeom>
        </p:spPr>
      </p:pic>
      <p:pic>
        <p:nvPicPr>
          <p:cNvPr id="9" name="Рисунок 8" descr="i (5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66800"/>
            <a:ext cx="662940" cy="63338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76400" y="2564423"/>
            <a:ext cx="69092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«Организация </a:t>
            </a:r>
            <a:r>
              <a:rPr lang="ru-RU" sz="3600" b="1" cap="all" dirty="0">
                <a:ln w="9000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и проведение </a:t>
            </a:r>
            <a:endParaRPr lang="ru-RU" sz="3600" b="1" cap="all" dirty="0" smtClean="0">
              <a:ln w="9000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6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итогового занятия»</a:t>
            </a:r>
            <a:endParaRPr lang="ru-RU" sz="3600" b="1" cap="all" dirty="0">
              <a:ln w="9000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3 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38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rightArrow">
            <a:avLst>
              <a:gd name="adj1" fmla="val 62500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38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лево 7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leftArrow">
            <a:avLst>
              <a:gd name="adj1" fmla="val 66667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начало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38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rightArrow">
            <a:avLst>
              <a:gd name="adj1" fmla="val 62500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38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rightArrow">
            <a:avLst>
              <a:gd name="adj1" fmla="val 62500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38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Правильный </a:t>
            </a:r>
            <a:r>
              <a:rPr lang="ru-RU" dirty="0" err="1" smtClean="0">
                <a:solidFill>
                  <a:schemeClr val="tx1"/>
                </a:solidFill>
              </a:rPr>
              <a:t>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лево 7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leftArrow">
            <a:avLst>
              <a:gd name="adj1" fmla="val 66667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начало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38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rightArrow">
            <a:avLst>
              <a:gd name="adj1" fmla="val 62500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38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rightArrow">
            <a:avLst>
              <a:gd name="adj1" fmla="val 62500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38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лево 7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leftArrow">
            <a:avLst>
              <a:gd name="adj1" fmla="val 62500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начало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6 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38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rightArrow">
            <a:avLst>
              <a:gd name="adj1" fmla="val 62500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38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rightArrow">
            <a:avLst>
              <a:gd name="adj1" fmla="val 62500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hlinkClick r:id="rId2" action="ppaction://hlinksldjump" highlightClick="1"/>
          </p:cNvPr>
          <p:cNvSpPr/>
          <p:nvPr/>
        </p:nvSpPr>
        <p:spPr>
          <a:xfrm>
            <a:off x="1066800" y="838200"/>
            <a:ext cx="3276600" cy="990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Основные требования к итоговому занятию</a:t>
            </a:r>
            <a:endParaRPr lang="ru-RU" b="1" i="1" cap="all" dirty="0">
              <a:ln/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Скругленный прямоугольник 4">
            <a:hlinkClick r:id="rId3" action="ppaction://hlinksldjump" highlightClick="1"/>
          </p:cNvPr>
          <p:cNvSpPr/>
          <p:nvPr/>
        </p:nvSpPr>
        <p:spPr>
          <a:xfrm>
            <a:off x="4953000" y="838200"/>
            <a:ext cx="3276600" cy="990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НОМИНАЦИЯ 4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>
            <a:hlinkClick r:id="rId4" action="ppaction://hlinksldjump" highlightClick="1"/>
          </p:cNvPr>
          <p:cNvSpPr/>
          <p:nvPr/>
        </p:nvSpPr>
        <p:spPr>
          <a:xfrm>
            <a:off x="1066800" y="2286000"/>
            <a:ext cx="3276600" cy="990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Особенности подготовки </a:t>
            </a:r>
          </a:p>
          <a:p>
            <a:pPr algn="ctr"/>
            <a:r>
              <a:rPr lang="ru-RU" b="1" i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итогового занятия</a:t>
            </a:r>
            <a:endParaRPr lang="ru-RU" b="1" i="1" cap="all" dirty="0">
              <a:ln/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Скругленный прямоугольник 6">
            <a:hlinkClick r:id="rId5" action="ppaction://hlinksldjump" highlightClick="1"/>
          </p:cNvPr>
          <p:cNvSpPr/>
          <p:nvPr/>
        </p:nvSpPr>
        <p:spPr>
          <a:xfrm>
            <a:off x="4953000" y="2286000"/>
            <a:ext cx="3276600" cy="990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НОМИНАЦИЯ 5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>
            <a:hlinkClick r:id="rId6" action="ppaction://hlinksldjump" highlightClick="1"/>
          </p:cNvPr>
          <p:cNvSpPr/>
          <p:nvPr/>
        </p:nvSpPr>
        <p:spPr>
          <a:xfrm>
            <a:off x="1066800" y="3733800"/>
            <a:ext cx="3276600" cy="990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 w="0">
                  <a:solidFill>
                    <a:srgbClr val="0070C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Формы организации итогового занятия</a:t>
            </a:r>
            <a:endParaRPr lang="ru-RU" b="1" i="1" cap="all" dirty="0">
              <a:ln w="0">
                <a:solidFill>
                  <a:srgbClr val="0070C0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Скругленный прямоугольник 8">
            <a:hlinkClick r:id="rId7" action="ppaction://hlinksldjump" highlightClick="1"/>
          </p:cNvPr>
          <p:cNvSpPr/>
          <p:nvPr/>
        </p:nvSpPr>
        <p:spPr>
          <a:xfrm>
            <a:off x="4953000" y="3733800"/>
            <a:ext cx="3276600" cy="990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НОМИНАЦИЯ 6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Стрелка влево 9">
            <a:hlinkClick r:id="" action="ppaction://hlinkshowjump?jump=firstslide" highlightClick="1"/>
          </p:cNvPr>
          <p:cNvSpPr/>
          <p:nvPr/>
        </p:nvSpPr>
        <p:spPr>
          <a:xfrm>
            <a:off x="3657600" y="5105400"/>
            <a:ext cx="1752600" cy="609600"/>
          </a:xfrm>
          <a:prstGeom prst="left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Конец игры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38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Неправильный ответ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лево 7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leftArrow">
            <a:avLst>
              <a:gd name="adj1" fmla="val 58333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начало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Целью итогового занятия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является: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2971800"/>
            <a:ext cx="1828800" cy="2133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завершение учебного года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5200" y="2971800"/>
            <a:ext cx="2362200" cy="2133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подведение итогов работы группы учащихся по освоению дополнительной образовательной программы за учебный год</a:t>
            </a:r>
            <a:endParaRPr lang="ru-RU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2971800"/>
            <a:ext cx="1828800" cy="2133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досуга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право 7">
            <a:hlinkClick r:id="" action="ppaction://hlinkshowjump?jump=nextslide" highlightClick="1"/>
          </p:cNvPr>
          <p:cNvSpPr/>
          <p:nvPr/>
        </p:nvSpPr>
        <p:spPr>
          <a:xfrm>
            <a:off x="4191000" y="5486400"/>
            <a:ext cx="1143000" cy="457200"/>
          </a:xfrm>
          <a:prstGeom prst="rightArrow">
            <a:avLst>
              <a:gd name="adj1" fmla="val 68750"/>
              <a:gd name="adj2" fmla="val 51042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5800" y="914400"/>
            <a:ext cx="77724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Завершающий момент итогового занятия должен обязательно содержать в себе:</a:t>
            </a:r>
            <a:endParaRPr lang="ru-RU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62000" y="2895600"/>
            <a:ext cx="3048000" cy="2133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принятие совместного решения о положительных моментах и проблемах в работе объединения; 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проведение рефлексии;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обсуждение перспектив деятельности</a:t>
            </a:r>
            <a:endParaRPr lang="ru-RU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61814" y="2895599"/>
            <a:ext cx="2667586" cy="2133601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понятия, термины, необходимые для повторения и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обобщения материала</a:t>
            </a:r>
            <a:endParaRPr lang="ru-RU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1800" y="2903806"/>
            <a:ext cx="1905000" cy="212539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тему занятия,</a:t>
            </a:r>
          </a:p>
          <a:p>
            <a:pPr lvl="0" algn="ctr"/>
            <a:r>
              <a:rPr lang="ru-RU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его задачи</a:t>
            </a:r>
            <a:endParaRPr lang="ru-RU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право 7">
            <a:hlinkClick r:id="" action="ppaction://hlinkshowjump?jump=nextslide" highlightClick="1"/>
          </p:cNvPr>
          <p:cNvSpPr/>
          <p:nvPr/>
        </p:nvSpPr>
        <p:spPr>
          <a:xfrm>
            <a:off x="4191000" y="5486400"/>
            <a:ext cx="1143000" cy="457200"/>
          </a:xfrm>
          <a:prstGeom prst="rightArrow">
            <a:avLst>
              <a:gd name="adj1" fmla="val 68750"/>
              <a:gd name="adj2" fmla="val 51042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Продолжительность итогового занятия должна быть не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более: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учебного часа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38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учебных часа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1-2 учебных часов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лево 7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leftArrow">
            <a:avLst>
              <a:gd name="adj1" fmla="val 70833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начало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dirty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ru-RU" sz="3200" b="1" dirty="0" smtClean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</a:t>
            </a:r>
            <a:r>
              <a:rPr lang="ru-RU" sz="3200" b="1" dirty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итоговое занятие могут быть</a:t>
            </a:r>
          </a:p>
          <a:p>
            <a:pPr lvl="0"/>
            <a:r>
              <a:rPr lang="ru-RU" sz="3200" b="1" dirty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ru-RU" sz="3200" b="1" dirty="0" smtClean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приглашены</a:t>
            </a:r>
            <a:r>
              <a:rPr lang="ru-RU" sz="3200" b="1" dirty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62000" y="3124200"/>
            <a:ext cx="21336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друзья, соседи, </a:t>
            </a:r>
          </a:p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одноклассники 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0400" y="3124200"/>
            <a:ext cx="28194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 дополнительного образования, родители, учащиеся других объединений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3124200"/>
            <a:ext cx="2209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директор,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классные руководители,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методист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право 7">
            <a:hlinkClick r:id="" action="ppaction://hlinkshowjump?jump=nextslide" highlightClick="1"/>
          </p:cNvPr>
          <p:cNvSpPr/>
          <p:nvPr/>
        </p:nvSpPr>
        <p:spPr>
          <a:xfrm>
            <a:off x="4191000" y="5486400"/>
            <a:ext cx="1143000" cy="457200"/>
          </a:xfrm>
          <a:prstGeom prst="rightArrow">
            <a:avLst>
              <a:gd name="adj1" fmla="val 68750"/>
              <a:gd name="adj2" fmla="val 51042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62000" y="914400"/>
            <a:ext cx="76962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Кабинет, в котором будет проходить итоговое занятие, может быть специально оформлен. Это могут быть: </a:t>
            </a:r>
            <a:endParaRPr lang="ru-RU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62000" y="2819400"/>
            <a:ext cx="2819400" cy="2133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выставки работ, фотоколлажи, фотоматериалы, цитатный материал, статистический материал об итогах работы объединения и т.д.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48100" y="2819400"/>
            <a:ext cx="2247900" cy="2133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гирлянды, цветы, флажки, фейерверки 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00800" y="2819400"/>
            <a:ext cx="2209800" cy="2133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надо никакого оформления, т.к. будет отвлекать учащихся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право 7">
            <a:hlinkClick r:id="" action="ppaction://hlinkshowjump?jump=nextslide" highlightClick="1"/>
          </p:cNvPr>
          <p:cNvSpPr/>
          <p:nvPr/>
        </p:nvSpPr>
        <p:spPr>
          <a:xfrm>
            <a:off x="4191000" y="5486400"/>
            <a:ext cx="1143000" cy="457200"/>
          </a:xfrm>
          <a:prstGeom prst="rightArrow">
            <a:avLst>
              <a:gd name="adj1" fmla="val 68750"/>
              <a:gd name="adj2" fmla="val 51042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5800" y="762000"/>
            <a:ext cx="7848600" cy="19050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подготовить разные формы поощрения и награждения учащихся за успешное освоение дополнительной образовательной программы: </a:t>
            </a:r>
            <a:endParaRPr lang="ru-RU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71600" y="3124200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денежные премии, ценные подарки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95700" y="3128889"/>
            <a:ext cx="1828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стоит поощрять, это не правильно 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1200" y="3124200"/>
            <a:ext cx="2590800" cy="1752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дипломы, благодарности, благодарственные письма детям и их родителям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лево 7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leftArrow">
            <a:avLst>
              <a:gd name="adj1" fmla="val 70833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начало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14400" y="914400"/>
            <a:ext cx="7543800" cy="13716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 педагогического контроля будет зависеть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от: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26831" y="2895600"/>
            <a:ext cx="2133600" cy="2006991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методики планирования,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учебно-тематического плана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0" y="2921391"/>
            <a:ext cx="2743200" cy="19812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правильного сочетания организаторских и педагогических приемов и средств, грамотного выбора форм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3600" y="2895600"/>
            <a:ext cx="2667000" cy="19812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целевой установки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занятия,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дидактических средств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приёмов, технического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оснащения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право 7">
            <a:hlinkClick r:id="" action="ppaction://hlinkshowjump?jump=nextslide" highlightClick="1"/>
          </p:cNvPr>
          <p:cNvSpPr/>
          <p:nvPr/>
        </p:nvSpPr>
        <p:spPr>
          <a:xfrm>
            <a:off x="4114800" y="5486400"/>
            <a:ext cx="1295400" cy="457200"/>
          </a:xfrm>
          <a:prstGeom prst="rightArrow">
            <a:avLst>
              <a:gd name="adj1" fmla="val 62500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дальше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382</Words>
  <Application>Microsoft Office PowerPoint</Application>
  <PresentationFormat>Экран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интерактивная игра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викторина</dc:title>
  <dc:creator>андрей</dc:creator>
  <cp:lastModifiedBy>user</cp:lastModifiedBy>
  <cp:revision>28</cp:revision>
  <dcterms:created xsi:type="dcterms:W3CDTF">2014-08-08T11:31:25Z</dcterms:created>
  <dcterms:modified xsi:type="dcterms:W3CDTF">2016-03-16T14:05:22Z</dcterms:modified>
</cp:coreProperties>
</file>