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1" r:id="rId2"/>
  </p:sldMasterIdLst>
  <p:notesMasterIdLst>
    <p:notesMasterId r:id="rId26"/>
  </p:notesMasterIdLst>
  <p:sldIdLst>
    <p:sldId id="256" r:id="rId3"/>
    <p:sldId id="261" r:id="rId4"/>
    <p:sldId id="291" r:id="rId5"/>
    <p:sldId id="292" r:id="rId6"/>
    <p:sldId id="293" r:id="rId7"/>
    <p:sldId id="294" r:id="rId8"/>
    <p:sldId id="296" r:id="rId9"/>
    <p:sldId id="313" r:id="rId10"/>
    <p:sldId id="295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28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B0"/>
    <a:srgbClr val="FF71FF"/>
    <a:srgbClr val="FFC9FF"/>
    <a:srgbClr val="FFE5FF"/>
    <a:srgbClr val="93FFFF"/>
    <a:srgbClr val="0066FF"/>
    <a:srgbClr val="EAEAEA"/>
    <a:srgbClr val="3333CC"/>
    <a:srgbClr val="04AED6"/>
    <a:srgbClr val="2BA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4584" autoAdjust="0"/>
  </p:normalViewPr>
  <p:slideViewPr>
    <p:cSldViewPr>
      <p:cViewPr>
        <p:scale>
          <a:sx n="70" d="100"/>
          <a:sy n="70" d="100"/>
        </p:scale>
        <p:origin x="-15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2BF884-06A9-4AE4-86DA-E7E903531A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064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16DA5-5D02-4CFE-9325-500CDCF4B17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709BE4-B91F-492A-8DCA-8AFC80F945C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FCBD98-51B2-43EC-99F8-11E4EBCE155D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4D2397-7379-4ABA-BB76-30B014C75BB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BDA645-A9E2-40B1-AE4A-5A53B5EB436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AF9031-C238-47E3-B863-BDBADFA55C8C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FE4869-D0B7-4A1D-9445-91525C1BAC1B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52C614-D8C2-437B-AD7C-D3D4E304C36B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CF441-C877-4F9A-9CC3-E9C643858BF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51CA40-C002-4F74-80AE-DB4A35E327AA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21F50-A05C-4C00-B144-CF3C6100CB8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619863-C844-48BD-91CA-3C9D6A58987E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684F39-13FB-480E-8BEC-CF621C2FAA53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D3344C-EE40-45F8-BE59-142D0B5C78F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04C61C-C620-4682-B7E0-F9B51719ACA5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A3BD6-A951-4B81-A153-FDBE078FC11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A3BD6-A951-4B81-A153-FDBE078FC117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DA283E-8767-45F3-AB48-4C29DE8F4B6A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ru-RU" alt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C3C2-0827-4E4B-A214-4CDB44E589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460D-E627-4144-8322-324D45365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DD3C-C95D-47DE-A806-81AA355C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FBF7B-39A0-4836-91EF-D8E1493C91BF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A459AD-043B-4C83-A0E8-9008B9A8D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4613D0-52F7-4999-9397-8BE65AF679DB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BD413B-9476-4BBA-BE1C-18987AC64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8E6A37-5D26-4AF8-80D9-0D349F00C7AE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734050-2F45-490C-A5F2-C4414A88F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0368B7-AA9F-45A9-ADC0-7D684461F742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519108-4FE7-4F13-8105-6E8507596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5800D9-24B9-4FFD-A579-E0F9C3C56C6D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C6B118-DD0C-40DF-9908-D437C631B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2CA240-775F-4B1E-8D15-AD563ABA5F21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0C4011-16AD-411D-86F8-85ADE014D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03AE93-C349-4AF2-9783-6F45571E554E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CB8A2A-737B-4811-BF8C-8717E92C3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592A97-15AD-4CEB-8E2C-5235EF606500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6171D2-D39F-4E15-BF23-AA27DDD07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5896-8172-4AA2-BF44-D1692DE75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C5CE09-59E1-49DC-9399-875FAAFF38D0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D1D80-A5B3-4823-AEF9-05F094A76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04BE4A-F2F1-4D65-8778-4A19467E3FB0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CF503C-1D96-4FD1-8C94-FF4873779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66805C-8AC8-4B98-9A3F-B57B7B0FE011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CAEC3-1892-4265-A51D-2C98A8F55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BE4B-5585-4E50-8172-49E1E3AD3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7C83B-16B5-40EF-888B-4FBAD86099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0C42E-58E9-416C-B005-207DB2D780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9321-02E4-45C3-BD2C-273D467EB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39BA-DA28-4DCF-BC56-9E4F374B4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9459-D7F6-4D7A-9A45-B93670286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3DA1F-EC25-4DEC-8700-14DECFB2A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1EE5F8A-E684-4010-8C58-24959D732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57F05D6D-3F35-46DA-BE35-A6C8B55DC288}" type="datetimeFigureOut">
              <a:rPr lang="en-US"/>
              <a:pPr>
                <a:defRPr/>
              </a:pPr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38779827-9EA0-4F63-BDDF-BB6B65F12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net-school.ru/" TargetMode="External"/><Relationship Id="rId5" Type="http://schemas.openxmlformats.org/officeDocument/2006/relationships/image" Target="../media/image54.jpeg"/><Relationship Id="rId4" Type="http://schemas.openxmlformats.org/officeDocument/2006/relationships/hyperlink" Target="&#1052;&#1077;&#1090;&#1086;&#1076;&#1080;&#1095;&#1077;&#1089;&#1082;&#1072;&#1103;%20&#1088;&#1072;&#1079;&#1088;&#1072;&#1073;&#1086;&#1090;&#1082;&#1072;%20&#1076;&#1080;&#1089;&#1090;&#1072;&#1085;&#1094;&#1080;&#1086;&#1085;&#1085;&#1086;&#1075;&#1086;%20&#1079;&#1072;&#1085;&#1103;&#1090;&#1080;&#1103;%20&#1057;&#1085;&#1077;&#1075;&#1086;&#1074;&#1080;&#1082;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11188" y="2565400"/>
            <a:ext cx="784701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altLang="ru-RU" sz="2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ДИСТАНЦИОННЫЕ ОБРАЗОВАТЕЛЬНЫЕ ТЕХНОЛОГИИ КАК ИНСТРУМЕНТ ПОВЫШЕНИЯ ИКТ – КОМПЕТЕНТНОСТИ ПЕДАГОГА</a:t>
            </a:r>
          </a:p>
        </p:txBody>
      </p:sp>
      <p:pic>
        <p:nvPicPr>
          <p:cNvPr id="15363" name="Picture 15" descr="photo"/>
          <p:cNvPicPr>
            <a:picLocks noChangeAspect="1" noChangeArrowheads="1"/>
          </p:cNvPicPr>
          <p:nvPr/>
        </p:nvPicPr>
        <p:blipFill>
          <a:blip r:embed="rId3" cstate="print"/>
          <a:srcRect r="2538" b="45923"/>
          <a:stretch>
            <a:fillRect/>
          </a:stretch>
        </p:blipFill>
        <p:spPr bwMode="auto">
          <a:xfrm>
            <a:off x="0" y="0"/>
            <a:ext cx="91440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3"/>
          <p:cNvSpPr>
            <a:spLocks noChangeArrowheads="1"/>
          </p:cNvSpPr>
          <p:nvPr/>
        </p:nvSpPr>
        <p:spPr bwMode="auto">
          <a:xfrm flipV="1">
            <a:off x="0" y="1987550"/>
            <a:ext cx="9144000" cy="73025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 flipV="1">
            <a:off x="0" y="6453188"/>
            <a:ext cx="9144000" cy="73025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3555" name="Rectangle 23"/>
          <p:cNvSpPr>
            <a:spLocks noChangeArrowheads="1"/>
          </p:cNvSpPr>
          <p:nvPr/>
        </p:nvSpPr>
        <p:spPr bwMode="auto">
          <a:xfrm flipV="1">
            <a:off x="395288" y="5300663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3556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468313" y="1109663"/>
            <a:ext cx="8351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Аспекты внедрения дистанционного обучения в образовательную </a:t>
            </a:r>
          </a:p>
          <a:p>
            <a:pPr algn="just"/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</p:txBody>
      </p:sp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36196" y="2276475"/>
            <a:ext cx="251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Технический аспект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60" name="TextBox 16"/>
          <p:cNvSpPr txBox="1">
            <a:spLocks noChangeArrowheads="1"/>
          </p:cNvSpPr>
          <p:nvPr/>
        </p:nvSpPr>
        <p:spPr bwMode="auto">
          <a:xfrm>
            <a:off x="2597833" y="3411693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Технологический аспект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Box 17"/>
          <p:cNvSpPr txBox="1">
            <a:spLocks noChangeArrowheads="1"/>
          </p:cNvSpPr>
          <p:nvPr/>
        </p:nvSpPr>
        <p:spPr bwMode="auto">
          <a:xfrm>
            <a:off x="1751416" y="4207503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Методические аспекты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Box 18"/>
          <p:cNvSpPr txBox="1">
            <a:spLocks noChangeArrowheads="1"/>
          </p:cNvSpPr>
          <p:nvPr/>
        </p:nvSpPr>
        <p:spPr bwMode="auto">
          <a:xfrm>
            <a:off x="2975378" y="486949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Административный аспект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23563" name="TextBox 19"/>
          <p:cNvSpPr txBox="1">
            <a:spLocks noChangeArrowheads="1"/>
          </p:cNvSpPr>
          <p:nvPr/>
        </p:nvSpPr>
        <p:spPr bwMode="auto">
          <a:xfrm>
            <a:off x="3059113" y="5732463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Кадровый аспект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4" name="Picture 5" descr="https://ds02.infourok.ru/uploads/ex/07f5/0004131c-b503277d/img2.jpg"/>
          <p:cNvPicPr>
            <a:picLocks noChangeAspect="1" noChangeArrowheads="1"/>
          </p:cNvPicPr>
          <p:nvPr/>
        </p:nvPicPr>
        <p:blipFill>
          <a:blip r:embed="rId4" cstate="print"/>
          <a:srcRect l="2362" t="12201" r="3139" b="2751"/>
          <a:stretch>
            <a:fillRect/>
          </a:stretch>
        </p:blipFill>
        <p:spPr bwMode="auto">
          <a:xfrm>
            <a:off x="3172458" y="1921669"/>
            <a:ext cx="1600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5" name="Группа 21"/>
          <p:cNvGrpSpPr>
            <a:grpSpLocks/>
          </p:cNvGrpSpPr>
          <p:nvPr/>
        </p:nvGrpSpPr>
        <p:grpSpPr bwMode="auto">
          <a:xfrm>
            <a:off x="5622020" y="2799983"/>
            <a:ext cx="2951163" cy="1433513"/>
            <a:chOff x="5796136" y="2348880"/>
            <a:chExt cx="2952328" cy="1432375"/>
          </a:xfrm>
        </p:grpSpPr>
        <p:pic>
          <p:nvPicPr>
            <p:cNvPr id="23569" name="Picture 7" descr="https://cdn.slidesharecdn.com/ss_thumbnails/random-140221035821-phpapp01-thumbnail-4.jpg?cb=1392955139"/>
            <p:cNvPicPr>
              <a:picLocks noChangeAspect="1" noChangeArrowheads="1"/>
            </p:cNvPicPr>
            <p:nvPr/>
          </p:nvPicPr>
          <p:blipFill>
            <a:blip r:embed="rId5" cstate="print"/>
            <a:srcRect l="37405" t="41998" r="4517" b="2876"/>
            <a:stretch>
              <a:fillRect/>
            </a:stretch>
          </p:blipFill>
          <p:spPr bwMode="auto">
            <a:xfrm>
              <a:off x="5796136" y="2348880"/>
              <a:ext cx="1849920" cy="131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9" descr="http://gayduk23.ru/wp-content/uploads/2019/02/obrazovanie-shag-v-budushhee-11.jpg"/>
            <p:cNvPicPr>
              <a:picLocks noChangeAspect="1" noChangeArrowheads="1"/>
            </p:cNvPicPr>
            <p:nvPr/>
          </p:nvPicPr>
          <p:blipFill>
            <a:blip r:embed="rId6" cstate="print"/>
            <a:srcRect l="10686" t="12659" r="37851" b="64557"/>
            <a:stretch>
              <a:fillRect/>
            </a:stretch>
          </p:blipFill>
          <p:spPr bwMode="auto">
            <a:xfrm>
              <a:off x="5796136" y="3068960"/>
              <a:ext cx="2952328" cy="71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6" name="Picture 11" descr="https://189131.selcdn.ru/leonardo/uploadsForSiteId/200015/texteditor/c5b68221-a11e-47c4-8942-cafe65ea108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813" y="3866191"/>
            <a:ext cx="12668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3" descr="https://im0-tub-ru.yandex.net/i?id=965d18c6d895abc8605f9f4f3f7085ac&amp;n=33&amp;w=176&amp;h=1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5318" y="4577391"/>
            <a:ext cx="11525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7" descr="https://thumbs.dreamstime.com/z/%D0%B1%D0%B8%D0%B7%D0%BD%D0%B5%D1%81%D0%BC%D0%B5%D0%BD%D1%8B-18366193.jpg"/>
          <p:cNvPicPr>
            <a:picLocks noChangeAspect="1" noChangeArrowheads="1"/>
          </p:cNvPicPr>
          <p:nvPr/>
        </p:nvPicPr>
        <p:blipFill>
          <a:blip r:embed="rId9" cstate="print"/>
          <a:srcRect b="7610"/>
          <a:stretch>
            <a:fillRect/>
          </a:stretch>
        </p:blipFill>
        <p:spPr bwMode="auto">
          <a:xfrm>
            <a:off x="1692275" y="5373688"/>
            <a:ext cx="13604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4579" name="Rectangle 23"/>
          <p:cNvSpPr>
            <a:spLocks noChangeArrowheads="1"/>
          </p:cNvSpPr>
          <p:nvPr/>
        </p:nvSpPr>
        <p:spPr bwMode="auto">
          <a:xfrm flipV="1">
            <a:off x="395288" y="55895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4580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6610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Требования для внедрения системы дистанционного обучения </a:t>
            </a:r>
            <a:endParaRPr lang="ru-RU" alt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2195513" y="1628775"/>
            <a:ext cx="568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Технический аспект (компьютерная техника)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84" name="Picture 5" descr="https://ds02.infourok.ru/uploads/ex/07f5/0004131c-b503277d/img2.jpg"/>
          <p:cNvPicPr>
            <a:picLocks noChangeAspect="1" noChangeArrowheads="1"/>
          </p:cNvPicPr>
          <p:nvPr/>
        </p:nvPicPr>
        <p:blipFill>
          <a:blip r:embed="rId4" cstate="print"/>
          <a:srcRect l="2362" t="12201" r="3139" b="2751"/>
          <a:stretch>
            <a:fillRect/>
          </a:stretch>
        </p:blipFill>
        <p:spPr bwMode="auto">
          <a:xfrm>
            <a:off x="323850" y="1628775"/>
            <a:ext cx="1385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250825" y="2133600"/>
            <a:ext cx="87137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                Технические требования включают в себя требования к программному обеспечению и техническим характеристикам, которые предъявляются к используемым техническим средствам. 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Требования изменяются в зависимости от применяемого способа дистанционного обучения:</a:t>
            </a:r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250825" y="3716338"/>
            <a:ext cx="87137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кейс-технология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 Для ее использования достаточно, чтобы программные средства, которые устанавливаются на компьютере учащихся, были в состоянии обработать информацию, предоставляемую образовательным учреждением на различных носителях – дискетах, СD, DVD. Учащийся должен быть обеспечен электронной почтой и собственным электронным адресом. Компьютер должен быть оснащен Мультимедиа; </a:t>
            </a:r>
          </a:p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интернет-технология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 Она предполагает постоянное применение коммуникаций. Учащийся должен иметь свободный доступ к интернету, иметь собственный электронный адрес.</a:t>
            </a:r>
          </a:p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  <p:pic>
        <p:nvPicPr>
          <p:cNvPr id="24587" name="Picture 2" descr="https://atlasnews.ru/wp-content/uploads/2013/09/skolko-let-elektronnoy-pochte-istoriya-sozdaniya-1.jpg"/>
          <p:cNvPicPr>
            <a:picLocks noChangeAspect="1" noChangeArrowheads="1"/>
          </p:cNvPicPr>
          <p:nvPr/>
        </p:nvPicPr>
        <p:blipFill>
          <a:blip r:embed="rId5" cstate="print"/>
          <a:srcRect l="1530" t="16280" r="24191" b="4651"/>
          <a:stretch>
            <a:fillRect/>
          </a:stretch>
        </p:blipFill>
        <p:spPr bwMode="auto">
          <a:xfrm>
            <a:off x="4932363" y="5732463"/>
            <a:ext cx="10795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4" descr="https://cdn1.vectorstock.com/i/1000x1000/33/15/laptop-multimedia-vector-743315.jpg"/>
          <p:cNvPicPr>
            <a:picLocks noChangeAspect="1" noChangeArrowheads="1"/>
          </p:cNvPicPr>
          <p:nvPr/>
        </p:nvPicPr>
        <p:blipFill>
          <a:blip r:embed="rId6" cstate="print"/>
          <a:srcRect l="6467" t="4729" b="14894"/>
          <a:stretch>
            <a:fillRect/>
          </a:stretch>
        </p:blipFill>
        <p:spPr bwMode="auto">
          <a:xfrm>
            <a:off x="6443663" y="5661025"/>
            <a:ext cx="12239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6" descr="https://i.pinimg.com/236x/7a/a7/26/7aa726643320cd7d3fb0abcfa40360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5661025"/>
            <a:ext cx="18002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8" descr="https://f4.bcbits.com/img/0014047544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5805488"/>
            <a:ext cx="838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0" descr="https://alt-tab.ru/upload/medialibrary/f71/f711f8c8cd10d1e8980aa8d80f7622d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732463"/>
            <a:ext cx="10096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5603" name="Rectangle 23"/>
          <p:cNvSpPr>
            <a:spLocks noChangeArrowheads="1"/>
          </p:cNvSpPr>
          <p:nvPr/>
        </p:nvSpPr>
        <p:spPr bwMode="auto">
          <a:xfrm flipV="1">
            <a:off x="468313" y="544512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5604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Требования для внедрения системы дистанционного обучения </a:t>
            </a:r>
            <a:endParaRPr lang="ru-RU" alt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5607" name="TextBox 16"/>
          <p:cNvSpPr txBox="1">
            <a:spLocks noChangeArrowheads="1"/>
          </p:cNvSpPr>
          <p:nvPr/>
        </p:nvSpPr>
        <p:spPr bwMode="auto">
          <a:xfrm>
            <a:off x="3276600" y="162877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Технологический аспект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8" name="Группа 21"/>
          <p:cNvGrpSpPr>
            <a:grpSpLocks/>
          </p:cNvGrpSpPr>
          <p:nvPr/>
        </p:nvGrpSpPr>
        <p:grpSpPr bwMode="auto">
          <a:xfrm>
            <a:off x="684213" y="1628775"/>
            <a:ext cx="1800225" cy="792163"/>
            <a:chOff x="5796136" y="2348880"/>
            <a:chExt cx="2952328" cy="1432375"/>
          </a:xfrm>
        </p:grpSpPr>
        <p:pic>
          <p:nvPicPr>
            <p:cNvPr id="25620" name="Picture 7" descr="https://cdn.slidesharecdn.com/ss_thumbnails/random-140221035821-phpapp01-thumbnail-4.jpg?cb=1392955139"/>
            <p:cNvPicPr>
              <a:picLocks noChangeAspect="1" noChangeArrowheads="1"/>
            </p:cNvPicPr>
            <p:nvPr/>
          </p:nvPicPr>
          <p:blipFill>
            <a:blip r:embed="rId4" cstate="print"/>
            <a:srcRect l="37405" t="41998" r="4517" b="2876"/>
            <a:stretch>
              <a:fillRect/>
            </a:stretch>
          </p:blipFill>
          <p:spPr bwMode="auto">
            <a:xfrm>
              <a:off x="5796136" y="2348880"/>
              <a:ext cx="1849920" cy="131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1" name="Picture 9" descr="http://gayduk23.ru/wp-content/uploads/2019/02/obrazovanie-shag-v-budushhee-11.jpg"/>
            <p:cNvPicPr>
              <a:picLocks noChangeAspect="1" noChangeArrowheads="1"/>
            </p:cNvPicPr>
            <p:nvPr/>
          </p:nvPicPr>
          <p:blipFill>
            <a:blip r:embed="rId5" cstate="print"/>
            <a:srcRect l="10686" t="12659" r="37851" b="64557"/>
            <a:stretch>
              <a:fillRect/>
            </a:stretch>
          </p:blipFill>
          <p:spPr bwMode="auto">
            <a:xfrm>
              <a:off x="5796136" y="3068960"/>
              <a:ext cx="2952328" cy="71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9" name="TextBox 20"/>
          <p:cNvSpPr txBox="1">
            <a:spLocks noChangeArrowheads="1"/>
          </p:cNvSpPr>
          <p:nvPr/>
        </p:nvSpPr>
        <p:spPr bwMode="auto">
          <a:xfrm>
            <a:off x="1547813" y="2060575"/>
            <a:ext cx="7272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              Включает в себя  две составляющие:</a:t>
            </a:r>
          </a:p>
          <a:p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технология создания курсов дистанционного образования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технология обучения по системе дистанционного образования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250825" y="3068638"/>
            <a:ext cx="8785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Основные элементы технологии создания курсов дистанционного образования :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Оформить содержательную часть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образовательной области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виде текстового файла, подобрать иллюстративный материал, таблицы, графики и другой информационный материал.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 Оформить информационный материал в виде структуры. Определить порядок расположения структурных модулей в зависимости от способа структурирования.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 Оформить проструктурированный материал в виде, пригодном для размещения на компьютере и использованию в учебных целях (приведение файлов к стандартному формату, соединение с информативным и иллюстративным материалом).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4 Разместить группу файлов на сервере либо твердом носителе в программной оболочке.</a:t>
            </a: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11" name="Группа 22"/>
          <p:cNvGrpSpPr>
            <a:grpSpLocks/>
          </p:cNvGrpSpPr>
          <p:nvPr/>
        </p:nvGrpSpPr>
        <p:grpSpPr bwMode="auto">
          <a:xfrm>
            <a:off x="468313" y="5516563"/>
            <a:ext cx="1223962" cy="865187"/>
            <a:chOff x="467544" y="5589240"/>
            <a:chExt cx="1324796" cy="864097"/>
          </a:xfrm>
        </p:grpSpPr>
        <p:pic>
          <p:nvPicPr>
            <p:cNvPr id="25618" name="Picture 2" descr="https://im0-tub-ru.yandex.net/i?id=5956f709ad759d114868200a5f666ad7&amp;n=33&amp;w=188&amp;h=1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5589240"/>
              <a:ext cx="864096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4" descr="http://900igr.net/up/datas/66779/018.jpg"/>
            <p:cNvPicPr>
              <a:picLocks noChangeAspect="1" noChangeArrowheads="1"/>
            </p:cNvPicPr>
            <p:nvPr/>
          </p:nvPicPr>
          <p:blipFill>
            <a:blip r:embed="rId7" cstate="print"/>
            <a:srcRect l="51624" t="23187" r="4900" b="10146"/>
            <a:stretch>
              <a:fillRect/>
            </a:stretch>
          </p:blipFill>
          <p:spPr bwMode="auto">
            <a:xfrm rot="562979">
              <a:off x="1103568" y="5640087"/>
              <a:ext cx="68877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6" descr="https://fs00.infourok.ru/images/doc/249/253604/hello_html_174a800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5589588"/>
            <a:ext cx="82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8" descr="https://cf.ppt-online.org/files/slide/d/DQaxW7PXesrAbiGfTH0B98gwI63umRt5VNcYZy/slide-26.jpg"/>
          <p:cNvPicPr>
            <a:picLocks noChangeAspect="1" noChangeArrowheads="1"/>
          </p:cNvPicPr>
          <p:nvPr/>
        </p:nvPicPr>
        <p:blipFill>
          <a:blip r:embed="rId9" cstate="print"/>
          <a:srcRect t="36588" b="4041"/>
          <a:stretch>
            <a:fillRect/>
          </a:stretch>
        </p:blipFill>
        <p:spPr bwMode="auto">
          <a:xfrm>
            <a:off x="3708400" y="5589588"/>
            <a:ext cx="20161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0" descr="http://900igr.net/up/datas/151292/011.jpg"/>
          <p:cNvPicPr>
            <a:picLocks noChangeAspect="1" noChangeArrowheads="1"/>
          </p:cNvPicPr>
          <p:nvPr/>
        </p:nvPicPr>
        <p:blipFill>
          <a:blip r:embed="rId10" cstate="print"/>
          <a:srcRect l="7088" t="28349" r="1564" b="4451"/>
          <a:stretch>
            <a:fillRect/>
          </a:stretch>
        </p:blipFill>
        <p:spPr bwMode="auto">
          <a:xfrm>
            <a:off x="6372225" y="5589588"/>
            <a:ext cx="15843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26"/>
          <p:cNvSpPr/>
          <p:nvPr/>
        </p:nvSpPr>
        <p:spPr>
          <a:xfrm>
            <a:off x="1835150" y="5949950"/>
            <a:ext cx="3603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203575" y="5949950"/>
            <a:ext cx="3603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867400" y="5949950"/>
            <a:ext cx="36036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6627" name="Rectangle 23"/>
          <p:cNvSpPr>
            <a:spLocks noChangeArrowheads="1"/>
          </p:cNvSpPr>
          <p:nvPr/>
        </p:nvSpPr>
        <p:spPr bwMode="auto">
          <a:xfrm flipV="1">
            <a:off x="395288" y="566102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6628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6975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Требования для внедрения системы дистанционного обучения </a:t>
            </a:r>
            <a:endParaRPr lang="ru-RU" alt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3203575" y="16287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Методические аспекты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11" descr="https://189131.selcdn.ru/leonardo/uploadsForSiteId/200015/texteditor/c5b68221-a11e-47c4-8942-cafe65ea10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557338"/>
            <a:ext cx="10080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20"/>
          <p:cNvSpPr txBox="1">
            <a:spLocks noChangeArrowheads="1"/>
          </p:cNvSpPr>
          <p:nvPr/>
        </p:nvSpPr>
        <p:spPr bwMode="auto">
          <a:xfrm>
            <a:off x="468313" y="2060575"/>
            <a:ext cx="8351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        При реализации образовательного процесса с помощью дистанционного обучения необходимо учитывать ряд особенностей, присущих данному способу обучения, это:</a:t>
            </a:r>
          </a:p>
        </p:txBody>
      </p:sp>
      <p:sp>
        <p:nvSpPr>
          <p:cNvPr id="26634" name="TextBox 21"/>
          <p:cNvSpPr txBox="1">
            <a:spLocks noChangeArrowheads="1"/>
          </p:cNvSpPr>
          <p:nvPr/>
        </p:nvSpPr>
        <p:spPr bwMode="auto">
          <a:xfrm>
            <a:off x="179388" y="2924175"/>
            <a:ext cx="8785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гибкость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(учащиеся  сами выбирают время и продолжительность обучения);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модульность (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позволяет из набора независимых учебных курсов формировать учебный план, отвечающий индивидуальным или групповым потребностям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параллельность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(учащийся может совмещать обучение с другой образовательной деятельностью);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дальнодействие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(качество образования не должно снизиться в связи с удаленностью друг от друга педагога и учащегося);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асинхронность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(педагог и учащийся работают по удобным для них графикам);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охват или массовость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(количество одновременно обучающихся не является критичным параметром).</a:t>
            </a:r>
          </a:p>
          <a:p>
            <a:pPr algn="just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5" name="Picture 2" descr="https://ds04.infourok.ru/uploads/ex/1215/0006672c-50b83b7f/img10.jpg"/>
          <p:cNvPicPr>
            <a:picLocks noChangeAspect="1" noChangeArrowheads="1"/>
          </p:cNvPicPr>
          <p:nvPr/>
        </p:nvPicPr>
        <p:blipFill>
          <a:blip r:embed="rId5" cstate="print"/>
          <a:srcRect l="72095" t="70094" r="2272"/>
          <a:stretch>
            <a:fillRect/>
          </a:stretch>
        </p:blipFill>
        <p:spPr bwMode="auto">
          <a:xfrm>
            <a:off x="971550" y="5768975"/>
            <a:ext cx="863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4" descr="https://ds04.infourok.ru/uploads/ex/1215/0006672c-50b83b7f/img11.jpg"/>
          <p:cNvPicPr>
            <a:picLocks noChangeAspect="1" noChangeArrowheads="1"/>
          </p:cNvPicPr>
          <p:nvPr/>
        </p:nvPicPr>
        <p:blipFill>
          <a:blip r:embed="rId6" cstate="print"/>
          <a:srcRect l="68889" t="68594"/>
          <a:stretch>
            <a:fillRect/>
          </a:stretch>
        </p:blipFill>
        <p:spPr bwMode="auto">
          <a:xfrm>
            <a:off x="2627313" y="5805488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7" name="Группа 26"/>
          <p:cNvGrpSpPr>
            <a:grpSpLocks/>
          </p:cNvGrpSpPr>
          <p:nvPr/>
        </p:nvGrpSpPr>
        <p:grpSpPr bwMode="auto">
          <a:xfrm>
            <a:off x="4284663" y="5732463"/>
            <a:ext cx="1503362" cy="792162"/>
            <a:chOff x="3635896" y="5733256"/>
            <a:chExt cx="1504167" cy="792088"/>
          </a:xfrm>
        </p:grpSpPr>
        <p:pic>
          <p:nvPicPr>
            <p:cNvPr id="26639" name="Picture 8" descr="https://ds04.infourok.ru/uploads/ex/1215/0006672c-50b83b7f/img13.jpg"/>
            <p:cNvPicPr>
              <a:picLocks noChangeAspect="1" noChangeArrowheads="1"/>
            </p:cNvPicPr>
            <p:nvPr/>
          </p:nvPicPr>
          <p:blipFill>
            <a:blip r:embed="rId7" cstate="print"/>
            <a:srcRect l="65854" t="60023" b="10709"/>
            <a:stretch>
              <a:fillRect/>
            </a:stretch>
          </p:blipFill>
          <p:spPr bwMode="auto">
            <a:xfrm>
              <a:off x="4355976" y="6021288"/>
              <a:ext cx="78408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8" descr="https://ds04.infourok.ru/uploads/ex/1215/0006672c-50b83b7f/img13.jpg"/>
            <p:cNvPicPr>
              <a:picLocks noChangeAspect="1" noChangeArrowheads="1"/>
            </p:cNvPicPr>
            <p:nvPr/>
          </p:nvPicPr>
          <p:blipFill>
            <a:blip r:embed="rId8" cstate="print"/>
            <a:srcRect l="73170" t="21001" b="49731"/>
            <a:stretch>
              <a:fillRect/>
            </a:stretch>
          </p:blipFill>
          <p:spPr bwMode="auto">
            <a:xfrm>
              <a:off x="3635896" y="5733256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8" name="Picture 6" descr="https://ds04.infourok.ru/uploads/ex/1215/0006672c-50b83b7f/img12.jpg"/>
          <p:cNvPicPr>
            <a:picLocks noChangeAspect="1" noChangeArrowheads="1"/>
          </p:cNvPicPr>
          <p:nvPr/>
        </p:nvPicPr>
        <p:blipFill>
          <a:blip r:embed="rId9" cstate="print"/>
          <a:srcRect l="64647" t="57880" b="8392"/>
          <a:stretch>
            <a:fillRect/>
          </a:stretch>
        </p:blipFill>
        <p:spPr bwMode="auto">
          <a:xfrm>
            <a:off x="6516688" y="5805488"/>
            <a:ext cx="904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7651" name="Rectangle 23"/>
          <p:cNvSpPr>
            <a:spLocks noChangeArrowheads="1"/>
          </p:cNvSpPr>
          <p:nvPr/>
        </p:nvSpPr>
        <p:spPr bwMode="auto">
          <a:xfrm flipV="1">
            <a:off x="468313" y="522922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7652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4816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Требования для внедрения системы дистанционного обучения </a:t>
            </a:r>
            <a:endParaRPr lang="ru-RU" alt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7655" name="TextBox 18"/>
          <p:cNvSpPr txBox="1">
            <a:spLocks noChangeArrowheads="1"/>
          </p:cNvSpPr>
          <p:nvPr/>
        </p:nvSpPr>
        <p:spPr bwMode="auto">
          <a:xfrm>
            <a:off x="2700338" y="1557338"/>
            <a:ext cx="3167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Административный аспект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  <p:pic>
        <p:nvPicPr>
          <p:cNvPr id="27656" name="Picture 13" descr="https://im0-tub-ru.yandex.net/i?id=965d18c6d895abc8605f9f4f3f7085ac&amp;n=33&amp;w=176&amp;h=188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84213" y="1557338"/>
            <a:ext cx="10112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20"/>
          <p:cNvSpPr txBox="1">
            <a:spLocks noChangeArrowheads="1"/>
          </p:cNvSpPr>
          <p:nvPr/>
        </p:nvSpPr>
        <p:spPr bwMode="auto">
          <a:xfrm>
            <a:off x="1835150" y="1989138"/>
            <a:ext cx="6697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При организации дистанционного обучения возникает множество административных вопросов:</a:t>
            </a:r>
          </a:p>
        </p:txBody>
      </p:sp>
      <p:sp>
        <p:nvSpPr>
          <p:cNvPr id="27658" name="TextBox 21"/>
          <p:cNvSpPr txBox="1">
            <a:spLocks noChangeArrowheads="1"/>
          </p:cNvSpPr>
          <p:nvPr/>
        </p:nvSpPr>
        <p:spPr bwMode="auto">
          <a:xfrm>
            <a:off x="413544" y="2678137"/>
            <a:ext cx="84978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Как организовать систему создания курсов дистанционного обучения в рамках конкретного образовательного учреждения и согласовать с действующими нормативными документами?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Как организовать оплату за разработку курсов дистанционного обучения?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Каким образом адаптировать систему отчетности под дистанционные курсы, то есть, как  обеспечить конвертацию очного учебного часа в  дистанционный?</a:t>
            </a:r>
          </a:p>
          <a:p>
            <a:pPr algn="just"/>
            <a:endParaRPr lang="ru-RU" altLang="ru-RU" dirty="0"/>
          </a:p>
        </p:txBody>
      </p:sp>
      <p:sp>
        <p:nvSpPr>
          <p:cNvPr id="27659" name="TextBox 22"/>
          <p:cNvSpPr txBox="1">
            <a:spLocks noChangeArrowheads="1"/>
          </p:cNvSpPr>
          <p:nvPr/>
        </p:nvSpPr>
        <p:spPr bwMode="auto">
          <a:xfrm>
            <a:off x="395288" y="4428793"/>
            <a:ext cx="84248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Эти и другие вопросы могут быть решены только в результате практического применения и тщательной отработки схем ДО на всех уровнях.</a:t>
            </a:r>
          </a:p>
          <a:p>
            <a:endParaRPr lang="ru-RU" altLang="ru-RU" dirty="0"/>
          </a:p>
        </p:txBody>
      </p:sp>
      <p:pic>
        <p:nvPicPr>
          <p:cNvPr id="27660" name="Picture 4" descr="https://basicgroup.ua/wp-content/uploads/2016/06/3_pdfsam_pres_SDO_23.10.13_v3.jpg"/>
          <p:cNvPicPr>
            <a:picLocks noChangeAspect="1" noChangeArrowheads="1"/>
          </p:cNvPicPr>
          <p:nvPr/>
        </p:nvPicPr>
        <p:blipFill>
          <a:blip r:embed="rId5" cstate="print"/>
          <a:srcRect t="20000" b="3333"/>
          <a:stretch>
            <a:fillRect/>
          </a:stretch>
        </p:blipFill>
        <p:spPr bwMode="auto">
          <a:xfrm>
            <a:off x="250825" y="5300663"/>
            <a:ext cx="21971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61" name="Группа 24"/>
          <p:cNvGrpSpPr>
            <a:grpSpLocks/>
          </p:cNvGrpSpPr>
          <p:nvPr/>
        </p:nvGrpSpPr>
        <p:grpSpPr bwMode="auto">
          <a:xfrm>
            <a:off x="2700338" y="5300663"/>
            <a:ext cx="1584325" cy="1125537"/>
            <a:chOff x="3689086" y="5229200"/>
            <a:chExt cx="1665845" cy="1268760"/>
          </a:xfrm>
        </p:grpSpPr>
        <p:pic>
          <p:nvPicPr>
            <p:cNvPr id="27663" name="Picture 2" descr="https://cstor.nn2.ru/forum/data/forum/images/2017-04/175691200-oat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010400">
              <a:off x="3689086" y="5634425"/>
              <a:ext cx="928006" cy="80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6" descr="https://i.pinimg.com/736x/28/b2/4e/28b24ebddf058a087c26302ecf18b21c--pay-attention-nutriti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5229200"/>
              <a:ext cx="1142971" cy="126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62" name="Picture 8" descr="https://st4.depositphotos.com/1031174/20645/i/950/depositphotos_206457224-stock-photo-clocks-calendars-composite-blue-t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9938" y="5445125"/>
            <a:ext cx="33766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8675" name="Rectangle 23"/>
          <p:cNvSpPr>
            <a:spLocks noChangeArrowheads="1"/>
          </p:cNvSpPr>
          <p:nvPr/>
        </p:nvSpPr>
        <p:spPr bwMode="auto">
          <a:xfrm flipV="1">
            <a:off x="395288" y="55895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8676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6975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Требования для внедрения системы дистанционного обучения </a:t>
            </a:r>
            <a:endParaRPr lang="ru-RU" alt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8679" name="TextBox 19"/>
          <p:cNvSpPr txBox="1">
            <a:spLocks noChangeArrowheads="1"/>
          </p:cNvSpPr>
          <p:nvPr/>
        </p:nvSpPr>
        <p:spPr bwMode="auto">
          <a:xfrm>
            <a:off x="2916238" y="1484313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Кадровый аспект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7" descr="https://thumbs.dreamstime.com/z/%D0%B1%D0%B8%D0%B7%D0%BD%D0%B5%D1%81%D0%BC%D0%B5%D0%BD%D1%8B-18366193.jpg"/>
          <p:cNvPicPr>
            <a:picLocks noChangeAspect="1" noChangeArrowheads="1"/>
          </p:cNvPicPr>
          <p:nvPr/>
        </p:nvPicPr>
        <p:blipFill>
          <a:blip r:embed="rId4" cstate="print"/>
          <a:srcRect b="7610"/>
          <a:stretch>
            <a:fillRect/>
          </a:stretch>
        </p:blipFill>
        <p:spPr bwMode="auto">
          <a:xfrm>
            <a:off x="7451725" y="1484313"/>
            <a:ext cx="12969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21"/>
          <p:cNvSpPr txBox="1">
            <a:spLocks noChangeArrowheads="1"/>
          </p:cNvSpPr>
          <p:nvPr/>
        </p:nvSpPr>
        <p:spPr bwMode="auto">
          <a:xfrm>
            <a:off x="395288" y="177323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Перечень основных требований к кадровому составу, который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отвечает за процесс создания и реализации курсов дистанционного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обучения: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07950" y="2716213"/>
          <a:ext cx="8856663" cy="393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221"/>
                <a:gridCol w="2952221"/>
                <a:gridCol w="2952221"/>
              </a:tblGrid>
              <a:tr h="3640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Должность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Обязательные требования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Желательные требования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</a:tr>
              <a:tr h="137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 учебного материала – педагог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предметной области;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уверенный пользователь ПК;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отличное знание текстовых редакторов;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навыки работы в интернете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работать с программами по обработке изображений, таблиц, рисунков;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оформлять текстовые файлы в формате HTML;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пользоваться электронной почтой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</a:tr>
              <a:tr h="640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Технический специалист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компьютерных технологий;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основ WEB-мастеринга;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работать с HTML-редакторами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глубокие знания интернет-технологий и в области WEB-дизайна;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языков программирования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</a:tr>
              <a:tr h="1554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Методист или консультант-наставник (тьютор)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предметной области;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уверенный пользователь ПК;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текстовых редакторов;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уверенный пользователь интернета;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работать в специальных программных оболочках, где располагаются курсы дистанционного обучения</a:t>
                      </a: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9699" name="Rectangle 23"/>
          <p:cNvSpPr>
            <a:spLocks noChangeArrowheads="1"/>
          </p:cNvSpPr>
          <p:nvPr/>
        </p:nvSpPr>
        <p:spPr bwMode="auto">
          <a:xfrm flipV="1">
            <a:off x="395288" y="6165850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9700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173788"/>
            <a:ext cx="6842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Основа дистанционного обучения − дистанционное занятие/урок</a:t>
            </a:r>
            <a:endParaRPr lang="ru-RU" alt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1835150" y="11969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Модель структуры дистанционного занятия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503238" y="1628775"/>
            <a:ext cx="86407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Собственно учебный материал, включая необходимые иллюстрации;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инструкции по его освоению;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вопросы и тренировочные задания;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контрольные задания и пояснения к их выполнению.</a:t>
            </a:r>
          </a:p>
          <a:p>
            <a:pPr algn="just"/>
            <a:endParaRPr lang="ru-RU" altLang="ru-RU"/>
          </a:p>
        </p:txBody>
      </p: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250825" y="2781300"/>
            <a:ext cx="8642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Методика организации (построение) дистанционного занятия с применим ресурсов сети Интернет :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1. Педагог определяет тему предполагаемого занятия, при изучении материала которого Интернет-ресурсы органичнее всего впишутся в образовательный процесс.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2. Педагог планирует занятие с применением интернет технологий и ресурсов.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3. Педагог отбирает ресурсы сети Интернет по выбранной теме занятия, составляет список ссылок на эти ресурсы, отбирает материалы сети, которые помогут учащимся при выполнении задания.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4. Список ссылок располагается в соответствии с планом изучения учебного материала и выполнения домашнего задания. В дальнейшем может быть составлена «Памятка полезных ссылок в помощь при изучении темы...».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5. Объяснение материала занятия происходит под руководством педагога с непосредственной работой учащихся с материалами занятия, подготовленными педагогом. Задания выполняются учащимися самостоятельно (используют составленный педагогом список ссылок и самостоятельно осуществляют поиск необходимой информации в сети Интернет). Оговаривается сложность задания, сроки выполнения, этапы и особенности выполнения задания и критерии его оценивания.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6. По окончании занятия проводится мониторинг усвоения учебного материала.</a:t>
            </a:r>
          </a:p>
          <a:p>
            <a:pPr algn="just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30723" name="Rectangle 23"/>
          <p:cNvSpPr>
            <a:spLocks noChangeArrowheads="1"/>
          </p:cNvSpPr>
          <p:nvPr/>
        </p:nvSpPr>
        <p:spPr bwMode="auto">
          <a:xfrm flipV="1">
            <a:off x="468313" y="4652963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30724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6610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Основа дистанционного обучения − дистанционное занятие/урок</a:t>
            </a:r>
            <a:endParaRPr lang="ru-RU" alt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1835150" y="11969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Дистанционное занятие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900113" y="1773238"/>
            <a:ext cx="727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Образец методической разработки дистанционного занятия  по бисероплетению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2" descr="https://www.darievna.ru/uploads/2018_12/snegovik-iz-bisera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205038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395288" y="3213100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Примеры дистанционных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уроков: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u="sng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http://www.int</a:t>
            </a:r>
            <a:r>
              <a:rPr lang="en-US" altLang="ru-RU" u="sng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e</a:t>
            </a:r>
            <a:r>
              <a:rPr lang="ru-RU" altLang="ru-RU" u="sng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rn</a:t>
            </a:r>
            <a:r>
              <a:rPr lang="en-US" altLang="ru-RU" u="sng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e</a:t>
            </a:r>
            <a:r>
              <a:rPr lang="ru-RU" altLang="ru-RU" u="sng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t-</a:t>
            </a:r>
            <a:r>
              <a:rPr lang="ru-RU" altLang="ru-RU" u="sng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sch</a:t>
            </a:r>
            <a:r>
              <a:rPr lang="en-US" altLang="ru-RU" u="sng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ool</a:t>
            </a:r>
            <a:r>
              <a:rPr lang="ru-RU" altLang="ru-RU" u="sng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lang="ru-RU" altLang="ru-RU" u="sng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lang="ru-RU" altLang="ru-RU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altLang="ru-RU" dirty="0">
                <a:solidFill>
                  <a:srgbClr val="222222"/>
                </a:solidFill>
                <a:latin typeface="Times New Roman" pitchFamily="18" charset="0"/>
                <a:cs typeface="Calibri" pitchFamily="34" charset="0"/>
              </a:rPr>
              <a:t>https://family.by › life › 11855-besplatnye-onlayn-kursy-dlya-shkolnikov</a:t>
            </a:r>
            <a:r>
              <a:rPr lang="ru-RU" altLang="ru-RU" dirty="0">
                <a:solidFill>
                  <a:srgbClr val="222222"/>
                </a:solidFill>
                <a:latin typeface="Times New Roman" pitchFamily="18" charset="0"/>
                <a:cs typeface="Calibri" pitchFamily="34" charset="0"/>
              </a:rPr>
              <a:t> </a:t>
            </a:r>
          </a:p>
          <a:p>
            <a:r>
              <a:rPr lang="ru-RU" altLang="ru-RU" dirty="0">
                <a:solidFill>
                  <a:srgbClr val="222222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ru-RU" altLang="ru-RU" dirty="0"/>
          </a:p>
        </p:txBody>
      </p:sp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200025" y="4691063"/>
            <a:ext cx="8856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 Дистанционное обучение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предоставляет и педагогам уникальные возможности по повышению своей квалификации, ведь через различные методические объединения можно обмениваться опытом со своими коллегами, а также участвовать в онлайн мероприятиях.</a:t>
            </a:r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       На сайте ЦТДиМ в рамках опорной методической </a:t>
            </a:r>
          </a:p>
          <a:p>
            <a:pPr algn="just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площадки размещены материалы в помощь педагогам.  </a:t>
            </a:r>
          </a:p>
          <a:p>
            <a:endParaRPr lang="ru-RU" altLang="ru-RU"/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5491163"/>
            <a:ext cx="184943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39552" y="3429000"/>
            <a:ext cx="8136259" cy="1828800"/>
          </a:xfrm>
        </p:spPr>
        <p:txBody>
          <a:bodyPr wrap="square" numCol="1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39763" algn="ctr" eaLnBrk="1" hangingPunct="1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Интерактивная игра «Проверь себя»</a:t>
            </a:r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3563888" y="4509120"/>
            <a:ext cx="1828800" cy="609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игры</a:t>
            </a:r>
          </a:p>
        </p:txBody>
      </p:sp>
      <p:pic>
        <p:nvPicPr>
          <p:cNvPr id="100354" name="Picture 2" descr="http://xn--307-ddd3el.xn--p1ai/images/8fe3c2de47da.png"/>
          <p:cNvPicPr>
            <a:picLocks noChangeAspect="1" noChangeArrowheads="1"/>
          </p:cNvPicPr>
          <p:nvPr/>
        </p:nvPicPr>
        <p:blipFill>
          <a:blip r:embed="rId2" cstate="print"/>
          <a:srcRect r="54641"/>
          <a:stretch>
            <a:fillRect/>
          </a:stretch>
        </p:blipFill>
        <p:spPr bwMode="auto">
          <a:xfrm>
            <a:off x="2483768" y="548680"/>
            <a:ext cx="3888432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66FF"/>
                </a:solidFill>
              </a:rPr>
              <a:t> </a:t>
            </a:r>
            <a:br>
              <a:rPr lang="ru-RU" sz="2400" dirty="0" smtClean="0">
                <a:solidFill>
                  <a:srgbClr val="0066FF"/>
                </a:solidFill>
              </a:rPr>
            </a:br>
            <a:r>
              <a:rPr lang="ru-RU" sz="2400" dirty="0" smtClean="0">
                <a:solidFill>
                  <a:srgbClr val="0066FF"/>
                </a:solidFill>
                <a:effectLst/>
              </a:rPr>
              <a:t>1. Дистанционные  образовательные технологии – это…</a:t>
            </a:r>
            <a:endParaRPr lang="ru-RU" sz="240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5" y="1700808"/>
            <a:ext cx="3816424" cy="1944093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4" y="4292600"/>
            <a:ext cx="3744416" cy="194471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1700808"/>
            <a:ext cx="3671068" cy="1944093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599060" cy="194471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77272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191683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образовательные  технологии,  реализуемые  с применением информационных и телекоммуникационных технологий при опосредованном (на расстоянии) или не полностью опосредованном взаимодействии учащегося и педагогического работника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184482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пространство</a:t>
            </a:r>
            <a:r>
              <a:rPr lang="ru-RU" sz="1200" dirty="0"/>
              <a:t>, где доминирующую роль играют IT-технологии, сетевые коммуникации, появляется субъективное желание личности стать участником интегрированного образовательного процесса, одновременно ее потребителем и производителем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36510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целенаправленно </a:t>
            </a:r>
            <a:r>
              <a:rPr lang="ru-RU" sz="1200" dirty="0"/>
              <a:t>организованный и согласованный во времени и пространстве процесс взаимодействия педагогических работников и обучающихся между собой и со средствами обучения с использованием педагогических, а также информационных и телекоммуникационных технологий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44371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dirty="0"/>
              <a:t>форма обучения, обеспечивающая взаимодействие обучающего и обучаемого, опосредованное средствами обучения и каналами их доставки через электронные (компьютерные) средства обучения и каналы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171702"/>
            <a:ext cx="7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1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118146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2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337" y="3867805"/>
            <a:ext cx="86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3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8678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4</a:t>
            </a:r>
            <a:endParaRPr lang="ru-RU" sz="2800" b="1" dirty="0">
              <a:solidFill>
                <a:srgbClr val="B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ChangeArrowheads="1"/>
          </p:cNvSpPr>
          <p:nvPr/>
        </p:nvSpPr>
        <p:spPr bwMode="auto">
          <a:xfrm flipV="1">
            <a:off x="190500" y="11969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6387" name="Rectangle 23"/>
          <p:cNvSpPr>
            <a:spLocks noChangeArrowheads="1"/>
          </p:cNvSpPr>
          <p:nvPr/>
        </p:nvSpPr>
        <p:spPr bwMode="auto">
          <a:xfrm flipV="1">
            <a:off x="404813" y="53371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16388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27175"/>
            <a:ext cx="20542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2350345"/>
            <a:ext cx="628332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Segoe UI Symbol" panose="020B0502040204020203" pitchFamily="34" charset="0"/>
                <a:cs typeface="Times New Roman" pitchFamily="18" charset="0"/>
              </a:rPr>
              <a:t>Нельзя обладать тем,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Segoe UI Symbol" panose="020B0502040204020203" pitchFamily="34" charset="0"/>
                <a:cs typeface="Times New Roman" pitchFamily="18" charset="0"/>
              </a:rPr>
              <a:t>    чего не понимаешь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Segoe UI Symbol" panose="020B0502040204020203" pitchFamily="34" charset="0"/>
                <a:cs typeface="Times New Roman" pitchFamily="18" charset="0"/>
              </a:rPr>
              <a:t>                  И. Гёте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технологии: понимание и виды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46001"/>
            <a:ext cx="8496944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66FF"/>
                </a:solidFill>
                <a:effectLst/>
              </a:rPr>
              <a:t>К специфическим принципам дистанционного обучения можно отнести:</a:t>
            </a:r>
            <a:endParaRPr lang="ru-RU" sz="240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057" y="4423282"/>
            <a:ext cx="3455540" cy="1670014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528764" cy="1728688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1988841"/>
            <a:ext cx="3455044" cy="165606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5" y="1988840"/>
            <a:ext cx="3600400" cy="1656059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45091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Интерактивности, стартовых знаний, индивидуализации, идентификации, регламентности обучения, педагогической целесообразности применения средств новых информационных технологий, обеспечения открытости и гибкости обучения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06084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Образование</a:t>
            </a:r>
            <a:r>
              <a:rPr lang="ru-RU" sz="1200" dirty="0"/>
              <a:t>, обучение, развитие, формирование, знания, умения, навыки, а также цель, содержание, организация, виды, формы, методы, средства и результаты обучения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04864"/>
            <a:ext cx="3240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 </a:t>
            </a:r>
            <a:r>
              <a:rPr lang="ru-RU" sz="1100" dirty="0"/>
              <a:t>Объяснительно-иллюстративное, программированное, проблемное, репродуктивное, компьютерное обучение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3651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Сознательность и активность, наглядность, систематичность и последовательность, прочность, научность, доступность, связь теории с практикой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6241" y="155976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B000B0"/>
                </a:solidFill>
              </a:rPr>
              <a:t>1</a:t>
            </a:r>
            <a:endParaRPr lang="ru-RU" sz="2800" dirty="0">
              <a:solidFill>
                <a:srgbClr val="B000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155976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2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241" y="3861048"/>
            <a:ext cx="71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3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40016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4</a:t>
            </a:r>
            <a:endParaRPr lang="ru-RU" sz="2800" b="1" dirty="0">
              <a:solidFill>
                <a:srgbClr val="B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4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66FF"/>
                </a:solidFill>
                <a:effectLst/>
              </a:rPr>
              <a:t>Что означает принцип стартовых знаний дистанционного обучения?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66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560" y="4293096"/>
            <a:ext cx="3600400" cy="1656184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1844824"/>
            <a:ext cx="3581741" cy="149798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40" y="1844824"/>
            <a:ext cx="3456881" cy="1512044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65668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43651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dirty="0"/>
              <a:t>Для дистанционного обучения необходимы: предварительная подготовка слушателя и наличие аппаратно-технических средств, наличие компьютера с выходом в Интернет, навыки работы в данной сети.</a:t>
            </a:r>
            <a:br>
              <a:rPr lang="ru-RU" sz="1200" dirty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1683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dirty="0"/>
              <a:t>Необходимость контроля самостоятельности учения, что достигается очной формой контакта, видеоконференцсвязью, использованием различных технических средств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91683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Характеризуется </a:t>
            </a:r>
            <a:r>
              <a:rPr lang="ru-RU" sz="1200" dirty="0"/>
              <a:t>разработкой и </a:t>
            </a:r>
            <a:r>
              <a:rPr lang="ru-RU" sz="1200" dirty="0" smtClean="0"/>
              <a:t>использованием </a:t>
            </a:r>
            <a:r>
              <a:rPr lang="ru-RU" sz="1200" dirty="0"/>
              <a:t>жесткого графика планирования и контроля учебного графика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43711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Создание </a:t>
            </a:r>
            <a:r>
              <a:rPr lang="ru-RU" sz="1200" dirty="0"/>
              <a:t>и организация системы дистанционного обучения, необходимость оценить целесообразность применения существующих информационных технологий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4127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1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505" y="1408487"/>
            <a:ext cx="43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2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1333" y="3803036"/>
            <a:ext cx="40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3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2563" y="3803036"/>
            <a:ext cx="63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4</a:t>
            </a:r>
            <a:endParaRPr lang="ru-RU" sz="2800" b="1" dirty="0">
              <a:solidFill>
                <a:srgbClr val="B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89248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0066FF"/>
                </a:solidFill>
                <a:effectLst/>
              </a:rPr>
              <a:t>Необходимо ли планировать проведение специальных «мотивационных» моментов на дистанционном занятии?</a:t>
            </a:r>
            <a:br>
              <a:rPr lang="ru-RU" sz="2400" dirty="0" smtClean="0">
                <a:solidFill>
                  <a:srgbClr val="0066FF"/>
                </a:solidFill>
                <a:effectLst/>
              </a:rPr>
            </a:br>
            <a:endParaRPr lang="ru-RU" sz="240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7" y="2420938"/>
            <a:ext cx="3311525" cy="1152525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обязательно 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7" y="2466849"/>
            <a:ext cx="3311525" cy="1152525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311525" cy="1152525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Смотря по обстоятельствам 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9168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1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19168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2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867805"/>
            <a:ext cx="72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3</a:t>
            </a:r>
            <a:endParaRPr lang="ru-RU" sz="2800" b="1" dirty="0">
              <a:solidFill>
                <a:srgbClr val="B000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688" y="3867805"/>
            <a:ext cx="71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B0"/>
                </a:solidFill>
              </a:rPr>
              <a:t>4</a:t>
            </a:r>
            <a:endParaRPr lang="ru-RU" sz="2800" b="1" dirty="0">
              <a:solidFill>
                <a:srgbClr val="B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1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8640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rgbClr val="238D8A"/>
                </a:solidFill>
              </a:rPr>
              <a:t>Ожидаемые результаты обучения с использованием технологий дистанционного обучения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71550" y="2867025"/>
            <a:ext cx="78486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осознавать необходимость обучения, </a:t>
            </a:r>
          </a:p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понимать общественную значимость образования;</a:t>
            </a:r>
          </a:p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осознанно относиться к учебной деятельности; </a:t>
            </a:r>
          </a:p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формировать свой образовательный запрос; </a:t>
            </a:r>
          </a:p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планировать уровень своих учебных достижений;</a:t>
            </a:r>
          </a:p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находить способы оптимизации учебной деятельности; </a:t>
            </a:r>
          </a:p>
          <a:p>
            <a:pPr>
              <a:lnSpc>
                <a:spcPct val="140000"/>
              </a:lnSpc>
              <a:buClr>
                <a:srgbClr val="2BAEAB"/>
              </a:buClr>
              <a:buFont typeface="Wingdings" pitchFamily="2" charset="2"/>
              <a:buChar char="ü"/>
            </a:pPr>
            <a:r>
              <a:rPr lang="ru-RU" altLang="ru-RU" sz="2200"/>
              <a:t>определять границы и дефициты своего знания и т.д.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2000" b="1"/>
              <a:t>Овладение компетенцией «уметь учиться», что в современных условиях означает:</a:t>
            </a:r>
          </a:p>
        </p:txBody>
      </p:sp>
      <p:sp>
        <p:nvSpPr>
          <p:cNvPr id="33797" name="Rectangle 23"/>
          <p:cNvSpPr>
            <a:spLocks noChangeArrowheads="1"/>
          </p:cNvSpPr>
          <p:nvPr/>
        </p:nvSpPr>
        <p:spPr bwMode="auto">
          <a:xfrm flipV="1">
            <a:off x="431800" y="16287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ChangeArrowheads="1"/>
          </p:cNvSpPr>
          <p:nvPr/>
        </p:nvSpPr>
        <p:spPr bwMode="auto">
          <a:xfrm flipV="1">
            <a:off x="190500" y="11969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7411" name="Rectangle 23"/>
          <p:cNvSpPr>
            <a:spLocks noChangeArrowheads="1"/>
          </p:cNvSpPr>
          <p:nvPr/>
        </p:nvSpPr>
        <p:spPr bwMode="auto">
          <a:xfrm flipV="1">
            <a:off x="404813" y="53371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17412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технологии: понимание и виды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179388" y="1484313"/>
            <a:ext cx="87741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 − образовательные  технологии,  реализуемые  с применением информационных и телекоммуникационных технологий при опосредованном (на расстоянии) или не полностью опосредованном взаимодействии учащегося и педагогического работника. 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5459413"/>
            <a:ext cx="1366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AE8"/>
              </a:clrFrom>
              <a:clrTo>
                <a:srgbClr val="EAEAE8">
                  <a:alpha val="0"/>
                </a:srgbClr>
              </a:clrTo>
            </a:clrChange>
          </a:blip>
          <a:srcRect t="18179" b="30000"/>
          <a:stretch>
            <a:fillRect/>
          </a:stretch>
        </p:blipFill>
        <p:spPr bwMode="auto">
          <a:xfrm>
            <a:off x="2328863" y="5478463"/>
            <a:ext cx="53292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http://900igr.net/up/datai/94058/0006-011-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3500438"/>
            <a:ext cx="3741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/>
          <p:cNvSpPr>
            <a:spLocks noChangeArrowheads="1"/>
          </p:cNvSpPr>
          <p:nvPr/>
        </p:nvSpPr>
        <p:spPr bwMode="auto">
          <a:xfrm flipV="1">
            <a:off x="190500" y="11969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8435" name="Rectangle 23"/>
          <p:cNvSpPr>
            <a:spLocks noChangeArrowheads="1"/>
          </p:cNvSpPr>
          <p:nvPr/>
        </p:nvSpPr>
        <p:spPr bwMode="auto">
          <a:xfrm flipV="1">
            <a:off x="468313" y="55895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18436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6610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технологии: понимание и виды</a:t>
            </a: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179388" y="1341438"/>
            <a:ext cx="87741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Нормативные документы, определяющие основные направления использования дистанционных технологий:</a:t>
            </a:r>
          </a:p>
          <a:p>
            <a:pPr algn="just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1. Кодекс Республики Беларусь «Об образовании» (статья 17).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2. Концепция информатизации системы образования Республики Беларусь на период до 2020 года (утверждена 24 июня 2013). 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3. Инструктивно-методическое письмо Министерства образования Республики Беларусь по использованию информационно-коммуникационных технологий и электронных средств обучения в образовательном процессе 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(22 декабря 2014).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4. Инструктивно-методическое письмо Министерства образования Республики Беларусь «Об использовании современных информационных технологий в учреждениях образования в 2019/2020 учебном году».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3"/>
          <p:cNvSpPr>
            <a:spLocks noChangeArrowheads="1"/>
          </p:cNvSpPr>
          <p:nvPr/>
        </p:nvSpPr>
        <p:spPr bwMode="auto">
          <a:xfrm flipV="1">
            <a:off x="190500" y="11969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9459" name="Rectangle 23"/>
          <p:cNvSpPr>
            <a:spLocks noChangeArrowheads="1"/>
          </p:cNvSpPr>
          <p:nvPr/>
        </p:nvSpPr>
        <p:spPr bwMode="auto">
          <a:xfrm flipV="1">
            <a:off x="323528" y="5733256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19460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9" y="5805264"/>
            <a:ext cx="684436" cy="68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технологии: понимание и виды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228600" y="1273175"/>
            <a:ext cx="87741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дистанционных </a:t>
            </a:r>
            <a:r>
              <a:rPr lang="ru-RU" alt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образовательных технологий</a:t>
            </a:r>
            <a:endParaRPr lang="ru-RU" alt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773238"/>
            <a:ext cx="13890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251520" y="1844824"/>
            <a:ext cx="741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 dirty="0">
                <a:solidFill>
                  <a:srgbClr val="B000B0"/>
                </a:solidFill>
                <a:latin typeface="Times New Roman" pitchFamily="18" charset="0"/>
                <a:cs typeface="Calibri" pitchFamily="34" charset="0"/>
              </a:rPr>
              <a:t>Комплексные кейс-технологии </a:t>
            </a:r>
            <a:r>
              <a:rPr lang="ru-RU" altLang="ru-RU" sz="2000" b="1" i="1" dirty="0">
                <a:solidFill>
                  <a:srgbClr val="0066FF"/>
                </a:solidFill>
                <a:latin typeface="Times New Roman" pitchFamily="18" charset="0"/>
                <a:cs typeface="Calibri" pitchFamily="34" charset="0"/>
              </a:rPr>
              <a:t>(основанные на комплектовании наборов (кейсов) учебно-методических материалов и доставки их учащимся для самостоятельного изучения) </a:t>
            </a:r>
            <a:r>
              <a:rPr lang="ru-RU" altLang="ru-RU" sz="2000" b="1" dirty="0">
                <a:solidFill>
                  <a:srgbClr val="0066FF"/>
                </a:solidFill>
                <a:latin typeface="Times New Roman" pitchFamily="18" charset="0"/>
                <a:cs typeface="Calibri" pitchFamily="34" charset="0"/>
              </a:rPr>
              <a:t>  </a:t>
            </a:r>
          </a:p>
        </p:txBody>
      </p:sp>
      <p:sp>
        <p:nvSpPr>
          <p:cNvPr id="19465" name="TextBox 5"/>
          <p:cNvSpPr txBox="1">
            <a:spLocks noChangeArrowheads="1"/>
          </p:cNvSpPr>
          <p:nvPr/>
        </p:nvSpPr>
        <p:spPr bwMode="auto">
          <a:xfrm>
            <a:off x="179512" y="4725144"/>
            <a:ext cx="4176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B000B0"/>
                </a:solidFill>
                <a:latin typeface="Times New Roman" pitchFamily="18" charset="0"/>
                <a:cs typeface="Times New Roman" pitchFamily="18" charset="0"/>
              </a:rPr>
              <a:t>Телекоммуникационные технологии </a:t>
            </a:r>
            <a:endParaRPr lang="ru-RU" altLang="ru-RU" b="1" i="1" dirty="0" smtClean="0">
              <a:solidFill>
                <a:srgbClr val="B000B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базе интерактивного телевидения, видеоконференций</a:t>
            </a:r>
            <a:r>
              <a:rPr lang="ru-RU" altLang="ru-RU" sz="20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356992"/>
            <a:ext cx="1908028" cy="12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6"/>
          <p:cNvSpPr txBox="1">
            <a:spLocks noChangeArrowheads="1"/>
          </p:cNvSpPr>
          <p:nvPr/>
        </p:nvSpPr>
        <p:spPr bwMode="auto">
          <a:xfrm>
            <a:off x="5183560" y="4365104"/>
            <a:ext cx="3960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B000B0"/>
                </a:solidFill>
                <a:latin typeface="Times New Roman" pitchFamily="18" charset="0"/>
                <a:cs typeface="Times New Roman" pitchFamily="18" charset="0"/>
              </a:rPr>
              <a:t>Сетевые  технологии </a:t>
            </a:r>
            <a:r>
              <a:rPr lang="ru-RU" altLang="ru-RU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(базируются </a:t>
            </a:r>
            <a:endParaRPr lang="ru-RU" altLang="ru-RU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использовании локальных и </a:t>
            </a:r>
            <a:endParaRPr lang="ru-RU" altLang="ru-RU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глобальных </a:t>
            </a:r>
            <a:r>
              <a:rPr lang="ru-RU" altLang="ru-RU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сетей и сети Интернет) </a:t>
            </a:r>
          </a:p>
        </p:txBody>
      </p:sp>
      <p:pic>
        <p:nvPicPr>
          <p:cNvPr id="19468" name="Picture 14" descr="http://900igr.net/up/datas/188876/0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7EB5EB"/>
              </a:clrFrom>
              <a:clrTo>
                <a:srgbClr val="7EB5EB">
                  <a:alpha val="0"/>
                </a:srgbClr>
              </a:clrTo>
            </a:clrChange>
          </a:blip>
          <a:srcRect l="36224" t="69449" r="10226" b="5501"/>
          <a:stretch>
            <a:fillRect/>
          </a:stretch>
        </p:blipFill>
        <p:spPr bwMode="auto">
          <a:xfrm>
            <a:off x="6516216" y="3501008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915816" y="3429000"/>
            <a:ext cx="2736304" cy="648072"/>
            <a:chOff x="3347864" y="3212976"/>
            <a:chExt cx="2736304" cy="64807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419872" y="3212976"/>
              <a:ext cx="2592288" cy="648072"/>
            </a:xfrm>
            <a:prstGeom prst="roundRect">
              <a:avLst>
                <a:gd name="adj" fmla="val 27465"/>
              </a:avLst>
            </a:prstGeom>
            <a:solidFill>
              <a:srgbClr val="93FF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47864" y="3212976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Дистанционные образовательные технологии  </a:t>
              </a:r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трелка вверх 15"/>
          <p:cNvSpPr/>
          <p:nvPr/>
        </p:nvSpPr>
        <p:spPr>
          <a:xfrm>
            <a:off x="3923928" y="2924944"/>
            <a:ext cx="720080" cy="360040"/>
          </a:xfrm>
          <a:prstGeom prst="upArrow">
            <a:avLst/>
          </a:prstGeom>
          <a:solidFill>
            <a:srgbClr val="FFC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105188">
            <a:off x="5635708" y="3713035"/>
            <a:ext cx="715525" cy="360040"/>
          </a:xfrm>
          <a:prstGeom prst="downArrow">
            <a:avLst/>
          </a:prstGeom>
          <a:solidFill>
            <a:srgbClr val="FFC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418782">
            <a:off x="2443434" y="4189299"/>
            <a:ext cx="804010" cy="360040"/>
          </a:xfrm>
          <a:prstGeom prst="downArrow">
            <a:avLst/>
          </a:prstGeom>
          <a:solidFill>
            <a:srgbClr val="FFC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0483" name="Rectangle 23"/>
          <p:cNvSpPr>
            <a:spLocks noChangeArrowheads="1"/>
          </p:cNvSpPr>
          <p:nvPr/>
        </p:nvSpPr>
        <p:spPr bwMode="auto">
          <a:xfrm flipV="1">
            <a:off x="404813" y="53371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технологии: понимание и виды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Отличительные особенности и преимущества ДОТ</a:t>
            </a:r>
            <a:endParaRPr lang="ru-RU" alt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46955"/>
              </p:ext>
            </p:extLst>
          </p:nvPr>
        </p:nvGraphicFramePr>
        <p:xfrm>
          <a:off x="305594" y="1544534"/>
          <a:ext cx="8618538" cy="494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269"/>
                <a:gridCol w="4309269"/>
              </a:tblGrid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_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14" marB="45714"/>
                </a:tc>
              </a:tr>
              <a:tr h="579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нужна хорошая техническая оснащенность в домашних условиях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10667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индивидуализация обучения, индивидуальное расписание занятий (особенно важно для лиц с ограниченными возможностями передвижения)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трудозатратность на этапе создания учебного материала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6964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сроки и темп обучения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каждая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образовательная область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 представлена дистанционно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8229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доля самостоятельности наряду с возможностью в любое время получить помощь от педагога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реального общения между педагогом и учащимся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6964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 территориальных и временных ограничений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привита жесткая самодисциплина учащегося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6964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 обучении самых современных учебных средств и технологий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практических занятий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pic>
        <p:nvPicPr>
          <p:cNvPr id="20484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1507" name="Rectangle 23"/>
          <p:cNvSpPr>
            <a:spLocks noChangeArrowheads="1"/>
          </p:cNvSpPr>
          <p:nvPr/>
        </p:nvSpPr>
        <p:spPr bwMode="auto">
          <a:xfrm flipV="1">
            <a:off x="404813" y="533717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1508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Способы использования дистанционных образовательных технологий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Необходимость использования метода дистанционного обучения </a:t>
            </a: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600" b="1" i="1">
              <a:solidFill>
                <a:srgbClr val="0066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68313" y="1844675"/>
            <a:ext cx="8280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возможность организации работы с часто болеющими детьми и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детьми с особенностями психофизического развития;</a:t>
            </a: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проведение дополнительных занятий с одаренными детьми;</a:t>
            </a: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возможность внести разнообразие в систему обучения за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счет включения различных нестандартных заданий 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(ребусы, </a:t>
            </a:r>
          </a:p>
          <a:p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кроссворды и т. д.)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обеспечение свободного графика обучения.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Как обустроить рабочее место школьника? Какой письменный стол для школьника лучше? Статья содержит множество рекомендаций - от выбора мебели до организации освещения."/>
          <p:cNvPicPr>
            <a:picLocks noChangeAspect="1" noChangeArrowheads="1"/>
          </p:cNvPicPr>
          <p:nvPr/>
        </p:nvPicPr>
        <p:blipFill>
          <a:blip r:embed="rId4" cstate="print"/>
          <a:srcRect l="32222" r="18205" b="31274"/>
          <a:stretch>
            <a:fillRect/>
          </a:stretch>
        </p:blipFill>
        <p:spPr bwMode="auto">
          <a:xfrm>
            <a:off x="6156325" y="4292600"/>
            <a:ext cx="936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Милые наши ребятишки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628775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Ученые утверждают, что у талантливых с рождения малышей повешена как биохимическая, так и электрическая активность мозга.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7235825" y="2636838"/>
            <a:ext cx="7921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4" descr="https://ds04.infourok.ru/uploads/ex/0d43/0001805a-ce517807/img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3500438"/>
            <a:ext cx="11033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1507" name="Rectangle 23"/>
          <p:cNvSpPr>
            <a:spLocks noChangeArrowheads="1"/>
          </p:cNvSpPr>
          <p:nvPr/>
        </p:nvSpPr>
        <p:spPr bwMode="auto">
          <a:xfrm flipV="1">
            <a:off x="467544" y="4509120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1508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949280"/>
            <a:ext cx="684436" cy="68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20688" y="587375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Способы использования дистанционных образовательных технологий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Формы дистанционного </a:t>
            </a:r>
            <a:r>
              <a:rPr lang="ru-RU" altLang="ru-RU" sz="20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altLang="ru-RU" sz="2000" b="1" i="1" dirty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600" b="1" i="1" dirty="0">
              <a:solidFill>
                <a:srgbClr val="0066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84784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для проведения которых обычно используется программа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Видеоконференции, различные форумы и дискуссии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Чат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учебные занятия, которые предполагают использование чат-технологий. Такие занятия проводятся синхронно, то есть всем участникам одновременно предоставляется доступ к чату.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Вебинары.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 ними понимаются дистанционные уроки, деловые игры, семинары, конференции, лабораторные работы и другие мероприятия, которые проводятся с применением средств телекоммуникаций и других возможностей сети интернет. Вебинары отличаются от чат-занятий большей продолжительностью работы (несколько дней или даже месяцев, а также применением асинхронного метода взаимодействия.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450912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Все формы дистанционного обучения можно задействовать для реализации различных образовательных программ: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участие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(онлайн, офлайн)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разнообразных интернет-мероприятиях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(интернет-фестивали, олимпиады, конкурсы, викторины и т. д.)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участие в разнообразных телекоммуникационных мероприятиях;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осуществление проектной и исследовательской деятельности, а также ведение сетевых проектов;</a:t>
            </a:r>
          </a:p>
        </p:txBody>
      </p:sp>
      <p:pic>
        <p:nvPicPr>
          <p:cNvPr id="2052" name="Picture 4" descr="https://i.ytimg.com/vi/LThqE0FKqqA/maxresdefault.jpg"/>
          <p:cNvPicPr>
            <a:picLocks noChangeAspect="1" noChangeArrowheads="1"/>
          </p:cNvPicPr>
          <p:nvPr/>
        </p:nvPicPr>
        <p:blipFill>
          <a:blip r:embed="rId4" cstate="print"/>
          <a:srcRect l="26578" t="5901" r="23810" b="13250"/>
          <a:stretch>
            <a:fillRect/>
          </a:stretch>
        </p:blipFill>
        <p:spPr bwMode="auto">
          <a:xfrm>
            <a:off x="755576" y="3717032"/>
            <a:ext cx="792088" cy="726080"/>
          </a:xfrm>
          <a:prstGeom prst="rect">
            <a:avLst/>
          </a:prstGeom>
          <a:noFill/>
        </p:spPr>
      </p:pic>
      <p:pic>
        <p:nvPicPr>
          <p:cNvPr id="2056" name="Picture 8" descr="http://school4nsk.ru/wp-content/uploads/2016/03/89845.png?w=1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645024"/>
            <a:ext cx="1244278" cy="800226"/>
          </a:xfrm>
          <a:prstGeom prst="rect">
            <a:avLst/>
          </a:prstGeom>
          <a:noFill/>
        </p:spPr>
      </p:pic>
      <p:pic>
        <p:nvPicPr>
          <p:cNvPr id="2058" name="Picture 10" descr="http://i.mycdn.me/i?r=AzEPZsRbOZEKgBhR0XGMT1Rk7Wn_LemgH2bNM8iwrDXLM6aKTM5SRkZCeTgDn6uOyic"/>
          <p:cNvPicPr>
            <a:picLocks noChangeAspect="1" noChangeArrowheads="1"/>
          </p:cNvPicPr>
          <p:nvPr/>
        </p:nvPicPr>
        <p:blipFill>
          <a:blip r:embed="rId6" cstate="print"/>
          <a:srcRect l="12500" t="18750" r="12500" b="18750"/>
          <a:stretch>
            <a:fillRect/>
          </a:stretch>
        </p:blipFill>
        <p:spPr bwMode="auto">
          <a:xfrm>
            <a:off x="4139952" y="3645024"/>
            <a:ext cx="936104" cy="780087"/>
          </a:xfrm>
          <a:prstGeom prst="rect">
            <a:avLst/>
          </a:prstGeom>
          <a:noFill/>
        </p:spPr>
      </p:pic>
      <p:pic>
        <p:nvPicPr>
          <p:cNvPr id="2062" name="Picture 14" descr="https://st.depositphotos.com/1005920/1394/i/950/depositphotos_13946161-stock-photo-chat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645024"/>
            <a:ext cx="858141" cy="858141"/>
          </a:xfrm>
          <a:prstGeom prst="rect">
            <a:avLst/>
          </a:prstGeom>
          <a:noFill/>
        </p:spPr>
      </p:pic>
      <p:pic>
        <p:nvPicPr>
          <p:cNvPr id="2064" name="Picture 16" descr="https://maniweb.ru/wp-content/uploads/2017/01/zf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03" b="8179"/>
          <a:stretch>
            <a:fillRect/>
          </a:stretch>
        </p:blipFill>
        <p:spPr bwMode="auto">
          <a:xfrm>
            <a:off x="6948264" y="3501008"/>
            <a:ext cx="1440160" cy="95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ChangeArrowheads="1"/>
          </p:cNvSpPr>
          <p:nvPr/>
        </p:nvSpPr>
        <p:spPr bwMode="auto">
          <a:xfrm flipV="1">
            <a:off x="404813" y="1068388"/>
            <a:ext cx="8388350" cy="36512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22531" name="Rectangle 23"/>
          <p:cNvSpPr>
            <a:spLocks noChangeArrowheads="1"/>
          </p:cNvSpPr>
          <p:nvPr/>
        </p:nvSpPr>
        <p:spPr bwMode="auto">
          <a:xfrm flipV="1">
            <a:off x="468313" y="3933825"/>
            <a:ext cx="8388350" cy="36513"/>
          </a:xfrm>
          <a:prstGeom prst="rect">
            <a:avLst/>
          </a:prstGeom>
          <a:solidFill>
            <a:srgbClr val="93FFFF"/>
          </a:solidFill>
          <a:ln w="9525">
            <a:solidFill>
              <a:srgbClr val="00EBE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pic>
        <p:nvPicPr>
          <p:cNvPr id="22532" name="Picture 8" descr="http://narod.bravedefender.ru/clipart/pngicon/cool/net/net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589240"/>
            <a:ext cx="900460" cy="9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212725" y="1109663"/>
            <a:ext cx="87741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2000" b="1" i="1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 дистанционной формы обучения  </a:t>
            </a:r>
            <a:endParaRPr lang="ru-RU" altLang="ru-RU" sz="1600">
              <a:solidFill>
                <a:srgbClr val="0066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539750" y="620713"/>
            <a:ext cx="756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Способы использования дистанционных образовательных технологий</a:t>
            </a: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395288" y="2708275"/>
            <a:ext cx="84248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В учреждении дополнительного образования под дистанционным обучением понимают образовательную систему, построенную с применением компьютерных телекоммуникаций и использованием современных информационных и педагогических технологий.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323850" y="1557338"/>
            <a:ext cx="8569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Цель дистанционного обучения – предоставить учащимся элементы универсального образования, которые позволят им эффективно адаптироваться к изменяющимся социально-экономическим условиям и успешно интегрироваться в современное общество.</a:t>
            </a:r>
          </a:p>
          <a:p>
            <a:pPr algn="just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539750" y="3933825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altLang="ru-RU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3305"/>
              </p:ext>
            </p:extLst>
          </p:nvPr>
        </p:nvGraphicFramePr>
        <p:xfrm>
          <a:off x="273051" y="4482220"/>
          <a:ext cx="8713787" cy="1962912"/>
        </p:xfrm>
        <a:graphic>
          <a:graphicData uri="http://schemas.openxmlformats.org/drawingml/2006/table">
            <a:tbl>
              <a:tblPr/>
              <a:tblGrid>
                <a:gridCol w="4356100"/>
                <a:gridCol w="4357687"/>
              </a:tblGrid>
              <a:tr h="245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определить для себя время и форму обучения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образовательный процесс с применением дистанционных образовательных технологий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выбрать последовательность изучения материала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систему и провести итоговое оценивание учащегося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достичь запланированных результатов обучения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оказывать консультационную поддержку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изучить весь материал в соответствии с образовательной программой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над достижением  запланированных результатов обучения учащегося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  <p:tag name="ISPRING_RESOURCE_PATHS_HASH_2" val="9a48f7b8c449bf216b944bba1f9fe9f6eade39fe"/>
</p:tagLst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2873</TotalTime>
  <Words>1992</Words>
  <Application>Microsoft Office PowerPoint</Application>
  <PresentationFormat>Экран (4:3)</PresentationFormat>
  <Paragraphs>240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Пиксел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Интерактивная игра «Проверь себя»</vt:lpstr>
      <vt:lpstr>  1. Дистанционные  образовательные технологии – это…</vt:lpstr>
      <vt:lpstr> 2. К специфическим принципам дистанционного обучения можно отнести:</vt:lpstr>
      <vt:lpstr>3. Что означает принцип стартовых знаний дистанционного обучения? </vt:lpstr>
      <vt:lpstr>4. Необходимо ли планировать проведение специальных «мотивационных» моментов на дистанционном занятии? 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 директора по УВР</dc:creator>
  <cp:lastModifiedBy>User_CDT</cp:lastModifiedBy>
  <cp:revision>175</cp:revision>
  <dcterms:created xsi:type="dcterms:W3CDTF">2012-12-06T05:21:45Z</dcterms:created>
  <dcterms:modified xsi:type="dcterms:W3CDTF">2020-01-24T12:22:41Z</dcterms:modified>
</cp:coreProperties>
</file>