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60" r:id="rId4"/>
    <p:sldId id="264" r:id="rId5"/>
    <p:sldId id="261" r:id="rId6"/>
    <p:sldId id="263" r:id="rId7"/>
    <p:sldId id="262" r:id="rId8"/>
    <p:sldId id="265" r:id="rId9"/>
    <p:sldId id="268" r:id="rId10"/>
    <p:sldId id="267" r:id="rId11"/>
    <p:sldId id="266" r:id="rId12"/>
    <p:sldId id="270" r:id="rId13"/>
    <p:sldId id="269" r:id="rId14"/>
    <p:sldId id="271" r:id="rId15"/>
    <p:sldId id="275" r:id="rId16"/>
    <p:sldId id="274" r:id="rId17"/>
    <p:sldId id="276" r:id="rId18"/>
    <p:sldId id="277" r:id="rId19"/>
    <p:sldId id="272" r:id="rId20"/>
    <p:sldId id="282" r:id="rId21"/>
    <p:sldId id="283" r:id="rId22"/>
    <p:sldId id="273" r:id="rId23"/>
    <p:sldId id="284" r:id="rId24"/>
    <p:sldId id="285" r:id="rId25"/>
    <p:sldId id="281" r:id="rId26"/>
    <p:sldId id="286" r:id="rId27"/>
    <p:sldId id="287" r:id="rId28"/>
    <p:sldId id="279" r:id="rId29"/>
    <p:sldId id="278" r:id="rId30"/>
    <p:sldId id="288" r:id="rId31"/>
    <p:sldId id="280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1CA04B-A6F7-4E2B-A9AC-9472ECE18912}" type="datetimeFigureOut">
              <a:rPr lang="ru-RU" smtClean="0"/>
              <a:t>23.01.2020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AD5EC2-3B05-40FF-9E8D-80EC1798102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647" y="3964244"/>
            <a:ext cx="5963337" cy="199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2940" y="675719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Bookman Old Style" pitchFamily="18" charset="0"/>
              </a:rPr>
              <a:t>Блиц-опрос</a:t>
            </a:r>
          </a:p>
          <a:p>
            <a:pPr algn="ctr"/>
            <a:r>
              <a:rPr lang="ru-RU" sz="2800" b="1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«</a:t>
            </a:r>
            <a:r>
              <a:rPr lang="ru-RU" sz="6600" b="1" i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Из истории волонтерства»</a:t>
            </a:r>
            <a:endParaRPr lang="ru-RU" sz="6600" b="1" i="1" dirty="0">
              <a:solidFill>
                <a:schemeClr val="bg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" name="Picture 2" descr="Картинки по запросу белорусский красный крес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0" y="79974"/>
            <a:ext cx="1747393" cy="154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5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731520"/>
            <a:ext cx="6212160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На первом Вселенском Соборе в </a:t>
            </a:r>
            <a:r>
              <a:rPr lang="ru-RU" sz="2400" dirty="0" err="1">
                <a:solidFill>
                  <a:srgbClr val="000000"/>
                </a:solidFill>
                <a:latin typeface="Comic Sans MS" pitchFamily="66" charset="0"/>
              </a:rPr>
              <a:t>Никее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 в Византии были приняты решения, обязывающие архиереев лично курировать систему оказания медицинской помощи неимущим гражданам. Интересно, что Римский император </a:t>
            </a:r>
            <a:r>
              <a:rPr lang="ru-RU" sz="2400" dirty="0" err="1">
                <a:solidFill>
                  <a:srgbClr val="000000"/>
                </a:solidFill>
                <a:latin typeface="Comic Sans MS" pitchFamily="66" charset="0"/>
              </a:rPr>
              <a:t>Иулиан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, который в 330–336 гг. пытался возродить язычество, писал своему другу врачу </a:t>
            </a:r>
            <a:r>
              <a:rPr lang="ru-RU" sz="2400" dirty="0" err="1">
                <a:solidFill>
                  <a:srgbClr val="000000"/>
                </a:solidFill>
                <a:latin typeface="Comic Sans MS" pitchFamily="66" charset="0"/>
              </a:rPr>
              <a:t>Оривасию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: «Нам не мешало бы тоже проявлять заботу о слабых и немощных так, как это делают христиане».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1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731520"/>
            <a:ext cx="7272808" cy="1977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>
                <a:solidFill>
                  <a:schemeClr val="tx1"/>
                </a:solidFill>
                <a:latin typeface="Comic Sans MS" pitchFamily="66" charset="0"/>
              </a:rPr>
              <a:t>Официальной датой основания волонтерского движения считают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3140968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ru-RU" sz="36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1939 год 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ru-RU" sz="36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1945 год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ru-RU" sz="36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1920 год 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ru-RU" sz="36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1916 год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17947" y="116632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4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035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79712" y="692696"/>
            <a:ext cx="6624736" cy="19774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dirty="0">
                <a:solidFill>
                  <a:schemeClr val="tx1"/>
                </a:solidFill>
                <a:latin typeface="Comic Sans MS" pitchFamily="66" charset="0"/>
              </a:rPr>
              <a:t>Официальной датой основания волонтерского движения считают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3140968"/>
            <a:ext cx="6840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ru-RU" sz="3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1939 год 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ru-RU" sz="3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1945 год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ru-RU" sz="3600" i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1920 год</a:t>
            </a:r>
            <a:r>
              <a:rPr lang="ru-RU" sz="3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 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ru-RU" sz="3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1916 год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91013" y="116632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5ECCF3">
                    <a:lumMod val="75000"/>
                  </a:srgbClr>
                </a:solidFill>
              </a:rPr>
              <a:t>4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0474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4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731520"/>
            <a:ext cx="6912768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 1920 году, после Первой мировой войны во Франции был осуществлен первый волонтерский проект с участием группы добровольцев из Англии, Германии, Швеции, Австрии. Вчерашние солдаты враждующих армий собрались, чтобы совместными усилиями восстановить разрушенную деревню близ Вердена. Тогда молодёжь Франции и Германии выступила под лозунгом: «Лучше работать вместе, чем воевать друг против друга». Следствием этого беспрецедентного события стало основание старейшей международной волонтерской организации –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Service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Civil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International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(Международная гражданская служба).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67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48145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4000" dirty="0">
                <a:solidFill>
                  <a:schemeClr val="tx1"/>
                </a:solidFill>
                <a:latin typeface="Comic Sans MS" pitchFamily="66" charset="0"/>
              </a:rPr>
              <a:t>В каком государстве возникло первое женское волонтерское движение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3573016"/>
            <a:ext cx="6840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2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Великобритания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Российская Империя 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США 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Франция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5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3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481456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4000" dirty="0">
                <a:solidFill>
                  <a:schemeClr val="tx1"/>
                </a:solidFill>
                <a:latin typeface="Comic Sans MS" pitchFamily="66" charset="0"/>
              </a:rPr>
              <a:t>В каком государстве возникло первое женское волонтерское движение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3573016"/>
            <a:ext cx="6840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2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Великобритания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i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Российская Империя</a:t>
            </a:r>
            <a:r>
              <a:rPr lang="ru-RU" sz="32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 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США 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2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Франция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5ECCF3">
                    <a:lumMod val="75000"/>
                  </a:srgbClr>
                </a:solidFill>
              </a:rPr>
              <a:t>5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33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46368"/>
            <a:ext cx="6400800" cy="3474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Первое женское волонтерское движение – сестры милосердия, которые во время русско-турецкой войны добровольно отправились на фронт, чтобы помогать раненым солдатам.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7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old.miloserdie.ru/i/viktorina-volunteer_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356992"/>
            <a:ext cx="19050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4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404664"/>
            <a:ext cx="7344816" cy="316835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Comic Sans MS" pitchFamily="66" charset="0"/>
              </a:rPr>
              <a:t>Первая юношеская добровольческая организация - скауты. Полковник сэр Роберт Стивенсон Смит Баден-Пауэлл основал движение скаутов в 1907 году в Великобритании. В 1909 году скауты появились и в России. Какие слова стали лозунгом скаутов?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3573016"/>
            <a:ext cx="6840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30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«Всегда готов!» </a:t>
            </a:r>
            <a:endParaRPr lang="ru-RU" sz="30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30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«Ни одного дня без доброго дела!»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30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«Будь готов!» </a:t>
            </a:r>
            <a:endParaRPr lang="ru-RU" sz="30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30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«Спешите делать добро»</a:t>
            </a:r>
            <a:endParaRPr lang="ru-RU" sz="30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6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9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404664"/>
            <a:ext cx="7200800" cy="316835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Comic Sans MS" pitchFamily="66" charset="0"/>
              </a:rPr>
              <a:t>Первая юношеская добровольческая организация - скауты. Полковник сэр Роберт Стивенсон Смит Баден-Пауэлл основал движение скаутов в 1907 году в Великобритании. В 1909 году скауты появились и в России. Какие слова стали лозунгом скаутов?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3573016"/>
            <a:ext cx="6840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30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«Всегда готов!» 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30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«Ни одного дня без доброго дела!»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3000" i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«Будь готов!»</a:t>
            </a:r>
            <a:r>
              <a:rPr lang="ru-RU" sz="30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 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30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«Спешите делать добро»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5ECCF3">
                    <a:lumMod val="75000"/>
                  </a:srgbClr>
                </a:solidFill>
              </a:rPr>
              <a:t>6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4046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7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20354" y="731520"/>
            <a:ext cx="7356102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Девиз скаутов — «будь готов!» (англ. </a:t>
            </a:r>
            <a:r>
              <a:rPr lang="ru-RU" sz="2400" dirty="0" err="1">
                <a:solidFill>
                  <a:srgbClr val="000000"/>
                </a:solidFill>
                <a:latin typeface="Comic Sans MS" pitchFamily="66" charset="0"/>
              </a:rPr>
              <a:t>Be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Comic Sans MS" pitchFamily="66" charset="0"/>
              </a:rPr>
              <a:t>Prepared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); по-английски он сокращается до первых букв так же, как фамилия основателя движения скаутов (B.P.). Происхождение этой фразы связано с исходным патриотическим характером движения скаутов. Баден-Пауэлл писал 12 февраля 1908 в статье в журнале «</a:t>
            </a:r>
            <a:r>
              <a:rPr lang="ru-RU" sz="2400" dirty="0" err="1">
                <a:solidFill>
                  <a:srgbClr val="000000"/>
                </a:solidFill>
                <a:latin typeface="Comic Sans MS" pitchFamily="66" charset="0"/>
              </a:rPr>
              <a:t>Бойскаутинг</a:t>
            </a:r>
            <a:r>
              <a:rPr lang="ru-RU" sz="2400" dirty="0">
                <a:solidFill>
                  <a:srgbClr val="000000"/>
                </a:solidFill>
                <a:latin typeface="Comic Sans MS" pitchFamily="66" charset="0"/>
              </a:rPr>
              <a:t>»: «Будьте готовы умереть за свою страну, если потребуется; так что когда настанет момент, выходите из дома с уверенностью и без раздумья о том, убьют вас или нет». Лозунг переняли сначала русские скауты, появившиеся в 1909 году, а затем и советские пионеры, несмотря на то, что официально скаутские организации в СССР были запрещены.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731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548680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prstClr val="black"/>
                </a:solidFill>
                <a:latin typeface="Comic Sans MS" pitchFamily="66" charset="0"/>
              </a:rPr>
              <a:t>Первоначально слово «волонтер» означало: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2204864"/>
            <a:ext cx="77048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человека, добровольно жертвующего деньги церкви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человека, добровольно отправляющегося в действующую армию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человека, добровольно принимающего участие в крестовых походах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человека, отказывающегося брать деньги за любую службу </a:t>
            </a:r>
            <a:r>
              <a:rPr lang="ru-RU" sz="24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/>
            </a:r>
            <a:br>
              <a:rPr lang="ru-RU" sz="24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</a:br>
            <a:endParaRPr lang="ru-RU" sz="2400" dirty="0">
              <a:solidFill>
                <a:srgbClr val="B4DCFA">
                  <a:lumMod val="25000"/>
                </a:srgb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3669" y="40466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>
                <a:solidFill>
                  <a:srgbClr val="5ECCF3">
                    <a:lumMod val="75000"/>
                  </a:srgbClr>
                </a:solidFill>
              </a:rPr>
              <a:t>1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18" y="248591"/>
            <a:ext cx="1214027" cy="1171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97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13928" y="404664"/>
            <a:ext cx="7530479" cy="187220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 В древней христианской Церкви существовали добровольцы-женщины, которые помогали при храмах, обслуживали больных. Как они назывались?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3068960"/>
            <a:ext cx="6840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40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алтарницы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 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диаконисы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к</a:t>
            </a:r>
            <a:r>
              <a:rPr lang="ru-RU" sz="40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елейницы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40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пророчицы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7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5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404664"/>
            <a:ext cx="7344816" cy="1872208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 В древней христианской Церкви существовали добровольцы-женщины, которые помогали при храмах, обслуживали больных. Как они назывались?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3068960"/>
            <a:ext cx="6840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itchFamily="2" charset="2"/>
              <a:buChar char="v"/>
            </a:pPr>
            <a:r>
              <a:rPr lang="ru-RU" sz="4000" dirty="0" err="1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алтарницы</a:t>
            </a: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 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4000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диаконисы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40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к</a:t>
            </a:r>
            <a:r>
              <a:rPr lang="ru-RU" sz="40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елейницы</a:t>
            </a:r>
          </a:p>
          <a:p>
            <a:pPr marL="457200" indent="-457200" algn="just">
              <a:buFont typeface="Wingdings" pitchFamily="2" charset="2"/>
              <a:buChar char="v"/>
            </a:pPr>
            <a:r>
              <a:rPr lang="ru-RU" sz="40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пророчицы</a:t>
            </a:r>
            <a:endParaRPr lang="ru-RU" sz="40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7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5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731520"/>
            <a:ext cx="5996136" cy="492972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Женщины в Византии работали в медицине на равных правах с мужчинами. На диаконис возлагался уход за больными. В основном, это были монахини. Причем, женщины работали не только медсестрами, акушерками, но и врачами.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0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404664"/>
            <a:ext cx="7272808" cy="266429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 Кто из великих святителей, имея профессию врача, добровольно профессионально помогал больным, создав один из первых медико-реабилитационных центров?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429000"/>
            <a:ext cx="826795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свт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. Василий Великий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свт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. Григорий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Нисский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свт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. Спиридон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Тримифунтский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свт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. Лев Великий </a:t>
            </a:r>
            <a:endParaRPr lang="ru-RU" sz="3800" dirty="0">
              <a:solidFill>
                <a:srgbClr val="B4DCFA">
                  <a:lumMod val="25000"/>
                </a:srgb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8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6226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972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404664"/>
            <a:ext cx="6984776" cy="266429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 Кто из великих святителей, имея профессию врача, добровольно профессионально помогал больным, создав один из первых медико-реабилитационных центров?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878" y="3356992"/>
            <a:ext cx="826795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3800" i="1" dirty="0" err="1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свт</a:t>
            </a:r>
            <a:r>
              <a:rPr lang="ru-RU" sz="3800" i="1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. Василий Великий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свт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. Григорий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Нисский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свт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. Спиридон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Тримифунтский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  <a:r>
              <a:rPr lang="ru-RU" sz="3800" dirty="0" err="1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свт</a:t>
            </a:r>
            <a:r>
              <a:rPr lang="ru-RU" sz="3800" dirty="0" smtClean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. Лев Великий </a:t>
            </a:r>
            <a:endParaRPr lang="ru-RU" sz="3800" dirty="0">
              <a:solidFill>
                <a:srgbClr val="B4DCFA">
                  <a:lumMod val="25000"/>
                </a:srgb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8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5071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516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63688" y="260648"/>
            <a:ext cx="5040560" cy="619268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 370 году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свт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. Василий Великий создает медицинский комплекс. Он назывался «Прибежище» и включал в себя гостиницу для неимущих иногородних, дом престарелых, лепрозорий, приют для бедных и другие подразделения. Отдельно существовали инфекционные корпуса. Причем, Василий Великий сам отбирал для работы врачей и остальной медперсонал. 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http://old.miloserdie.ru/i/viktorina-volunteer_08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154" y="4509120"/>
            <a:ext cx="19050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6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20354" y="404664"/>
            <a:ext cx="6924054" cy="266429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Знаменитая русская женщина-волонтер княгиня Мария Дондукова-Корсакова посвятила значительную часть жизни тюремному служению. В 1900-х годах она пыталась добиться права посещения политических заключенных в Шлиссельбургской крепости. Княгине было отказано. История сохранила ее ответ, после которого в 1904 году посещение крепости было разрешено. Что предложила Дондукова-Корсакова?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068960"/>
            <a:ext cx="826795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600" i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</a:t>
            </a: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амнистировать всех заключенных под ее ответственность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 арестовать ее саму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организовывать личные встречи с заключенными вне крепости под надзором полиции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6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отказаться от волонтерской деятельности в тюрьмах вообще</a:t>
            </a:r>
            <a:endParaRPr lang="ru-RU" sz="2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9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5389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4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74735" y="404664"/>
            <a:ext cx="6869673" cy="266429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Знаменитая русская женщина-волонтер княгиня Мария Дондукова-Корсакова посвятила значительную часть жизни тюремному служению. В 1900-х годах она пыталась добиться права посещения политических заключенных в Шлиссельбургской крепости. Княгине было отказано. История сохранила ее ответ, после которого в 1904 году посещение крепости было разрешено. Что предложила Дондукова-Корсакова?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068960"/>
            <a:ext cx="826795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600" i="1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амнистировать всех заключенных под ее ответственность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 </a:t>
            </a:r>
            <a:r>
              <a:rPr lang="ru-RU" sz="2600" i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арестовать ее саму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организовывать личные встречи с заключенными вне крепости под надзором полиции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отказаться от волонтерской деятельности в тюрьмах вообще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44408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5ECCF3">
                    <a:lumMod val="75000"/>
                  </a:srgbClr>
                </a:solidFill>
              </a:rPr>
              <a:t>9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85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3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548680"/>
            <a:ext cx="6768752" cy="525658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После очередного отказа княгиня обратилась с просьбой заключить в крепость её саму. В 1904 году она, после усиленных хлопот и целого ряда неудач, наконец, добилась доступа к политическим арестантам Шлиссельбургской крепости.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Занималась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вопросами переустройства тюремной системы: учреждала библиотеки в тюрьмах, устраивала впервые в России калориферное отопление в камерах, добивалась введения «парольной системы» — временного освобождения из тюрем по семейным обстоятельствам.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9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5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76672"/>
            <a:ext cx="7488832" cy="28083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«Чтобы поверить в добро, надо начать делать его», - эти слова вполне могли бы стать лозунгом любой добровольческой организации. Кто автор этих слов?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3861048"/>
            <a:ext cx="66967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Б. Франклин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Ф.Д. Рузвельт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Ф. Достоевский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Л. Толстой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116632"/>
            <a:ext cx="10855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10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3576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4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548680"/>
            <a:ext cx="60486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prstClr val="black"/>
                </a:solidFill>
                <a:latin typeface="Comic Sans MS" pitchFamily="66" charset="0"/>
              </a:rPr>
              <a:t>Первоначально слово «волонтер» означало: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2204864"/>
            <a:ext cx="770485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человека, добровольно жертвующего деньги церкви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i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человека, добровольно отправляющегося в действующую армию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человека, добровольно принимающего участие в крестовых походах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человека, отказывающегося брать деньги за любую службу </a:t>
            </a:r>
            <a:r>
              <a:rPr lang="ru-RU" sz="24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/>
            </a:r>
            <a:br>
              <a:rPr lang="ru-RU" sz="24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</a:br>
            <a:endParaRPr lang="ru-RU" sz="2400" dirty="0">
              <a:solidFill>
                <a:srgbClr val="B4DCFA">
                  <a:lumMod val="25000"/>
                </a:srgbClr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3669" y="404663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>
                <a:solidFill>
                  <a:srgbClr val="5ECCF3">
                    <a:lumMod val="75000"/>
                  </a:srgbClr>
                </a:solidFill>
              </a:rPr>
              <a:t>1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59" y="250339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1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704856" cy="28803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«Чтобы поверить в добро, надо начать делать его», - эти слова вполне могли бы стать лозунгом любой добровольческой организации. Кто автор этих слов?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632" y="3861048"/>
            <a:ext cx="66967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32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Б. Франклин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Ф.Д. Рузвельт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Ф. Достоевский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3200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Л. Толстой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56376" y="116632"/>
            <a:ext cx="108555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5ECCF3">
                    <a:lumMod val="75000"/>
                  </a:srgbClr>
                </a:solidFill>
              </a:rPr>
              <a:t>10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5893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http://old.miloserdie.ru/i/viktorina-volunteer_1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376" y="3068960"/>
            <a:ext cx="19050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2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764704"/>
            <a:ext cx="6984776" cy="347472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Великий русский писатель во многих произведениях говорил о добре, красоте и служении людям. Лишь те его герои, которые следуют идеалам добровольчества – в широком смысле слова – удостаиваются читательской любви и сочувствия.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0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82886" y="1124744"/>
            <a:ext cx="6317506" cy="410445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Само слово волонтер (доброволец) в течение долгого времени обозначало человека, отправившегося на войну по зову долга, а не по призыву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old.miloserdie.ru/i/viktorina-volunteer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933056"/>
            <a:ext cx="3073524" cy="204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00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416139"/>
            <a:ext cx="7848872" cy="194421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В 1932 году в США состоялась масштабная акция под названием «Марш </a:t>
            </a:r>
            <a:r>
              <a:rPr lang="ru-RU" sz="3200" dirty="0" err="1">
                <a:solidFill>
                  <a:schemeClr val="tx1"/>
                </a:solidFill>
                <a:latin typeface="Comic Sans MS" pitchFamily="66" charset="0"/>
              </a:rPr>
              <a:t>десятицентовиков</a:t>
            </a: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». Что это такое?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2723162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добровольческая демонстрация для привлечения внимания к проблеме безработицы в США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сбор средств для пострадавших во время «Великой депрессии»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сбор средств на помощь больным полиомиелитом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сбор пожертвований на снабжение армии США</a:t>
            </a:r>
            <a:endParaRPr lang="ru-RU" sz="26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14885" y="21826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2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3" y="21826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2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332656"/>
            <a:ext cx="7200800" cy="194421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В 1932 году в США состоялась масштабная акция под названием «Марш </a:t>
            </a:r>
            <a:r>
              <a:rPr lang="ru-RU" sz="3200" dirty="0" err="1">
                <a:solidFill>
                  <a:schemeClr val="tx1"/>
                </a:solidFill>
                <a:latin typeface="Comic Sans MS" pitchFamily="66" charset="0"/>
              </a:rPr>
              <a:t>десятицентовиков</a:t>
            </a:r>
            <a:r>
              <a:rPr lang="ru-RU" sz="3200" dirty="0">
                <a:solidFill>
                  <a:schemeClr val="tx1"/>
                </a:solidFill>
                <a:latin typeface="Comic Sans MS" pitchFamily="66" charset="0"/>
              </a:rPr>
              <a:t>». Что это такое?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2723162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добровольческая демонстрация для привлечения внимания к проблеме безработицы в США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сбор средств для пострадавших во время «Великой депрессии»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i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сбор средств на помощь больным полиомиелитом 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6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сбор пожертвований на снабжение армии США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214885" y="270956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5ECCF3">
                    <a:lumMod val="75000"/>
                  </a:srgbClr>
                </a:solidFill>
              </a:rPr>
              <a:t>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3" y="116632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7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19672" y="731520"/>
            <a:ext cx="6192688" cy="118531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В 1932 году Ф.Д. Рузвельт становится президентом США. В 20-х годах эпидемия полиомиелита в одном Нью-Йорке унесла жизни 2 тысяч человек, 7 тысяч остались калеками. Сам Рузвельт пострадал от этой болезни, и остаток жизни был прикован к инвалидному креслу. «Марш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десятицентовиков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» - масштабная акция сбора средств на борьбу с полиомиелитом: лечение больных, изучение вируса. Все желающие помочь «хотя бы десятью центами» отправляли свои пожертвования лично президенту.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2249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http://old.miloserdie.ru/i/viktorina-volunteer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97152"/>
            <a:ext cx="190500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80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476672"/>
            <a:ext cx="6696744" cy="244827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000" dirty="0">
                <a:solidFill>
                  <a:schemeClr val="tx1"/>
                </a:solidFill>
                <a:latin typeface="Comic Sans MS" pitchFamily="66" charset="0"/>
              </a:rPr>
              <a:t>Первые богадельни и больницы для всех сословий, созданные на добровольные пожертвования под покровительством Церкви появились </a:t>
            </a:r>
            <a:r>
              <a:rPr lang="ru-RU" sz="3000" dirty="0" smtClean="0">
                <a:solidFill>
                  <a:schemeClr val="tx1"/>
                </a:solidFill>
                <a:latin typeface="Comic Sans MS" pitchFamily="66" charset="0"/>
              </a:rPr>
              <a:t>в:</a:t>
            </a:r>
            <a:endParaRPr lang="ru-RU" sz="3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8639" y="3140968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России в XVIII веке 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Древней Греции 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Comic Sans MS" pitchFamily="66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Франции в XVII веке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b="0" i="0" dirty="0" smtClean="0">
                <a:solidFill>
                  <a:schemeClr val="bg2">
                    <a:lumMod val="25000"/>
                  </a:schemeClr>
                </a:solidFill>
                <a:effectLst/>
                <a:latin typeface="Comic Sans MS" pitchFamily="66" charset="0"/>
              </a:rPr>
              <a:t>Византийской Империи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/>
              </a:rPr>
              <a:t>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126434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i="1" dirty="0" smtClean="0">
                <a:solidFill>
                  <a:srgbClr val="5ECCF3">
                    <a:lumMod val="75000"/>
                  </a:srgbClr>
                </a:solidFill>
              </a:rPr>
              <a:t>3</a:t>
            </a:r>
            <a:endParaRPr lang="ru-RU" sz="6000" b="1" i="1" dirty="0">
              <a:solidFill>
                <a:srgbClr val="5ECCF3">
                  <a:lumMod val="75000"/>
                </a:srgb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7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476672"/>
            <a:ext cx="6408712" cy="244827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000" dirty="0">
                <a:solidFill>
                  <a:schemeClr val="tx1"/>
                </a:solidFill>
                <a:latin typeface="Comic Sans MS" pitchFamily="66" charset="0"/>
              </a:rPr>
              <a:t>Первые богадельни и больницы для всех сословий, созданные на добровольные пожертвования под покровительством Церкви появились </a:t>
            </a:r>
            <a:r>
              <a:rPr lang="ru-RU" sz="3000" dirty="0" smtClean="0">
                <a:solidFill>
                  <a:schemeClr val="tx1"/>
                </a:solidFill>
                <a:latin typeface="Comic Sans MS" pitchFamily="66" charset="0"/>
              </a:rPr>
              <a:t>в:</a:t>
            </a:r>
            <a:endParaRPr lang="ru-RU" sz="3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8639" y="3140968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России в XVIII веке 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Древней Греции 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>
                <a:solidFill>
                  <a:srgbClr val="B4DCFA">
                    <a:lumMod val="25000"/>
                  </a:srgbClr>
                </a:solidFill>
                <a:latin typeface="Comic Sans MS" pitchFamily="66" charset="0"/>
              </a:rPr>
              <a:t>Франции в XVII веке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i="1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Византийской Империи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26434" y="188640"/>
            <a:ext cx="63511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5ECCF3">
                    <a:lumMod val="75000"/>
                  </a:srgbClr>
                </a:solidFill>
              </a:rPr>
              <a:t>3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128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8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149</TotalTime>
  <Words>1153</Words>
  <Application>Microsoft Office PowerPoint</Application>
  <PresentationFormat>Экран (4:3)</PresentationFormat>
  <Paragraphs>132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Цдт</dc:creator>
  <cp:lastModifiedBy>User_CDT</cp:lastModifiedBy>
  <cp:revision>17</cp:revision>
  <dcterms:created xsi:type="dcterms:W3CDTF">2016-11-02T11:30:41Z</dcterms:created>
  <dcterms:modified xsi:type="dcterms:W3CDTF">2020-01-23T13:23:37Z</dcterms:modified>
</cp:coreProperties>
</file>