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9" r:id="rId4"/>
    <p:sldId id="260" r:id="rId5"/>
    <p:sldId id="261" r:id="rId6"/>
    <p:sldId id="273" r:id="rId7"/>
    <p:sldId id="274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7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0027" y="800682"/>
            <a:ext cx="4025076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помним</a:t>
            </a:r>
          </a:p>
          <a:p>
            <a:pPr algn="ctr"/>
            <a:r>
              <a:rPr lang="ru-RU" sz="5400" b="1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Ваши </a:t>
            </a:r>
          </a:p>
          <a:p>
            <a:pPr algn="ctr"/>
            <a:r>
              <a:rPr lang="ru-RU" sz="5400" b="1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Имена…</a:t>
            </a:r>
          </a:p>
          <a:p>
            <a:pPr algn="ctr"/>
            <a:r>
              <a:rPr lang="ru-RU" sz="2800" i="1" dirty="0" err="1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i="1" dirty="0" err="1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нформ</a:t>
            </a:r>
            <a:r>
              <a:rPr lang="ru-RU" sz="2800" i="1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-дайджест</a:t>
            </a:r>
            <a:endParaRPr lang="ru-RU" sz="2800" i="1" dirty="0" smtClean="0">
              <a:ln w="0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4427" y="14706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Бородин Тимофей Степанович</a:t>
            </a:r>
            <a:endParaRPr lang="ru-RU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2657" y="3856631"/>
            <a:ext cx="8741432" cy="29567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Тимофей </a:t>
            </a: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Бородин родился 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 августа</a:t>
            </a: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 1917 года в Гомеле в рабочей семье. </a:t>
            </a:r>
            <a:endParaRPr lang="ru-RU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>
              <a:buNone/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Начало </a:t>
            </a: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войны встретил на строительстве оборонительных сооружений в Бресте. Вернувшись в Гомель, Бородин обратился в партийные органы с просьбой о направлении его на подпольную работу. Его просьба была удовлетворена, и Бородин остался во вражеском тылу с задачей организации подрывной и подпольной работы в Гомеле. Начиная с августа 1941 года, Бородин </a:t>
            </a:r>
            <a:r>
              <a:rPr lang="ru-RU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вёл активную работу по созданию подполья в городе</a:t>
            </a: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создав городской подпольный центр, доводивший задания горкома партии до подпольных групп и руководивший их действиями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88" y="1178319"/>
            <a:ext cx="4845080" cy="2588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860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98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Бородин Тимофей Степанович</a:t>
            </a:r>
            <a:endParaRPr lang="ru-RU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Одной </a:t>
            </a: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из первых операций, предпринятой группой Бородина, была </a:t>
            </a:r>
            <a:r>
              <a:rPr lang="ru-RU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попытка подрыва элеватора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</a:t>
            </a: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который должны были осуществить Бородин и его сестра. Однако на выходе из дома Бородин был арестован. Его сестре, у которой была взрывчатка, удалось вовремя скрыться. От Бородина потребовали в трёхдневный срок предоставить оккупационным властям подписанное 18 местными жителями поручительство за него как за лояльного новой власти и не связанного с подпольными организациями. Когда Бородин предоставил поручительство с подписями, ему предложили устроиться на работу инженером в 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типографии.</a:t>
            </a:r>
          </a:p>
          <a:p>
            <a:pPr marL="0" indent="0">
              <a:buNone/>
            </a:pP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В </a:t>
            </a: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сентябре 1941 года Бородин сумел побывать в партизанском отряде. 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 </a:t>
            </a: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ночное время Бородин совместно с надёжными людьми </a:t>
            </a:r>
            <a:r>
              <a:rPr lang="ru-RU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начал печатать листовки</a:t>
            </a: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 Также Бородин в типографии </a:t>
            </a:r>
            <a:r>
              <a:rPr lang="ru-RU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изготовил три печати различных оккупационных ведомств</a:t>
            </a: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что позволило наладить изготовление фальшивых документов для подпольщиков и беглых военнопленных. Группа Бородина установила связи с подпольными группами на Гомельском паровозовагоноремонтном заводе, электростанции, деревообделочном комбинате и ряде других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837122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86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Бородин Тимофей Степанович</a:t>
            </a:r>
            <a:endParaRPr lang="ru-RU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В </a:t>
            </a: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конце ноября 1941 года группа Бородина </a:t>
            </a:r>
            <a:r>
              <a:rPr lang="ru-RU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взорвала танковую ремонтную мастерскую</a:t>
            </a: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 Вскоре ей же был уничтожен склад горючего. Квартира Бородина после этих акций обыскивалась гестапо, однако результатов это не дало. Тогда за квартирой Бородиных было установлено наблюдение, а рядом с ней поселились два 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немца.</a:t>
            </a:r>
          </a:p>
          <a:p>
            <a:pPr marL="0" indent="0">
              <a:buNone/>
            </a:pP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Осенью </a:t>
            </a: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1941 года группа Бородина </a:t>
            </a:r>
            <a:r>
              <a:rPr lang="ru-RU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взорвала ресторан на Советской улице</a:t>
            </a: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 При взрыве погибли десятки немецких офицеров, в том числе генерал. Весной 1942 года группа начала готовиться к уничтожению городской электростанции, однако к тому времени гестапо шло по её следам. 9 мая 1942 года Бородин был арестован. 20 июня 1942 года он был 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расстрелян</a:t>
            </a:r>
          </a:p>
        </p:txBody>
      </p:sp>
    </p:spTree>
    <p:extLst>
      <p:ext uri="{BB962C8B-B14F-4D97-AF65-F5344CB8AC3E}">
        <p14:creationId xmlns:p14="http://schemas.microsoft.com/office/powerpoint/2010/main" val="1095601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Письмо Тимофея за час до расстрела</a:t>
            </a:r>
            <a:endParaRPr lang="ru-RU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6" y="995593"/>
            <a:ext cx="4669766" cy="4804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 lnSpcReduction="10000"/>
          </a:bodyPr>
          <a:lstStyle/>
          <a:p>
            <a:r>
              <a:rPr lang="ru-RU" i="1" dirty="0" smtClean="0">
                <a:latin typeface="Bahnschrift Light" panose="020B0502040204020203" pitchFamily="34" charset="0"/>
              </a:rPr>
              <a:t>Родные! В последний час пишу вам. Видно, такая моя судьба, чтобы умереть от пули. Мама, папа, Валя, Тоня, Лида, Нина, Женя, Володя, Аркадий, Саша, если я был к кому несправедлив — простите меня. Дорогие, берегите себя, не обижайте друг друга. Папа, берегите Тоню и Сашу. Привет в предсмертный час всем родным и знакомым. (последнее письмо Бородина, написанное им на носовом платке за час до расстрела)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205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Казей</a:t>
            </a:r>
            <a:r>
              <a:rPr lang="ru-RU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Марат Иванович</a:t>
            </a:r>
            <a:endParaRPr lang="ru-RU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советский </a:t>
            </a: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белорусский пионер-герой, юный красный партизан-разведчик, Герой Советского Союза (посмертно)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23" y="2136775"/>
            <a:ext cx="2495728" cy="3767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290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82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Казей</a:t>
            </a:r>
            <a:r>
              <a:rPr lang="ru-RU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Марат Иванович</a:t>
            </a:r>
            <a:endParaRPr lang="ru-RU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8109" y="1347128"/>
            <a:ext cx="5915780" cy="514715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После смерти матери Марат со старшей сестрой Ариадной в ноябре 1942 года ушли в партизанский отряд им. 25-летия Октября.</a:t>
            </a:r>
          </a:p>
          <a:p>
            <a:pPr marL="0" indent="0">
              <a:buNone/>
            </a:pPr>
            <a:r>
              <a:rPr lang="ru-RU" sz="6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Зимой 1943 года, когда отряд выходил из окружения, Ариадна </a:t>
            </a:r>
            <a:r>
              <a:rPr lang="ru-RU" sz="64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Казей</a:t>
            </a:r>
            <a:r>
              <a:rPr lang="ru-RU" sz="6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 получила тяжелое обморожение ступней ног, требовалась ампутация. Вследствие операции в июне 1943 года её эвакуировали Марату, как несовершеннолетнему, было предложено эвакуироваться вместе с сестрой, но он отказался и остался в отряде.</a:t>
            </a:r>
          </a:p>
          <a:p>
            <a:pPr marL="0" indent="0">
              <a:buNone/>
            </a:pPr>
            <a:r>
              <a:rPr lang="ru-RU" sz="6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Впоследствии Марат </a:t>
            </a:r>
            <a:r>
              <a:rPr lang="ru-RU" sz="6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стал разведчиком </a:t>
            </a:r>
            <a:r>
              <a:rPr lang="ru-RU" sz="6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штаба </a:t>
            </a:r>
            <a:r>
              <a:rPr lang="ru-RU" sz="6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200-ой партизанской бригады им. </a:t>
            </a:r>
            <a:r>
              <a:rPr lang="ru-RU" sz="6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К. К. Рокоссовского. Кроме разведок, </a:t>
            </a:r>
            <a:r>
              <a:rPr lang="ru-RU" sz="64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участвовал в рейдах и диверсиях</a:t>
            </a:r>
            <a:r>
              <a:rPr lang="ru-RU" sz="6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 За смелость и отвагу в боях награждён орденом Отечественной войны I степени, медалями «За отвагу» (</a:t>
            </a:r>
            <a:r>
              <a:rPr lang="ru-RU" sz="64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будучи ранен, поднял партизан в атаку</a:t>
            </a:r>
            <a:r>
              <a:rPr lang="ru-RU" sz="6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) и «За боевые заслуги».</a:t>
            </a:r>
          </a:p>
          <a:p>
            <a:pPr marL="0" indent="0">
              <a:buNone/>
            </a:pPr>
            <a:r>
              <a:rPr lang="ru-RU" sz="6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В марте 1943 года Марат фактически спас партизанский отряд. Когда каратели взяли партизан «в клещи» у деревни </a:t>
            </a:r>
            <a:r>
              <a:rPr lang="ru-RU" sz="64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Румок</a:t>
            </a:r>
            <a:r>
              <a:rPr lang="ru-RU" sz="6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именно разведчику </a:t>
            </a:r>
            <a:r>
              <a:rPr lang="ru-RU" sz="64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Казею</a:t>
            </a:r>
            <a:r>
              <a:rPr lang="ru-RU" sz="6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удалось </a:t>
            </a:r>
            <a:r>
              <a:rPr lang="ru-RU" sz="64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прорваться сквозь «кольцо» противника и привести на помощь партизанский отряд </a:t>
            </a:r>
            <a:r>
              <a:rPr lang="ru-RU" sz="6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им. Д. А. Фурманова, который находился в семи километрах от окружённых партизан.</a:t>
            </a:r>
          </a:p>
          <a:p>
            <a:pPr marL="0" indent="0">
              <a:buNone/>
            </a:pPr>
            <a:r>
              <a:rPr lang="ru-RU" sz="6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В декабре 1943 года в бою на Слуцком шоссе Марат </a:t>
            </a:r>
            <a:r>
              <a:rPr lang="ru-RU" sz="64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Казей</a:t>
            </a:r>
            <a:r>
              <a:rPr lang="ru-RU" sz="6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ru-RU" sz="64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добыл ценные документы неприятеля </a:t>
            </a:r>
            <a:r>
              <a:rPr lang="ru-RU" sz="6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— военные карты и планы гитлеровского командования.</a:t>
            </a:r>
          </a:p>
          <a:p>
            <a:pPr marL="0" indent="0">
              <a:buNone/>
            </a:pPr>
            <a:endParaRPr lang="ru-RU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98" y="1874163"/>
            <a:ext cx="2811253" cy="4172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6497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315" y="152887"/>
            <a:ext cx="5683370" cy="6928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Подвиг Марата </a:t>
            </a:r>
            <a:r>
              <a:rPr lang="ru-RU" b="1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Казея</a:t>
            </a:r>
            <a:endParaRPr lang="ru-RU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804" y="770028"/>
            <a:ext cx="8814165" cy="31783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Возвращаясь </a:t>
            </a:r>
            <a:r>
              <a:rPr lang="ru-RU" sz="29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из разведки, Марат и начальник разведки штаба партизанской бригады Ларин Михаил Степанович на лошадях ранним утром приехали в деревню </a:t>
            </a:r>
            <a:r>
              <a:rPr lang="ru-RU" sz="29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Хоромицкие</a:t>
            </a:r>
            <a:r>
              <a:rPr lang="ru-RU" sz="29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 Ларин направился к связному, а Марат зашёл отдохнуть к своим знакомым </a:t>
            </a:r>
            <a:r>
              <a:rPr lang="ru-RU" sz="29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Аксенчикам</a:t>
            </a:r>
            <a:r>
              <a:rPr lang="ru-RU" sz="29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 </a:t>
            </a:r>
            <a:r>
              <a:rPr lang="ru-RU" sz="29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Деревню </a:t>
            </a:r>
            <a:r>
              <a:rPr lang="ru-RU" sz="29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окружила цепь гитлеровцев из состава карательной </a:t>
            </a:r>
            <a:r>
              <a:rPr lang="ru-RU" sz="29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зондеркоманды</a:t>
            </a:r>
            <a:r>
              <a:rPr lang="ru-RU" sz="29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СС «Дирлевангер» и полицаев. В начавшейся перестрелке Ларин погиб почти сразу. Марату удалось добраться до кустарника у опушки леса, там он и принял бой. Держа оборону, </a:t>
            </a:r>
            <a:r>
              <a:rPr lang="ru-RU" sz="29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отстреливался до последнего патрона</a:t>
            </a:r>
            <a:r>
              <a:rPr lang="ru-RU" sz="29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а потом взял в руки своё последнее оружие — две гранаты. Одну бросил в немцев, а вторую оставил. Немцы хотели взять его живым. Второй гранатой, когда они подошли совсем близко, </a:t>
            </a:r>
            <a:r>
              <a:rPr lang="ru-RU" sz="29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подорвал себя вместе с ними</a:t>
            </a:r>
            <a:r>
              <a:rPr lang="ru-RU" sz="29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 </a:t>
            </a:r>
          </a:p>
          <a:p>
            <a:pPr marL="0" indent="0">
              <a:buNone/>
            </a:pPr>
            <a:r>
              <a:rPr lang="ru-RU" sz="29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По другой версии партизан сознательно подорвал только себя, дабы не дать повода гитлеровцам к карательной операции в деревне </a:t>
            </a:r>
            <a:r>
              <a:rPr lang="ru-RU" sz="29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Хоромицкие</a:t>
            </a:r>
            <a:r>
              <a:rPr lang="ru-RU" sz="29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</a:t>
            </a:r>
          </a:p>
          <a:p>
            <a:pPr marL="0" indent="0">
              <a:buNone/>
            </a:pPr>
            <a:r>
              <a:rPr lang="ru-RU" sz="29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За проявленный героизм в борьбе с немецко-фашистскими захватчиками </a:t>
            </a:r>
            <a:r>
              <a:rPr lang="ru-RU" sz="29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Казею</a:t>
            </a:r>
            <a:r>
              <a:rPr lang="ru-RU" sz="29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Марату Ивановичу присвоено звание Героя Советского Союза посмертно — через 21 год после гибели.</a:t>
            </a:r>
          </a:p>
          <a:p>
            <a:pPr marL="0" indent="0">
              <a:buNone/>
            </a:pPr>
            <a:endParaRPr lang="ru-RU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93" y="3699217"/>
            <a:ext cx="4403785" cy="293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1458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50031"/>
            <a:ext cx="7886700" cy="1325563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Мазаник</a:t>
            </a:r>
            <a:r>
              <a:rPr lang="ru-RU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Елена Григорьевна</a:t>
            </a:r>
            <a:endParaRPr lang="ru-RU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67548"/>
            <a:ext cx="3503570" cy="4867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советская разведчица, непосредственный исполнитель уничтожения генерального комиссара Белоруссии Вильгельма Кубе. Герой Советского Союза </a:t>
            </a:r>
          </a:p>
        </p:txBody>
      </p:sp>
    </p:spTree>
    <p:extLst>
      <p:ext uri="{BB962C8B-B14F-4D97-AF65-F5344CB8AC3E}">
        <p14:creationId xmlns:p14="http://schemas.microsoft.com/office/powerpoint/2010/main" val="3600897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Мазаник</a:t>
            </a:r>
            <a:r>
              <a:rPr lang="ru-RU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Елена Григорьевна</a:t>
            </a:r>
            <a:endParaRPr lang="ru-RU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6429" y="1825625"/>
            <a:ext cx="4730151" cy="435133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После </a:t>
            </a: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падения Минска Елена 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устроилась </a:t>
            </a: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уборщицей в одну из немецких воинских частей, потом работала официанткой на фабрике-кухне и в казино для немецких офицеров. В начале июня 1943 года она была принята на работу в трёхэтажный 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особняк, </a:t>
            </a: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 котором жил вместе с семьёй генеральный комиссар Белоруссии Вильгельм Кубе.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26" y="1603392"/>
            <a:ext cx="3159424" cy="4396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0016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549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Мазаник</a:t>
            </a:r>
            <a:r>
              <a:rPr lang="ru-RU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Елена Григорьевна</a:t>
            </a:r>
            <a:endParaRPr lang="ru-RU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64566"/>
            <a:ext cx="7886700" cy="5339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В ночь на 21 сентября 1943 года Елена и её сестра Валентина запустили часовой механизм мины, рассчитанный на 24 часа. Примерно в 6.30 Елена, обернув мину платком и положив её в сумку, вышла на работу. На случай провала у неё был при себе яд. </a:t>
            </a:r>
          </a:p>
          <a:p>
            <a:pPr marL="0" indent="0">
              <a:buNone/>
            </a:pPr>
            <a:r>
              <a:rPr lang="ru-RU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Охранники Кубе, стоявшие на входе, не стали обыскивать хорошо знакомую им уборщицу — они, правда, обратили внимание на платок, которым была обвёрнута мина, но удостоверились словами Елены, которая сказала, что несёт платок в подарок супруге Кубе Аните. Переодевшись, Елена </a:t>
            </a:r>
            <a:r>
              <a:rPr lang="ru-RU" sz="16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подвязала мину под платье</a:t>
            </a:r>
            <a:r>
              <a:rPr lang="ru-RU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 Фартук завязывать не стала, и взрывное устройство под ним оказалось совершенно незаметно. Через некоторое время Елена отпросилась у Аниты уйти с работы — под предлогом зубной боли.</a:t>
            </a:r>
          </a:p>
          <a:p>
            <a:pPr marL="0" indent="0">
              <a:buNone/>
            </a:pPr>
            <a:r>
              <a:rPr lang="ru-RU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Примерно в 10 часов утра Кубе ушёл на работу, ушли в школу его старшие дети, а через некоторое время ушла в магазин с младшим ребёнком и Анита. Так как в доме осталась ещё только одна служанка — Янина, то Елена </a:t>
            </a:r>
            <a:r>
              <a:rPr lang="ru-RU" sz="16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сумела проникнуть в спальню Кубе на втором этаже и заложить мину</a:t>
            </a:r>
            <a:r>
              <a:rPr lang="ru-RU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 Сразу после этого она покинула здание, сославшись на разрешение хозяйки.</a:t>
            </a:r>
          </a:p>
          <a:p>
            <a:pPr marL="0" indent="0">
              <a:buNone/>
            </a:pPr>
            <a:r>
              <a:rPr lang="ru-RU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 00.40 22 сентября 1943 года мина сработала. Кубе был убит на месте; находившаяся рядом его беременная жена Анита не пострадала.</a:t>
            </a:r>
          </a:p>
          <a:p>
            <a:pPr marL="0" indent="0">
              <a:buNone/>
            </a:pPr>
            <a:r>
              <a:rPr lang="ru-RU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 22.00 12 октября 1943 года Елена </a:t>
            </a:r>
            <a:r>
              <a:rPr lang="ru-RU" sz="16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Мазаник</a:t>
            </a:r>
            <a:r>
              <a:rPr lang="ru-RU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вместе с прочими участницами ликвидации Кубе была отправлена на самолёте в советский тыл.</a:t>
            </a:r>
          </a:p>
          <a:p>
            <a:pPr marL="0" indent="0">
              <a:buNone/>
            </a:pPr>
            <a:endParaRPr lang="ru-RU" sz="1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728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75 лет назад, 9 мая 1945 года, наши дедушки и бабушки встретили Победу, которая далась им нечеловеческими страданиями и потерями.</a:t>
            </a:r>
          </a:p>
          <a:p>
            <a:pPr marL="0" indent="0">
              <a:buNone/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Тогда, под вражеским обстрелом, среди развалин и раненных сослуживцев, они могли только мечтать о том, что спустя 75 лет их внуки и правнуки будут жить под мирным небом, не зная ни войн, ни голода, ни ежедневной борьбы за свою жизнь и жизнь целого народа.</a:t>
            </a:r>
          </a:p>
          <a:p>
            <a:pPr marL="0" indent="0">
              <a:buNone/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Каждый их поступок – подвиг, достойный того, чтобы его помнили. Давайте же вспомним некоторых из них.</a:t>
            </a:r>
            <a:endParaRPr lang="ru-RU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6416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1256281"/>
            <a:ext cx="7886700" cy="4351338"/>
          </a:xfrm>
        </p:spPr>
        <p:txBody>
          <a:bodyPr anchor="ctr"/>
          <a:lstStyle/>
          <a:p>
            <a:pPr marL="0" indent="0">
              <a:buNone/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Эти люди – всего лишь капля в море тех, кто отдал свою жизнь, здоровье, молодость и детство для того, чтобы защитить свою Родину от захватчиков. Они и по сей день являются для нас примерами мужества и стойкости.</a:t>
            </a:r>
          </a:p>
          <a:p>
            <a:pPr marL="0" indent="0">
              <a:buNone/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Давайте же помнить наших героев и чтить их память ещё долгие годы, рассказывая их истории своим детям.</a:t>
            </a:r>
            <a:endParaRPr lang="ru-RU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690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0" y="20676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Головачёв Павел Яковлевич</a:t>
            </a:r>
            <a:endParaRPr lang="ru-RU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786" y="1925252"/>
            <a:ext cx="5273615" cy="371200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Советский лётчик-ас, участник Великой Отечественной войны, дважды Герой Советского Союза.</a:t>
            </a:r>
          </a:p>
          <a:p>
            <a:pPr marL="0" indent="0">
              <a:buNone/>
            </a:pPr>
            <a:r>
              <a:rPr lang="ru-RU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Всего за время войны совершил </a:t>
            </a:r>
            <a: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457 боевых вылетов</a:t>
            </a:r>
            <a:r>
              <a:rPr lang="ru-RU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в 125 воздушных боях </a:t>
            </a:r>
            <a: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сбил лично 31</a:t>
            </a:r>
            <a:r>
              <a:rPr lang="ru-RU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и </a:t>
            </a:r>
            <a: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 группе 1 самолёт противника</a:t>
            </a:r>
            <a:r>
              <a:rPr lang="ru-RU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 </a:t>
            </a:r>
            <a:br>
              <a:rPr lang="ru-RU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endParaRPr lang="ru-RU" sz="2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55" y="1385545"/>
            <a:ext cx="3284078" cy="4791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485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3745" y="259825"/>
            <a:ext cx="8101462" cy="521897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Головачёв Павел Яковлевич</a:t>
            </a:r>
            <a:endParaRPr lang="ru-RU" sz="44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6" name="Объект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" b="7701"/>
          <a:stretch>
            <a:fillRect/>
          </a:stretch>
        </p:blipFill>
        <p:spPr>
          <a:xfrm>
            <a:off x="2396110" y="834097"/>
            <a:ext cx="4347714" cy="254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70596" y="3429000"/>
            <a:ext cx="8198743" cy="35045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Начало</a:t>
            </a:r>
            <a:r>
              <a:rPr lang="ru-RU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 Великой Отечественной войны Павел Головачёв встретил под Яссами. </a:t>
            </a:r>
            <a:r>
              <a:rPr lang="ru-RU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На второй день войны сбил свой первый самолёт, но и сам был ранен.</a:t>
            </a:r>
          </a:p>
          <a:p>
            <a:r>
              <a:rPr lang="ru-RU" sz="20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Освобождал</a:t>
            </a:r>
            <a:r>
              <a:rPr lang="ru-RU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 Беларусь, Литву.</a:t>
            </a:r>
          </a:p>
          <a:p>
            <a:r>
              <a:rPr lang="ru-RU" sz="20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В </a:t>
            </a:r>
            <a:r>
              <a:rPr lang="ru-RU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марте 1943 года над Батайском в составе группы истребителей Як-1 вступил в бой с 100 бомбардировщиков и 60 истребителей противника. </a:t>
            </a:r>
            <a:r>
              <a:rPr lang="ru-RU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Умело маневрируя, защищая друг друга от неожиданных ударов, наши лётчики </a:t>
            </a:r>
            <a: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уничтожили 42 вражеских самолёта, потеряв 3 своих</a:t>
            </a:r>
            <a:r>
              <a:rPr lang="ru-RU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 В этом бою Головачёв довёл свой личный счёт до 18 побед.</a:t>
            </a:r>
          </a:p>
          <a:p>
            <a:endParaRPr lang="ru-RU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235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6718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Головачёв Павел Яковлевич</a:t>
            </a:r>
            <a:endParaRPr lang="ru-RU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13" y="1492281"/>
            <a:ext cx="9005978" cy="43513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30 </a:t>
            </a: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декабря 1944 года, в паре с Н. </a:t>
            </a: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И. </a:t>
            </a:r>
            <a:r>
              <a:rPr lang="ru-RU" sz="24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Черником</a:t>
            </a: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в районе города Тройбург обнаружил воздушный разведчик противника, направляющийся в сторону наших войск, и вступил с ним в бой. </a:t>
            </a:r>
            <a:r>
              <a:rPr lang="ru-RU" sz="24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 раза </a:t>
            </a: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он атаковал противника, но он всё время уходил из-под огня. Головачёву удалось поразить стрелка и </a:t>
            </a:r>
            <a:r>
              <a:rPr lang="ru-RU" sz="24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поджечь самолёт</a:t>
            </a: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но немецкий лётчик смог сбить пламя. Когда кончился боезапас, Головачёв двинул сектор газа до упора и, сблизившись, </a:t>
            </a:r>
            <a:r>
              <a:rPr lang="ru-RU" sz="24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рубанул винтом по хвосту </a:t>
            </a: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«</a:t>
            </a:r>
            <a:r>
              <a:rPr lang="ru-RU" sz="24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юнкерса</a:t>
            </a: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». </a:t>
            </a: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Тот рухнул </a:t>
            </a:r>
            <a:r>
              <a:rPr lang="ru-RU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вниз.</a:t>
            </a:r>
          </a:p>
          <a:p>
            <a:pPr marL="0" indent="0">
              <a:buNone/>
            </a:pP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ru-RU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Очнувшись </a:t>
            </a: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после удара, Головачёв вывел свой истребитель из крутого пике и с большим трудом дотянул до своего аэродрома. </a:t>
            </a: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Это была его </a:t>
            </a:r>
            <a:r>
              <a:rPr lang="ru-RU" sz="24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20-я победа</a:t>
            </a: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 За мужество, проявленное в этом бою, награждён орденом Красного Знамени.</a:t>
            </a:r>
          </a:p>
        </p:txBody>
      </p:sp>
    </p:spTree>
    <p:extLst>
      <p:ext uri="{BB962C8B-B14F-4D97-AF65-F5344CB8AC3E}">
        <p14:creationId xmlns:p14="http://schemas.microsoft.com/office/powerpoint/2010/main" val="149457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Портнова Зинаида </a:t>
            </a:r>
            <a:r>
              <a:rPr lang="ru-RU" b="1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Мартыновна</a:t>
            </a:r>
            <a:endParaRPr lang="ru-RU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1978" y="4547544"/>
            <a:ext cx="8702022" cy="238996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пионер-герой</a:t>
            </a:r>
          </a:p>
          <a:p>
            <a:pPr marL="0" indent="0">
              <a:buNone/>
            </a:pP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Советская подпольщица, партизанка, член подпольной организации «Юные мстители»; разведчица партизанского отряда имени К. Е. Ворошилова на оккупированной гитлеровцами территории Белорусской ССР.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10" y="1849712"/>
            <a:ext cx="4151695" cy="2756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273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Портнова Зинаида </a:t>
            </a:r>
            <a:r>
              <a:rPr lang="ru-RU" sz="3600" b="1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Мартыновна</a:t>
            </a:r>
            <a:endParaRPr lang="ru-RU" sz="36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0937" y="1552755"/>
            <a:ext cx="4770406" cy="521035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В </a:t>
            </a:r>
            <a:r>
              <a:rPr lang="ru-RU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начале июня 1941 года приехала на школьные каникулы в деревню Зуи, близ станции Оболь </a:t>
            </a:r>
            <a:r>
              <a:rPr lang="ru-RU" sz="16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Шумилинского</a:t>
            </a:r>
            <a:r>
              <a:rPr lang="ru-RU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района Витебской области. </a:t>
            </a:r>
          </a:p>
          <a:p>
            <a:pPr marL="0" indent="0">
              <a:buNone/>
            </a:pPr>
            <a:r>
              <a:rPr lang="ru-RU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Согласно советской историографии, </a:t>
            </a:r>
            <a:r>
              <a:rPr lang="ru-RU" sz="16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участвовала в распространении листовок </a:t>
            </a:r>
            <a:r>
              <a:rPr lang="ru-RU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среди населения и диверсиях против захватчиков. Работая в столовой курсов переподготовки немецких офицеров, по указанию подполья </a:t>
            </a:r>
            <a:r>
              <a:rPr lang="ru-RU" sz="16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отравила суп </a:t>
            </a:r>
            <a:r>
              <a:rPr lang="ru-RU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(погибло более ста офицеров). Нацисты начали поиск злоумышленников, подозревая всех и каждого. Попала под подозрение и Зина, которую немцы почти насильно накормили тем самым супом. Она не помнила, как добралась до крылечка бабушкиного дома, но та отпоила ее травяными отварами и молочной сывороткой, в результате девушка осталась жива. Однако после произошедшего оставаться в деревне ей было смертельно опасно, и Портнову переправили в партизанский отряд.</a:t>
            </a:r>
          </a:p>
          <a:p>
            <a:pPr marL="0" indent="0">
              <a:buNone/>
            </a:pPr>
            <a:endParaRPr lang="ru-RU" sz="16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50" y="2213814"/>
            <a:ext cx="2665817" cy="3755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867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Портнова Зинаида </a:t>
            </a:r>
            <a:r>
              <a:rPr lang="ru-RU" b="1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Мартыновна</a:t>
            </a:r>
            <a:endParaRPr lang="ru-RU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С августа 1943 года </a:t>
            </a:r>
            <a:r>
              <a:rPr lang="ru-RU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разведчица партизанского отряда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им. К. Е. Ворошилова. В декабре 1943 года, возвращаясь с задания по выяснению причин провала организации «Юные мстители», схвачена в деревне Мостище и опознана некой Анной Храповицкой. На одном из допросов в гестапо деревни Горяны, </a:t>
            </a:r>
            <a:r>
              <a:rPr lang="ru-RU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схватив со стола пистолет следователя, застрелила его и ещё двух гитлеровцев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пыталась бежать, но была схвачена. После этого её пытали больше месяца, пытаясь получить какую-либо информацию о партизанах.</a:t>
            </a:r>
          </a:p>
          <a:p>
            <a:pPr marL="0" indent="0">
              <a:buNone/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Утром 10 января 1944 года её расстреляли в тюрьме города Полоцка (по другой версии — в деревне Горяны)</a:t>
            </a:r>
          </a:p>
          <a:p>
            <a:endParaRPr lang="ru-RU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840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Бородин Тимофей Степанович</a:t>
            </a:r>
            <a:endParaRPr lang="ru-RU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797365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партизан</a:t>
            </a: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 Великой Отечественной войны, руководитель оперативного центра по координации деятельности подпольных групп в Гомеле, Герой Советского Союза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31" y="1690689"/>
            <a:ext cx="3124010" cy="4176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3389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510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Microsoft JhengHei Light</vt:lpstr>
      <vt:lpstr>Arial</vt:lpstr>
      <vt:lpstr>Bahnschrift Light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Головачёв Павел Яковлевич</vt:lpstr>
      <vt:lpstr>Головачёв Павел Яковлевич</vt:lpstr>
      <vt:lpstr>Головачёв Павел Яковлевич</vt:lpstr>
      <vt:lpstr>Портнова Зинаида Мартыновна</vt:lpstr>
      <vt:lpstr>Портнова Зинаида Мартыновна</vt:lpstr>
      <vt:lpstr>Портнова Зинаида Мартыновна</vt:lpstr>
      <vt:lpstr>Бородин Тимофей Степанович</vt:lpstr>
      <vt:lpstr>Бородин Тимофей Степанович</vt:lpstr>
      <vt:lpstr>Бородин Тимофей Степанович</vt:lpstr>
      <vt:lpstr>Бородин Тимофей Степанович</vt:lpstr>
      <vt:lpstr>Письмо Тимофея за час до расстрела</vt:lpstr>
      <vt:lpstr>Казей Марат Иванович</vt:lpstr>
      <vt:lpstr>Казей Марат Иванович</vt:lpstr>
      <vt:lpstr>Подвиг Марата Казея</vt:lpstr>
      <vt:lpstr>Мазаник Елена Григорьевна</vt:lpstr>
      <vt:lpstr>Мазаник Елена Григорьевна</vt:lpstr>
      <vt:lpstr>Мазаник Елена Григорьевна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Екатерина Смолик</cp:lastModifiedBy>
  <cp:revision>14</cp:revision>
  <dcterms:created xsi:type="dcterms:W3CDTF">2013-11-19T05:52:05Z</dcterms:created>
  <dcterms:modified xsi:type="dcterms:W3CDTF">2020-05-08T11:38:36Z</dcterms:modified>
</cp:coreProperties>
</file>