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90"/>
          <a:stretch/>
        </p:blipFill>
        <p:spPr>
          <a:xfrm>
            <a:off x="0" y="-2"/>
            <a:ext cx="9143999" cy="139286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0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329" y="2693986"/>
            <a:ext cx="540134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курения на организм человека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033166"/>
          </a:xfrm>
        </p:spPr>
        <p:txBody>
          <a:bodyPr>
            <a:noAutofit/>
          </a:bodyPr>
          <a:lstStyle/>
          <a:p>
            <a:r>
              <a:rPr lang="ru-RU" sz="3600" dirty="0"/>
              <a:t>Обусловленные </a:t>
            </a:r>
            <a:r>
              <a:rPr lang="ru-RU" sz="3600" dirty="0" smtClean="0"/>
              <a:t>курением </a:t>
            </a:r>
            <a:r>
              <a:rPr lang="ru-RU" sz="3600" dirty="0"/>
              <a:t>повреждения клеток и раковые опухоли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Важно </a:t>
            </a:r>
            <a:r>
              <a:rPr lang="ru-RU" dirty="0"/>
              <a:t>помнить, что каждая выкуренная сигарета повышает риск заболевания. </a:t>
            </a:r>
            <a:r>
              <a:rPr lang="ru-RU" b="1" dirty="0"/>
              <a:t>Всего 15 сигарет достаточно, чтобы вызвать мутацию гена, которая может привести к раку.</a:t>
            </a:r>
            <a:endParaRPr lang="ru-RU" dirty="0"/>
          </a:p>
          <a:p>
            <a:r>
              <a:rPr lang="ru-RU" dirty="0"/>
              <a:t>Е</a:t>
            </a:r>
            <a:r>
              <a:rPr lang="ru-RU" dirty="0" smtClean="0"/>
              <a:t>динственный </a:t>
            </a:r>
            <a:r>
              <a:rPr lang="ru-RU" dirty="0"/>
              <a:t>способ профилактики рака – бросить курить. Хотя уже существующие мутации никуда не денутся, заметно снизится риск возникновения новых мутаций, а следовательно и </a:t>
            </a:r>
            <a:r>
              <a:rPr lang="ru-RU" dirty="0" smtClean="0"/>
              <a:t>рака.</a:t>
            </a:r>
            <a:endParaRPr lang="ru-RU" dirty="0"/>
          </a:p>
          <a:p>
            <a:r>
              <a:rPr lang="ru-RU" dirty="0" smtClean="0"/>
              <a:t>Потребление </a:t>
            </a:r>
            <a:r>
              <a:rPr lang="ru-RU" dirty="0" err="1"/>
              <a:t>снаффа</a:t>
            </a:r>
            <a:r>
              <a:rPr lang="ru-RU" dirty="0"/>
              <a:t> и </a:t>
            </a:r>
            <a:r>
              <a:rPr lang="ru-RU" dirty="0" err="1"/>
              <a:t>снюса</a:t>
            </a:r>
            <a:r>
              <a:rPr lang="ru-RU" dirty="0"/>
              <a:t> связано, в первую очередь, с раком полости рта, гортани и поджелудочной железы.</a:t>
            </a:r>
            <a:br>
              <a:rPr lang="ru-RU" dirty="0"/>
            </a:br>
            <a:r>
              <a:rPr lang="ru-RU" b="1" dirty="0"/>
              <a:t>Табачные химикаты могут вызвать рак печени, </a:t>
            </a:r>
            <a:r>
              <a:rPr lang="ru-RU" dirty="0"/>
              <a:t>поскольку печень перерабатывает химикаты, попадающие в организм. Рак печени может сопровождаться сильными болями. Рак может распространиться на печень и из легких.</a:t>
            </a:r>
          </a:p>
          <a:p>
            <a:r>
              <a:rPr lang="ru-RU" b="1" dirty="0"/>
              <a:t>При отказе от табака снижается риск образования многих и разных опухолей.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5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Влияние курения на внешность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потреблении табачных изделий много очевидных признаков, ухудшающих внешность:</a:t>
            </a:r>
          </a:p>
          <a:p>
            <a:r>
              <a:rPr lang="ru-RU" dirty="0"/>
              <a:t>К</a:t>
            </a:r>
            <a:r>
              <a:rPr lang="ru-RU" dirty="0" smtClean="0"/>
              <a:t>ожа имеет серый оттенок, морщины появляются гораздо быстрее.</a:t>
            </a:r>
          </a:p>
          <a:p>
            <a:r>
              <a:rPr lang="ru-RU" dirty="0" smtClean="0"/>
              <a:t>Зубы, ногти и пальцы желтеют.</a:t>
            </a:r>
          </a:p>
          <a:p>
            <a:r>
              <a:rPr lang="ru-RU" dirty="0" smtClean="0"/>
              <a:t>Дыхание и волосы с одеждой неприятно пахнут.</a:t>
            </a:r>
          </a:p>
          <a:p>
            <a:pPr marL="0" indent="0" algn="ctr">
              <a:buNone/>
            </a:pPr>
            <a:r>
              <a:rPr lang="ru-RU" b="1" dirty="0" smtClean="0"/>
              <a:t>При отказе от курения существенно улучшаются цвет и эластичность кожи. У некурящих пожилых людей в 5 раз меньше морщин чем у тех, кто в течение 25 лет курил по пачке в день.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99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станет с организмом </a:t>
            </a:r>
            <a:r>
              <a:rPr lang="ru-RU" smtClean="0"/>
              <a:t>при отказе от курения?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/>
              <a:t>1. Почувствуете себя лучше уже через 12 часов</a:t>
            </a:r>
          </a:p>
          <a:p>
            <a:pPr marL="0" indent="0">
              <a:buNone/>
            </a:pPr>
            <a:r>
              <a:rPr lang="ru-RU" sz="5600" dirty="0"/>
              <a:t>Через 12 часов после того, как последняя сигарета будет выкурена, уровень угарного газа в крови возвратится к нормальному значению. В зависимости от индивидуальных особенностей и стажа курения, через 1-3 месяца начнет улучшаться кровообращение. За 1-9 месяцев исчезнут кашель и одышка. Реснички легких, которые выводят из них токсины и инфекцию, начнут восстанавливать свою функцию.</a:t>
            </a:r>
          </a:p>
          <a:p>
            <a:pPr marL="0" indent="0">
              <a:buNone/>
            </a:pPr>
            <a:r>
              <a:rPr lang="ru-RU" sz="5600" b="1" dirty="0"/>
              <a:t>2. Улучшится внешний вид и сон</a:t>
            </a:r>
          </a:p>
          <a:p>
            <a:pPr marL="0" indent="0">
              <a:buNone/>
            </a:pPr>
            <a:r>
              <a:rPr lang="ru-RU" sz="5600" dirty="0"/>
              <a:t>Бросившие курить обычно рассказывают, что сон становится крепче, а на то, чтобы восстановиться за ночь, уходит меньше времени. Вдруг снова проявляются десятки ароматов, которые когда-то перестал чувствовать, еда начинает пахнуть едой, а не картоном. Да и выглядишь намного лучше: от волос и изо рта не пахнет дымом, зубы и ногти приобретают естественный цвет.</a:t>
            </a:r>
          </a:p>
          <a:p>
            <a:pPr marL="0" indent="0">
              <a:buNone/>
            </a:pPr>
            <a:r>
              <a:rPr lang="ru-RU" sz="5600" b="1" dirty="0"/>
              <a:t>3. Снизится риск онкологических заболеваний</a:t>
            </a:r>
          </a:p>
          <a:p>
            <a:pPr marL="0" indent="0">
              <a:buNone/>
            </a:pPr>
            <a:r>
              <a:rPr lang="ru-RU" sz="5600" dirty="0"/>
              <a:t>Через год после отказала от курения начинает снижаться риск рака легких. Через 10-15 лет он уменьшается наполовину, через 30 лет составляет 10-20%, по сравнению с курящими. Через 2-5 лет, по данным ВОЗ, начинает снижаться риск рака полости рта, горла, пищевода, поджелудочной железы и мочевого пузыря — примерно на 50%. Риск рака шейки матки и инсульта снижается до уровня некурящего человека.</a:t>
            </a:r>
          </a:p>
          <a:p>
            <a:pPr marL="0" indent="0">
              <a:buNone/>
            </a:pPr>
            <a:r>
              <a:rPr lang="ru-RU" sz="5600" b="1" dirty="0"/>
              <a:t>4. Проживете дольше</a:t>
            </a:r>
          </a:p>
          <a:p>
            <a:pPr marL="0" indent="0">
              <a:buNone/>
            </a:pPr>
            <a:r>
              <a:rPr lang="ru-RU" sz="5600" dirty="0"/>
              <a:t>У мужчин, бросивших курить в среднем возрасте (в 30-45 лет), риск смерти от рака легких в 75 лет составляет всего 2,5%. У тех, кто продолжает курить в пожилом возрасте, он уже равен 11%. Для женщин этот риск составляет 2% и 6%, соответственно.</a:t>
            </a:r>
          </a:p>
          <a:p>
            <a:pPr marL="0" indent="0">
              <a:buNone/>
            </a:pPr>
            <a:r>
              <a:rPr lang="ru-RU" sz="5600" b="1" dirty="0"/>
              <a:t>5. Снизится риск инфаркта</a:t>
            </a:r>
          </a:p>
          <a:p>
            <a:pPr marL="0" indent="0">
              <a:buNone/>
            </a:pPr>
            <a:r>
              <a:rPr lang="ru-RU" sz="5600" dirty="0"/>
              <a:t>В течение года после отказа от курения риск ишемический болезни сердца (ИБС) снижается на 50%, по сравнению с курящими. Через 15 лет риск снижается до уровня некурящего человека.</a:t>
            </a:r>
          </a:p>
          <a:p>
            <a:pPr marL="0" indent="0">
              <a:buNone/>
            </a:pPr>
            <a:r>
              <a:rPr lang="ru-RU" sz="5600" b="1" dirty="0"/>
              <a:t>6. Увеличится продолжительность жизни, даже если поставлен диагноз рак легких</a:t>
            </a:r>
          </a:p>
          <a:p>
            <a:pPr marL="0" indent="0">
              <a:buNone/>
            </a:pPr>
            <a:r>
              <a:rPr lang="ru-RU" sz="5600" dirty="0"/>
              <a:t>Исследования показывают, что пациенты с диагнозом рак легких, бросившие курить, живут дольше, чем те, кто продолжает. Если человек бросил курить, такие показатели выживаемости могут быть связаны с эффективным ответом на лечение, снижением частоты рецидивов и снижением риска развития другого вида рака или серьезного заболевания.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Риски для здоровья при потреблении табака</a:t>
            </a:r>
            <a:r>
              <a:rPr lang="ru-RU" sz="40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Органы </a:t>
            </a:r>
            <a:r>
              <a:rPr lang="ru-RU" sz="3400" b="1" dirty="0"/>
              <a:t>кровообращения</a:t>
            </a:r>
            <a:r>
              <a:rPr lang="ru-RU" sz="3400" dirty="0"/>
              <a:t> – повышение давления, ускорение пульса, сужение артерий (гангрена), повреждение внутренней оболочки артерий (инсульт, инфаркт).</a:t>
            </a:r>
          </a:p>
          <a:p>
            <a:r>
              <a:rPr lang="ru-RU" sz="3400" b="1" dirty="0"/>
              <a:t>Пищеварительные органы</a:t>
            </a:r>
            <a:r>
              <a:rPr lang="ru-RU" sz="3400" dirty="0"/>
              <a:t> – нарушения работы желудка, язвы желудка.</a:t>
            </a:r>
          </a:p>
          <a:p>
            <a:r>
              <a:rPr lang="ru-RU" sz="3400" b="1" dirty="0"/>
              <a:t>Полость рта</a:t>
            </a:r>
            <a:r>
              <a:rPr lang="ru-RU" sz="3400" dirty="0"/>
              <a:t> – воспаления десен, рак полости рта.</a:t>
            </a:r>
          </a:p>
          <a:p>
            <a:r>
              <a:rPr lang="ru-RU" sz="3400" b="1" dirty="0"/>
              <a:t>Кожа</a:t>
            </a:r>
            <a:r>
              <a:rPr lang="ru-RU" sz="3400" dirty="0"/>
              <a:t> – быстрое старение, серость и бледность кожи.</a:t>
            </a:r>
          </a:p>
          <a:p>
            <a:r>
              <a:rPr lang="ru-RU" sz="3400" b="1" dirty="0"/>
              <a:t>Половые органы</a:t>
            </a:r>
            <a:r>
              <a:rPr lang="ru-RU" sz="3400" dirty="0"/>
              <a:t> – бесплодие, импотенция.</a:t>
            </a:r>
          </a:p>
          <a:p>
            <a:r>
              <a:rPr lang="ru-RU" sz="3400" b="1" dirty="0"/>
              <a:t>Зародыш человека</a:t>
            </a:r>
            <a:r>
              <a:rPr lang="ru-RU" sz="3400" dirty="0"/>
              <a:t> – преждевременные роды, недовес, плохое здоровье.</a:t>
            </a:r>
          </a:p>
          <a:p>
            <a:r>
              <a:rPr lang="ru-RU" sz="3400" b="1" dirty="0"/>
              <a:t>Психика</a:t>
            </a:r>
            <a:r>
              <a:rPr lang="ru-RU" sz="3400" dirty="0"/>
              <a:t> – зависимость.</a:t>
            </a:r>
          </a:p>
          <a:p>
            <a:r>
              <a:rPr lang="ru-RU" sz="3400" b="1" dirty="0"/>
              <a:t>Общее здоровье</a:t>
            </a:r>
            <a:r>
              <a:rPr lang="ru-RU" sz="3400" dirty="0"/>
              <a:t> – укорачивает предполагаемый срок жизни.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ротовую полость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58200" cy="2667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Десны курильщика раздражены и болят.</a:t>
            </a:r>
          </a:p>
          <a:p>
            <a:r>
              <a:rPr lang="ru-RU" dirty="0"/>
              <a:t>Заболевания десен, вызванные потреблением </a:t>
            </a:r>
            <a:r>
              <a:rPr lang="ru-RU" dirty="0" smtClean="0"/>
              <a:t>табака: </a:t>
            </a:r>
            <a:r>
              <a:rPr lang="ru-RU" dirty="0"/>
              <a:t>воспаление десен, воспаление тканей вокруг зубного корня и бактериальный </a:t>
            </a:r>
            <a:r>
              <a:rPr lang="ru-RU" dirty="0" smtClean="0"/>
              <a:t>налет;</a:t>
            </a:r>
          </a:p>
          <a:p>
            <a:r>
              <a:rPr lang="ru-RU" dirty="0" smtClean="0"/>
              <a:t>опухание </a:t>
            </a:r>
            <a:r>
              <a:rPr lang="ru-RU" dirty="0"/>
              <a:t>и </a:t>
            </a:r>
            <a:r>
              <a:rPr lang="ru-RU" dirty="0" smtClean="0"/>
              <a:t>болезненность десен;</a:t>
            </a:r>
            <a:endParaRPr lang="ru-RU" dirty="0"/>
          </a:p>
          <a:p>
            <a:r>
              <a:rPr lang="ru-RU" dirty="0" smtClean="0"/>
              <a:t>Кровоточивость;</a:t>
            </a:r>
            <a:endParaRPr lang="ru-RU" dirty="0"/>
          </a:p>
          <a:p>
            <a:r>
              <a:rPr lang="ru-RU" dirty="0" smtClean="0"/>
              <a:t>отхождение </a:t>
            </a:r>
            <a:r>
              <a:rPr lang="ru-RU" dirty="0"/>
              <a:t>десен от основания </a:t>
            </a:r>
            <a:r>
              <a:rPr lang="ru-RU" dirty="0" smtClean="0"/>
              <a:t>зуба;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67201"/>
            <a:ext cx="4625096" cy="2438400"/>
          </a:xfrm>
        </p:spPr>
      </p:pic>
    </p:spTree>
    <p:extLst>
      <p:ext uri="{BB962C8B-B14F-4D97-AF65-F5344CB8AC3E}">
        <p14:creationId xmlns:p14="http://schemas.microsoft.com/office/powerpoint/2010/main" val="286929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ротовую полость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разрушение </a:t>
            </a:r>
            <a:r>
              <a:rPr lang="ru-RU" dirty="0"/>
              <a:t>и </a:t>
            </a:r>
            <a:r>
              <a:rPr lang="ru-RU" dirty="0" smtClean="0"/>
              <a:t>выпадение </a:t>
            </a:r>
            <a:r>
              <a:rPr lang="ru-RU" dirty="0"/>
              <a:t>зубов, </a:t>
            </a:r>
            <a:r>
              <a:rPr lang="ru-RU" dirty="0" smtClean="0"/>
              <a:t>вкусовая чувствительность;</a:t>
            </a:r>
            <a:endParaRPr lang="ru-RU" dirty="0"/>
          </a:p>
          <a:p>
            <a:r>
              <a:rPr lang="ru-RU" dirty="0" smtClean="0"/>
              <a:t>Повышение риска </a:t>
            </a:r>
            <a:r>
              <a:rPr lang="ru-RU" dirty="0"/>
              <a:t>рака полости рта.</a:t>
            </a:r>
          </a:p>
          <a:p>
            <a:pPr marL="0" indent="0">
              <a:buNone/>
            </a:pPr>
            <a:r>
              <a:rPr lang="ru-RU" i="1" dirty="0"/>
              <a:t>Рак полости рта возникает на губах, языке или внутренней стороне щек (предраковое состояние). Рак губ и рак языка – агрессивные и быстро развивающиеся формы рака. Также рак может возникнуть в горле, глотке, на миндалинах. 90% этих случаев рака напрямую связаны с потреблением табака.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При </a:t>
            </a:r>
            <a:r>
              <a:rPr lang="ru-RU" b="1" dirty="0"/>
              <a:t>отказе от курения уменьшается зубной налет. Также снижается риск заболеть раком полости рта.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5418"/>
            <a:ext cx="4362271" cy="2675526"/>
          </a:xfrm>
        </p:spPr>
      </p:pic>
    </p:spTree>
    <p:extLst>
      <p:ext uri="{BB962C8B-B14F-4D97-AF65-F5344CB8AC3E}">
        <p14:creationId xmlns:p14="http://schemas.microsoft.com/office/powerpoint/2010/main" val="2693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сердце и кровообращение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Риск </a:t>
            </a:r>
            <a:r>
              <a:rPr lang="ru-RU" sz="3300" dirty="0"/>
              <a:t>заболеть сердечно-сосудистой болезнью в 2–4 раза выше, чем для некурящего </a:t>
            </a:r>
            <a:r>
              <a:rPr lang="ru-RU" sz="3300" dirty="0" smtClean="0"/>
              <a:t>человека.</a:t>
            </a:r>
          </a:p>
          <a:p>
            <a:r>
              <a:rPr lang="ru-RU" sz="3300" dirty="0" smtClean="0"/>
              <a:t>Риск возникновения инфаркта </a:t>
            </a:r>
            <a:r>
              <a:rPr lang="ru-RU" sz="3300" dirty="0"/>
              <a:t>и </a:t>
            </a:r>
            <a:r>
              <a:rPr lang="ru-RU" sz="3300" dirty="0" smtClean="0"/>
              <a:t>инсульта.</a:t>
            </a:r>
            <a:endParaRPr lang="ru-RU" sz="3300" dirty="0"/>
          </a:p>
          <a:p>
            <a:r>
              <a:rPr lang="ru-RU" sz="3300" dirty="0"/>
              <a:t>Н</a:t>
            </a:r>
            <a:r>
              <a:rPr lang="ru-RU" sz="3300" dirty="0" smtClean="0"/>
              <a:t>арушения </a:t>
            </a:r>
            <a:r>
              <a:rPr lang="ru-RU" sz="3300" dirty="0"/>
              <a:t>периферийного кровоснабжения в </a:t>
            </a:r>
            <a:r>
              <a:rPr lang="ru-RU" sz="3300" dirty="0" smtClean="0"/>
              <a:t>конечностях.</a:t>
            </a:r>
          </a:p>
          <a:p>
            <a:pPr marL="0" indent="0">
              <a:buNone/>
            </a:pPr>
            <a:r>
              <a:rPr lang="ru-RU" sz="3300" i="1" dirty="0" smtClean="0"/>
              <a:t>Появляются </a:t>
            </a:r>
            <a:r>
              <a:rPr lang="ru-RU" sz="3300" i="1" dirty="0"/>
              <a:t>болезненные спазмы, онемение, мурашки и чувство усталости в ногах. Недостаток кровоснабжения увеличивает риск инфекций, вызывает гангрену и необходимость ампутации конечности.</a:t>
            </a:r>
          </a:p>
          <a:p>
            <a:pPr marL="0" indent="0" algn="ctr">
              <a:buNone/>
            </a:pPr>
            <a:r>
              <a:rPr lang="ru-RU" sz="3300" b="1" dirty="0"/>
              <a:t>Если вы бросите курить, риск инфаркта снизится, к тому же вам не придется терпеть спазмы в ногах, поскольку </a:t>
            </a:r>
            <a:r>
              <a:rPr lang="ru-RU" sz="3300" b="1" dirty="0" smtClean="0"/>
              <a:t>улучшится </a:t>
            </a:r>
            <a:r>
              <a:rPr lang="ru-RU" sz="3300" b="1" dirty="0"/>
              <a:t>кровоснабжение.</a:t>
            </a:r>
            <a:endParaRPr lang="ru-RU" sz="33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339829" cy="2893219"/>
          </a:xfrm>
        </p:spPr>
      </p:pic>
    </p:spTree>
    <p:extLst>
      <p:ext uri="{BB962C8B-B14F-4D97-AF65-F5344CB8AC3E}">
        <p14:creationId xmlns:p14="http://schemas.microsoft.com/office/powerpoint/2010/main" val="53191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дыхательные пути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Химические вещества, содержащиеся в табачном дыме, вызывают хронические легочные заболевания.</a:t>
            </a:r>
          </a:p>
          <a:p>
            <a:r>
              <a:rPr lang="ru-RU" dirty="0" smtClean="0"/>
              <a:t>Снижение эластичности </a:t>
            </a:r>
            <a:r>
              <a:rPr lang="ru-RU" dirty="0"/>
              <a:t>легочной ткани, </a:t>
            </a:r>
            <a:r>
              <a:rPr lang="ru-RU" dirty="0" smtClean="0"/>
              <a:t>разрушение стенок </a:t>
            </a:r>
            <a:r>
              <a:rPr lang="ru-RU" dirty="0"/>
              <a:t>легочных альвеол.</a:t>
            </a:r>
          </a:p>
          <a:p>
            <a:r>
              <a:rPr lang="ru-RU" dirty="0" smtClean="0"/>
              <a:t>Возникновение хронической одышки, кашля.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7753"/>
            <a:ext cx="4038600" cy="2310856"/>
          </a:xfrm>
        </p:spPr>
      </p:pic>
    </p:spTree>
    <p:extLst>
      <p:ext uri="{BB962C8B-B14F-4D97-AF65-F5344CB8AC3E}">
        <p14:creationId xmlns:p14="http://schemas.microsoft.com/office/powerpoint/2010/main" val="184877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дыхательные пути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2743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Содержащиеся </a:t>
            </a:r>
            <a:r>
              <a:rPr lang="ru-RU" dirty="0"/>
              <a:t>в табаке канцерогены и смола приводят к образованию </a:t>
            </a:r>
            <a:r>
              <a:rPr lang="ru-RU" dirty="0" smtClean="0"/>
              <a:t>рака лёгких </a:t>
            </a:r>
            <a:r>
              <a:rPr lang="ru-RU" dirty="0"/>
              <a:t>и способствуют его развитию. </a:t>
            </a:r>
            <a:r>
              <a:rPr lang="ru-RU" i="1" dirty="0"/>
              <a:t>В начале болезни рак легких протекает скрыто. Когда проявляются такие симптомы, как кашель с кровью, затрудненное дыхание, то возможно, что рак уже распространился и на другие органы, особенно в кости, печень и мозг.</a:t>
            </a:r>
          </a:p>
          <a:p>
            <a:pPr marL="0" indent="0">
              <a:buNone/>
            </a:pPr>
            <a:r>
              <a:rPr lang="ru-RU" b="1" dirty="0"/>
              <a:t>Ч</a:t>
            </a:r>
            <a:r>
              <a:rPr lang="ru-RU" b="1" dirty="0" smtClean="0"/>
              <a:t>ерез </a:t>
            </a:r>
            <a:r>
              <a:rPr lang="ru-RU" b="1" dirty="0"/>
              <a:t>несколько дней после бросания курить улучшается дыхание, а обоняние и вкус обостряются. Через несколько месяцев пропадает и кашель курильщика. Заметно снижается риск различных легочных заболеваний. Тут не стоит забывать, что работа легких улучшается не только при отказе от обычных сигарет, но и при отказе от всех остальных курительных табачных изделий, включая кальян или </a:t>
            </a:r>
            <a:r>
              <a:rPr lang="ru-RU" b="1" dirty="0" err="1"/>
              <a:t>сигариллы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201247"/>
            <a:ext cx="5257800" cy="2626273"/>
          </a:xfrm>
        </p:spPr>
      </p:pic>
    </p:spTree>
    <p:extLst>
      <p:ext uri="{BB962C8B-B14F-4D97-AF65-F5344CB8AC3E}">
        <p14:creationId xmlns:p14="http://schemas.microsoft.com/office/powerpoint/2010/main" val="63358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Обусловленные курением  повреждения </a:t>
            </a:r>
            <a:r>
              <a:rPr lang="ru-RU" sz="2800" dirty="0"/>
              <a:t>клеток и раковые </a:t>
            </a:r>
            <a:r>
              <a:rPr lang="ru-RU" sz="2800" dirty="0" smtClean="0"/>
              <a:t>опухоли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Табачные химикаты, вкл. никотин, снижают способность клеток подавлять развитие опухолей. В результате повышается вероятность формирования рака.</a:t>
            </a:r>
          </a:p>
          <a:p>
            <a:r>
              <a:rPr lang="ru-RU" dirty="0"/>
              <a:t>В ДНК человека кроется информация, дающая клеткам инструкции для нормальной работы организма. Эта информация упакована в гены. Когда же в ДНК возникает ошибка, появляется мутация, а в работе клеток и генов возникают нарушения. Мутации, при которых происходит бесконтрольное деление и размножение клеток, приводят к возникновению онкологических </a:t>
            </a:r>
            <a:r>
              <a:rPr lang="ru-RU" dirty="0" smtClean="0"/>
              <a:t>опухолей.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2282031"/>
            <a:ext cx="3267075" cy="3162300"/>
          </a:xfrm>
        </p:spPr>
      </p:pic>
    </p:spTree>
    <p:extLst>
      <p:ext uri="{BB962C8B-B14F-4D97-AF65-F5344CB8AC3E}">
        <p14:creationId xmlns:p14="http://schemas.microsoft.com/office/powerpoint/2010/main" val="156906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Обусловленные курением  повреждения </a:t>
            </a:r>
            <a:r>
              <a:rPr lang="ru-RU" sz="3600" dirty="0"/>
              <a:t>клеток и раковые </a:t>
            </a:r>
            <a:r>
              <a:rPr lang="ru-RU" sz="3600" dirty="0" smtClean="0"/>
              <a:t>опухоли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Мутации могут возникнуть случайно при обычном развитии или же они вызваны внешними факторами, например, химикатами из сигарет. </a:t>
            </a:r>
            <a:r>
              <a:rPr lang="ru-RU" b="1" dirty="0"/>
              <a:t>Прежде чем возникнет раковая клетка, должно проявиться около шести различных мутаций.</a:t>
            </a:r>
            <a:r>
              <a:rPr lang="ru-RU" dirty="0"/>
              <a:t> У организма есть свои механизмы для исправления мутаций, но они не всегда срабатывают. Если мутация возникает в необходимом для жизни человека гене, а организм не может ликвидировать это повреждение, то образуется раковая клетка.</a:t>
            </a:r>
          </a:p>
          <a:p>
            <a:r>
              <a:rPr lang="ru-RU" dirty="0"/>
              <a:t>Обычно раковые клетки возникают в течение длительного срока, но курение ускоряет этот процесс, увеличивая количество мутаций. </a:t>
            </a:r>
            <a:r>
              <a:rPr lang="ru-RU" b="1" dirty="0"/>
              <a:t>Курение может быть причиной как минимум 14 различных форм рака.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44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550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Влияние курения на организм человека</vt:lpstr>
      <vt:lpstr>Риски для здоровья при потреблении табака:</vt:lpstr>
      <vt:lpstr>Влияние курения на ротовую полость</vt:lpstr>
      <vt:lpstr>Влияние курения на ротовую полость</vt:lpstr>
      <vt:lpstr>Влияние курения на сердце и кровообращение</vt:lpstr>
      <vt:lpstr>Влияние курения на дыхательные пути</vt:lpstr>
      <vt:lpstr>Влияние курения на дыхательные пути</vt:lpstr>
      <vt:lpstr>Обусловленные курением  повреждения клеток и раковые опухоли</vt:lpstr>
      <vt:lpstr>Обусловленные курением  повреждения клеток и раковые опухоли</vt:lpstr>
      <vt:lpstr>Обусловленные курением повреждения клеток и раковые опухоли</vt:lpstr>
      <vt:lpstr>Влияние курения на внешность</vt:lpstr>
      <vt:lpstr>Что станет с организмом при отказе от курения?</vt:lpstr>
    </vt:vector>
  </TitlesOfParts>
  <Company>HYATT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Екатерина Смолик</cp:lastModifiedBy>
  <cp:revision>39</cp:revision>
  <dcterms:created xsi:type="dcterms:W3CDTF">2015-12-09T15:59:37Z</dcterms:created>
  <dcterms:modified xsi:type="dcterms:W3CDTF">2020-06-10T13:25:36Z</dcterms:modified>
</cp:coreProperties>
</file>