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0" r:id="rId7"/>
    <p:sldId id="262" r:id="rId8"/>
  </p:sldIdLst>
  <p:sldSz cx="12192000" cy="6858000"/>
  <p:notesSz cx="6858000" cy="9144000"/>
  <p:embeddedFontLst>
    <p:embeddedFont>
      <p:font typeface="Domkrat" pitchFamily="34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e-BY"/>
  <c:chart>
    <c:plotArea>
      <c:layout>
        <c:manualLayout>
          <c:layoutTarget val="inner"/>
          <c:xMode val="edge"/>
          <c:yMode val="edge"/>
          <c:x val="9.8601224007670546E-2"/>
          <c:y val="9.9724972497249847E-2"/>
          <c:w val="0.90139876389105256"/>
          <c:h val="0.59318949611496563"/>
        </c:manualLayout>
      </c:layout>
      <c:lineChart>
        <c:grouping val="stack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'[Диаграмма в Microsoft Office Word]Лист1'!$A$2:$A$8</c:f>
              <c:strCache>
                <c:ptCount val="7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  <c:pt idx="6">
                  <c:v>Воскресенье</c:v>
                </c:pt>
              </c:strCache>
            </c:strRef>
          </c:cat>
          <c:val>
            <c:numRef>
              <c:f>'[Диаграмма в Microsoft Office Word]Лист1'!$B$2:$B$8</c:f>
              <c:numCache>
                <c:formatCode>0%</c:formatCode>
                <c:ptCount val="7"/>
                <c:pt idx="0">
                  <c:v>0.4</c:v>
                </c:pt>
                <c:pt idx="1">
                  <c:v>0.45</c:v>
                </c:pt>
                <c:pt idx="2">
                  <c:v>0.45</c:v>
                </c:pt>
                <c:pt idx="3">
                  <c:v>0.5</c:v>
                </c:pt>
                <c:pt idx="4">
                  <c:v>0.45</c:v>
                </c:pt>
                <c:pt idx="5">
                  <c:v>0.30000000000000032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у</c:v>
                </c:pt>
              </c:strCache>
            </c:strRef>
          </c:tx>
          <c:cat>
            <c:strRef>
              <c:f>'[Диаграмма в Microsoft Office Word]Лист1'!$A$2:$A$8</c:f>
              <c:strCache>
                <c:ptCount val="7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  <c:pt idx="6">
                  <c:v>Воскресенье</c:v>
                </c:pt>
              </c:strCache>
            </c:strRef>
          </c:cat>
          <c:val>
            <c:numRef>
              <c:f>'[Диаграмма в Microsoft Office Word]Лист1'!$C$2:$C$8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уровень двигательной активности детей и подростков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pPr>
              <a:ln w="76200"/>
            </c:spPr>
          </c:marker>
          <c:cat>
            <c:strRef>
              <c:f>'[Диаграмма в Microsoft Office Word]Лист1'!$A$2:$A$8</c:f>
              <c:strCache>
                <c:ptCount val="7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  <c:pt idx="6">
                  <c:v>Воскресенье</c:v>
                </c:pt>
              </c:strCache>
            </c:strRef>
          </c:cat>
          <c:val>
            <c:numRef>
              <c:f>'[Диаграмма в Microsoft Office Word]Лист1'!$D$2:$D$8</c:f>
              <c:numCache>
                <c:formatCode>General</c:formatCode>
                <c:ptCount val="7"/>
              </c:numCache>
            </c:numRef>
          </c:val>
        </c:ser>
        <c:marker val="1"/>
        <c:axId val="64461056"/>
        <c:axId val="66126208"/>
      </c:lineChart>
      <c:catAx>
        <c:axId val="644610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 sz="1800" baseline="0"/>
            </a:pPr>
            <a:endParaRPr lang="be-BY"/>
          </a:p>
        </c:txPr>
        <c:crossAx val="66126208"/>
        <c:crosses val="autoZero"/>
        <c:auto val="1"/>
        <c:lblAlgn val="ctr"/>
        <c:lblOffset val="100"/>
      </c:catAx>
      <c:valAx>
        <c:axId val="661262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ru-RU" sz="2500" baseline="0"/>
            </a:pPr>
            <a:endParaRPr lang="be-BY"/>
          </a:p>
        </c:txPr>
        <c:crossAx val="64461056"/>
        <c:crosses val="autoZero"/>
        <c:crossBetween val="between"/>
      </c:valAx>
      <c:spPr>
        <a:ln w="76200"/>
      </c:spPr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e-BY"/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1.2958442694663171E-2"/>
                  <c:y val="9.8743073782444069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2500" baseline="0">
                    <a:solidFill>
                      <a:schemeClr val="bg1"/>
                    </a:solidFill>
                  </a:defRPr>
                </a:pPr>
                <a:endParaRPr lang="be-BY"/>
              </a:p>
            </c:txPr>
            <c:showVal val="1"/>
            <c:showLeaderLines val="1"/>
          </c:dLbls>
          <c:cat>
            <c:strRef>
              <c:f>'[Диаграмма в Microsoft Office Word]Лист1'!$A$2:$A$4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Уже занимаюсь</c:v>
                </c:pt>
              </c:strCache>
            </c:strRef>
          </c:cat>
          <c:val>
            <c:numRef>
              <c:f>'[Диаграмма в Microsoft Office Word]Лист1'!$B$2:$B$4</c:f>
              <c:numCache>
                <c:formatCode>0%</c:formatCode>
                <c:ptCount val="3"/>
                <c:pt idx="0">
                  <c:v>0.87200000000000077</c:v>
                </c:pt>
                <c:pt idx="1">
                  <c:v>0.10299999999999998</c:v>
                </c:pt>
                <c:pt idx="2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3000" baseline="0">
                <a:solidFill>
                  <a:schemeClr val="bg1"/>
                </a:solidFill>
              </a:defRPr>
            </a:pPr>
            <a:endParaRPr lang="be-BY"/>
          </a:p>
        </c:txPr>
      </c:legendEntry>
      <c:legendEntry>
        <c:idx val="1"/>
        <c:txPr>
          <a:bodyPr/>
          <a:lstStyle/>
          <a:p>
            <a:pPr>
              <a:defRPr sz="3000" baseline="0">
                <a:solidFill>
                  <a:schemeClr val="bg1"/>
                </a:solidFill>
              </a:defRPr>
            </a:pPr>
            <a:endParaRPr lang="be-BY"/>
          </a:p>
        </c:txPr>
      </c:legendEntry>
      <c:legendEntry>
        <c:idx val="2"/>
        <c:txPr>
          <a:bodyPr/>
          <a:lstStyle/>
          <a:p>
            <a:pPr>
              <a:defRPr sz="3000" baseline="0">
                <a:solidFill>
                  <a:schemeClr val="bg1"/>
                </a:solidFill>
              </a:defRPr>
            </a:pPr>
            <a:endParaRPr lang="be-BY"/>
          </a:p>
        </c:txPr>
      </c:legendEntry>
      <c:layout>
        <c:manualLayout>
          <c:xMode val="edge"/>
          <c:yMode val="edge"/>
          <c:x val="0.64578106005917624"/>
          <c:y val="0.37697004425006697"/>
          <c:w val="0.35332618578927733"/>
          <c:h val="0.50346327833051852"/>
        </c:manualLayout>
      </c:layout>
      <c:txPr>
        <a:bodyPr/>
        <a:lstStyle/>
        <a:p>
          <a:pPr>
            <a:defRPr lang="ru-RU" baseline="0">
              <a:solidFill>
                <a:schemeClr val="bg1"/>
              </a:solidFill>
            </a:defRPr>
          </a:pPr>
          <a:endParaRPr lang="be-BY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80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3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1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83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15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98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45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98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35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50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14A5-2558-4628-97F0-A56323E4115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378AD-9BC6-4A04-9700-8277233BA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38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1074420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Domkrat" panose="020BE200000000000000" pitchFamily="34" charset="0"/>
              </a:rPr>
              <a:t>«На высоте»</a:t>
            </a:r>
          </a:p>
          <a:p>
            <a:pPr algn="ctr"/>
            <a:r>
              <a:rPr lang="ru-RU" sz="6000" dirty="0" err="1" smtClean="0">
                <a:solidFill>
                  <a:schemeClr val="bg1"/>
                </a:solidFill>
                <a:latin typeface="Domkrat" panose="020BE200000000000000" pitchFamily="34" charset="0"/>
              </a:rPr>
              <a:t>Скалодром</a:t>
            </a:r>
            <a:r>
              <a:rPr lang="ru-RU" sz="6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для всей семьи</a:t>
            </a:r>
            <a:endParaRPr lang="ru-RU" sz="60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3" y="386081"/>
            <a:ext cx="4731026" cy="6471919"/>
          </a:xfrm>
          <a:prstGeom prst="rect">
            <a:avLst/>
          </a:prstGeom>
        </p:spPr>
      </p:pic>
      <p:pic>
        <p:nvPicPr>
          <p:cNvPr id="1027" name="Picture 3" descr="C:\Users\Уникум\Desktop\utA7ZKeRPh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0229" y="4380031"/>
            <a:ext cx="3392384" cy="219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06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134178"/>
            <a:ext cx="1923222" cy="1923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2528" y="819978"/>
            <a:ext cx="5037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Проблема:</a:t>
            </a:r>
            <a:endParaRPr lang="ru-RU" sz="72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4460" y="1964353"/>
            <a:ext cx="101269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/>
            <a:r>
              <a:rPr lang="ru-RU" sz="5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Низкий уровень  двигательной активности детей и подростков</a:t>
            </a:r>
          </a:p>
          <a:p>
            <a:pPr marL="685800" indent="-685800" algn="ctr"/>
            <a:r>
              <a:rPr lang="ru-RU" sz="5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в Борисовском районе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ru-RU" sz="4800" dirty="0" smtClean="0">
              <a:solidFill>
                <a:schemeClr val="bg1"/>
              </a:solidFill>
              <a:latin typeface="Domkrat" panose="020BE200000000000000" pitchFamily="34" charset="0"/>
            </a:endParaRPr>
          </a:p>
          <a:p>
            <a:pPr marL="685800" indent="-685800" algn="ctr"/>
            <a:endParaRPr lang="ru-RU" sz="48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4" y="4775201"/>
            <a:ext cx="13158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134178"/>
            <a:ext cx="1923222" cy="1923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7920" y="367762"/>
            <a:ext cx="101269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/>
            <a:r>
              <a:rPr lang="ru-RU" sz="36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Процент подростков с нормальным уровнем  двигательной активности </a:t>
            </a:r>
          </a:p>
          <a:p>
            <a:pPr marL="685800" indent="-685800" algn="ctr"/>
            <a:r>
              <a:rPr lang="ru-RU" sz="36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в Борисовском районе в течение недели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ru-RU" sz="4800" dirty="0" smtClean="0">
              <a:solidFill>
                <a:schemeClr val="bg1"/>
              </a:solidFill>
              <a:latin typeface="Domkrat" panose="020BE200000000000000" pitchFamily="34" charset="0"/>
            </a:endParaRPr>
          </a:p>
          <a:p>
            <a:pPr marL="685800" indent="-685800" algn="ctr"/>
            <a:endParaRPr lang="ru-RU" sz="48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4" y="4775201"/>
            <a:ext cx="1315815" cy="1800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2137559" y="2553196"/>
          <a:ext cx="8811490" cy="387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34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3" y="165652"/>
            <a:ext cx="1848677" cy="184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0982" y="697351"/>
            <a:ext cx="756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Наша цель:</a:t>
            </a:r>
            <a:endParaRPr lang="ru-RU" sz="72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940" y="1701579"/>
            <a:ext cx="10035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omkrat" panose="020BE200000000000000" pitchFamily="34" charset="0"/>
              </a:rPr>
              <a:t>	</a:t>
            </a:r>
            <a:r>
              <a:rPr lang="ru-RU" sz="5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способствовать повышению двигательной активности детей, подростков и членов их семей в Борисовском районе через вовлечение в активное занятие скалолазанием</a:t>
            </a:r>
            <a:endParaRPr lang="ru-RU" sz="48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4" y="4775201"/>
            <a:ext cx="13158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2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39" y="236904"/>
            <a:ext cx="1848677" cy="184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1" y="1"/>
            <a:ext cx="80752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Domkrat" pitchFamily="34" charset="0"/>
              </a:rPr>
              <a:t>Результаты опроса подростков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Domkrat" pitchFamily="34" charset="0"/>
              </a:rPr>
              <a:t>Хотели бы Вы заниматься скалолазанием?</a:t>
            </a:r>
            <a:endParaRPr lang="ru-RU" sz="4800" dirty="0">
              <a:solidFill>
                <a:schemeClr val="bg1"/>
              </a:solidFill>
              <a:latin typeface="Domkra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940" y="1701579"/>
            <a:ext cx="1003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Domkrat" panose="020BE200000000000000" pitchFamily="34" charset="0"/>
              </a:rPr>
              <a:t>	</a:t>
            </a:r>
            <a:endParaRPr lang="ru-RU" sz="48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4" y="4783680"/>
            <a:ext cx="1315815" cy="1800000"/>
          </a:xfrm>
          <a:prstGeom prst="rect">
            <a:avLst/>
          </a:prstGeom>
        </p:spPr>
      </p:pic>
      <p:sp>
        <p:nvSpPr>
          <p:cNvPr id="1026" name="AutoShape 2" descr="Диаграмма ответов в Формах. Вопрос: 6. Хотели бы Вы заниматься скалолазанием?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иаграмма ответов в Формах. Вопрос: 6. Хотели бы Вы заниматься скалолазанием?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89466" y="2256311"/>
          <a:ext cx="7374576" cy="489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642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28" y="119134"/>
            <a:ext cx="1848814" cy="1848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141" y="596348"/>
            <a:ext cx="9304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Domkrat" panose="020BE200000000000000" pitchFamily="34" charset="0"/>
              </a:rPr>
              <a:t>Что мы хотим сделать:</a:t>
            </a:r>
            <a:endParaRPr lang="ru-RU" sz="66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860" y="1749802"/>
            <a:ext cx="9293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Оборудовать </a:t>
            </a:r>
            <a:r>
              <a:rPr lang="ru-RU" sz="4000" dirty="0" err="1" smtClean="0">
                <a:solidFill>
                  <a:schemeClr val="bg1"/>
                </a:solidFill>
                <a:latin typeface="Domkrat" panose="020BE200000000000000" pitchFamily="34" charset="0"/>
              </a:rPr>
              <a:t>скалодром</a:t>
            </a:r>
            <a:endParaRPr lang="ru-RU" sz="4000" dirty="0" smtClean="0">
              <a:solidFill>
                <a:schemeClr val="bg1"/>
              </a:solidFill>
              <a:latin typeface="Domkrat" panose="020BE200000000000000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Открыть </a:t>
            </a:r>
            <a:r>
              <a:rPr lang="ru-RU" sz="4000" dirty="0">
                <a:solidFill>
                  <a:schemeClr val="bg1"/>
                </a:solidFill>
                <a:latin typeface="Domkrat" panose="020BE200000000000000" pitchFamily="34" charset="0"/>
              </a:rPr>
              <a:t>бесплатные секции для занятия скалолазанием (с охватом 100 человек</a:t>
            </a: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Ремонт помещения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Оборудования скалолазного стенда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Закупка страховочного оборудования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Организация регулярных занятий скалолазанием</a:t>
            </a:r>
            <a:endParaRPr lang="ru-RU" sz="40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4" y="4752341"/>
            <a:ext cx="13158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9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62" y="-99389"/>
            <a:ext cx="2236304" cy="22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617" y="665922"/>
            <a:ext cx="716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Domkrat" panose="020BE200000000000000" pitchFamily="34" charset="0"/>
              </a:rPr>
              <a:t>Что нам нужно?</a:t>
            </a:r>
            <a:endParaRPr lang="ru-RU" sz="72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8780" y="1838739"/>
            <a:ext cx="97612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Domkrat" panose="020BE200000000000000" pitchFamily="34" charset="0"/>
              </a:rPr>
              <a:t> </a:t>
            </a:r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	Средства </a:t>
            </a:r>
            <a:r>
              <a:rPr lang="ru-RU" sz="4400" dirty="0">
                <a:solidFill>
                  <a:schemeClr val="bg1"/>
                </a:solidFill>
                <a:latin typeface="Domkrat" panose="020BE200000000000000" pitchFamily="34" charset="0"/>
              </a:rPr>
              <a:t>и </a:t>
            </a:r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материалы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(фанера, зацепы, крепежные болты, маты) </a:t>
            </a:r>
            <a:r>
              <a:rPr lang="ru-RU" sz="4400" dirty="0">
                <a:solidFill>
                  <a:schemeClr val="bg1"/>
                </a:solidFill>
                <a:latin typeface="Domkrat" panose="020BE200000000000000" pitchFamily="34" charset="0"/>
              </a:rPr>
              <a:t>для оборудования </a:t>
            </a:r>
            <a:endParaRPr lang="ru-RU" sz="4400" dirty="0" smtClean="0">
              <a:solidFill>
                <a:schemeClr val="bg1"/>
              </a:solidFill>
              <a:latin typeface="Domkrat" panose="020BE200000000000000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скалолазного стенда </a:t>
            </a:r>
            <a:b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</a:br>
            <a:endParaRPr lang="ru-RU" sz="4400" dirty="0" smtClean="0">
              <a:solidFill>
                <a:schemeClr val="bg1"/>
              </a:solidFill>
              <a:latin typeface="Domkrat" panose="020BE200000000000000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Бюджет проекта </a:t>
            </a:r>
            <a:r>
              <a:rPr lang="ru-RU" sz="6600" b="1" dirty="0" smtClean="0">
                <a:solidFill>
                  <a:schemeClr val="bg1"/>
                </a:solidFill>
                <a:latin typeface="Domkrat" panose="020BE200000000000000" pitchFamily="34" charset="0"/>
              </a:rPr>
              <a:t>40 000</a:t>
            </a:r>
            <a:r>
              <a:rPr lang="ru-RU" sz="4400" dirty="0" smtClean="0">
                <a:solidFill>
                  <a:schemeClr val="bg1"/>
                </a:solidFill>
                <a:latin typeface="Domkrat" panose="020BE200000000000000" pitchFamily="34" charset="0"/>
              </a:rPr>
              <a:t>  долларов США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Domkrat" panose="020BE200000000000000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14" y="4729481"/>
            <a:ext cx="13158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82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Domkrat</vt:lpstr>
      <vt:lpstr>Calibri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Уникум</cp:lastModifiedBy>
  <cp:revision>19</cp:revision>
  <dcterms:created xsi:type="dcterms:W3CDTF">2018-04-18T18:55:06Z</dcterms:created>
  <dcterms:modified xsi:type="dcterms:W3CDTF">2018-12-05T06:41:52Z</dcterms:modified>
</cp:coreProperties>
</file>