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86" r:id="rId2"/>
    <p:sldId id="287" r:id="rId3"/>
    <p:sldId id="267" r:id="rId4"/>
    <p:sldId id="288" r:id="rId5"/>
    <p:sldId id="266" r:id="rId6"/>
    <p:sldId id="292" r:id="rId7"/>
    <p:sldId id="294" r:id="rId8"/>
    <p:sldId id="297" r:id="rId9"/>
    <p:sldId id="296" r:id="rId10"/>
    <p:sldId id="293" r:id="rId11"/>
    <p:sldId id="298" r:id="rId12"/>
    <p:sldId id="299" r:id="rId13"/>
    <p:sldId id="300" r:id="rId14"/>
    <p:sldId id="258" r:id="rId15"/>
    <p:sldId id="289" r:id="rId16"/>
    <p:sldId id="290" r:id="rId17"/>
    <p:sldId id="291" r:id="rId18"/>
    <p:sldId id="268" r:id="rId19"/>
    <p:sldId id="305" r:id="rId20"/>
    <p:sldId id="302" r:id="rId21"/>
    <p:sldId id="303" r:id="rId22"/>
    <p:sldId id="304" r:id="rId23"/>
    <p:sldId id="274"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8" autoAdjust="0"/>
    <p:restoredTop sz="94660"/>
  </p:normalViewPr>
  <p:slideViewPr>
    <p:cSldViewPr snapToGrid="0">
      <p:cViewPr>
        <p:scale>
          <a:sx n="53" d="100"/>
          <a:sy n="53" d="100"/>
        </p:scale>
        <p:origin x="-322" y="-7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42"/>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CC60810-AC05-4DC1-935C-9CB2E7AADFD9}"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DD52F-8414-437A-9D4B-2C21E117321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C60810-AC05-4DC1-935C-9CB2E7AADFD9}"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DD52F-8414-437A-9D4B-2C21E117321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55"/>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55"/>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C60810-AC05-4DC1-935C-9CB2E7AADFD9}"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DD52F-8414-437A-9D4B-2C21E117321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C60810-AC05-4DC1-935C-9CB2E7AADFD9}"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DD52F-8414-437A-9D4B-2C21E117321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17"/>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CC60810-AC05-4DC1-935C-9CB2E7AADFD9}"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DD52F-8414-437A-9D4B-2C21E117321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CC60810-AC05-4DC1-935C-9CB2E7AADFD9}" type="datetimeFigureOut">
              <a:rPr lang="ru-RU" smtClean="0"/>
              <a:pPr/>
              <a:t>16.04.2020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BDD52F-8414-437A-9D4B-2C21E117321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CC60810-AC05-4DC1-935C-9CB2E7AADFD9}" type="datetimeFigureOut">
              <a:rPr lang="ru-RU" smtClean="0"/>
              <a:pPr/>
              <a:t>16.04.2020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BDD52F-8414-437A-9D4B-2C21E117321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CC60810-AC05-4DC1-935C-9CB2E7AADFD9}" type="datetimeFigureOut">
              <a:rPr lang="ru-RU" smtClean="0"/>
              <a:pPr/>
              <a:t>16.04.2020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7BDD52F-8414-437A-9D4B-2C21E117321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C60810-AC05-4DC1-935C-9CB2E7AADFD9}" type="datetimeFigureOut">
              <a:rPr lang="ru-RU" smtClean="0"/>
              <a:pPr/>
              <a:t>16.04.2020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7BDD52F-8414-437A-9D4B-2C21E117321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C60810-AC05-4DC1-935C-9CB2E7AADFD9}" type="datetimeFigureOut">
              <a:rPr lang="ru-RU" smtClean="0"/>
              <a:pPr/>
              <a:t>16.04.2020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BDD52F-8414-437A-9D4B-2C21E117321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C60810-AC05-4DC1-935C-9CB2E7AADFD9}" type="datetimeFigureOut">
              <a:rPr lang="ru-RU" smtClean="0"/>
              <a:pPr/>
              <a:t>16.04.2020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BDD52F-8414-437A-9D4B-2C21E117321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6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60810-AC05-4DC1-935C-9CB2E7AADFD9}" type="datetimeFigureOut">
              <a:rPr lang="ru-RU" smtClean="0"/>
              <a:pPr/>
              <a:t>16.04.2020</a:t>
            </a:fld>
            <a:endParaRPr lang="ru-RU"/>
          </a:p>
        </p:txBody>
      </p:sp>
      <p:sp>
        <p:nvSpPr>
          <p:cNvPr id="5" name="Нижний колонтитул 4"/>
          <p:cNvSpPr>
            <a:spLocks noGrp="1"/>
          </p:cNvSpPr>
          <p:nvPr>
            <p:ph type="ftr" sz="quarter" idx="3"/>
          </p:nvPr>
        </p:nvSpPr>
        <p:spPr>
          <a:xfrm>
            <a:off x="4165600" y="635636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6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DD52F-8414-437A-9D4B-2C21E117321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501" y="347947"/>
            <a:ext cx="11015664" cy="5800445"/>
          </a:xfrm>
        </p:spPr>
        <p:txBody>
          <a:bodyPr/>
          <a:lstStyle/>
          <a:p>
            <a:pPr algn="ctr">
              <a:buNone/>
            </a:pPr>
            <a:endParaRPr lang="ru-RU" sz="3600" dirty="0" smtClean="0">
              <a:latin typeface="Times New Roman" pitchFamily="18" charset="0"/>
              <a:cs typeface="Times New Roman" pitchFamily="18" charset="0"/>
            </a:endParaRPr>
          </a:p>
          <a:p>
            <a:pPr algn="ctr">
              <a:buNone/>
            </a:pPr>
            <a:endParaRPr lang="ru-RU" sz="3600" dirty="0">
              <a:latin typeface="Times New Roman" pitchFamily="18" charset="0"/>
              <a:cs typeface="Times New Roman" pitchFamily="18" charset="0"/>
            </a:endParaRPr>
          </a:p>
          <a:p>
            <a:pPr algn="ctr">
              <a:buNone/>
            </a:pPr>
            <a:r>
              <a:rPr lang="ru-RU" sz="3000" b="1" dirty="0" smtClean="0">
                <a:latin typeface="Times New Roman" pitchFamily="18" charset="0"/>
                <a:cs typeface="Times New Roman" pitchFamily="18" charset="0"/>
              </a:rPr>
              <a:t>Инновационный потенциал ресурсного центра в развитии активной творческой личности и профессиональному самоопределению учащихся. Обучение методам работы </a:t>
            </a:r>
          </a:p>
          <a:p>
            <a:pPr algn="ctr">
              <a:buNone/>
            </a:pPr>
            <a:r>
              <a:rPr lang="en-US" sz="3000" b="1" dirty="0" smtClean="0">
                <a:latin typeface="Times New Roman" pitchFamily="18" charset="0"/>
                <a:cs typeface="Times New Roman" pitchFamily="18" charset="0"/>
              </a:rPr>
              <a:t>Soft Skills</a:t>
            </a:r>
            <a:r>
              <a:rPr lang="ru-RU" sz="3000" b="1" dirty="0" smtClean="0">
                <a:latin typeface="Times New Roman" pitchFamily="18" charset="0"/>
                <a:cs typeface="Times New Roman" pitchFamily="18" charset="0"/>
              </a:rPr>
              <a:t> навыки 21 века «4К»</a:t>
            </a:r>
          </a:p>
          <a:p>
            <a:pPr algn="ctr">
              <a:buNone/>
            </a:pPr>
            <a:endParaRPr lang="ru-RU" sz="3000" dirty="0">
              <a:latin typeface="Times New Roman" pitchFamily="18" charset="0"/>
              <a:cs typeface="Times New Roman" pitchFamily="18" charset="0"/>
            </a:endParaRPr>
          </a:p>
        </p:txBody>
      </p:sp>
      <p:sp>
        <p:nvSpPr>
          <p:cNvPr id="2" name="Прямоугольник 1"/>
          <p:cNvSpPr/>
          <p:nvPr/>
        </p:nvSpPr>
        <p:spPr>
          <a:xfrm>
            <a:off x="4643438" y="4561999"/>
            <a:ext cx="6943726" cy="1200329"/>
          </a:xfrm>
          <a:prstGeom prst="rect">
            <a:avLst/>
          </a:prstGeom>
        </p:spPr>
        <p:txBody>
          <a:bodyPr wrap="square">
            <a:spAutoFit/>
          </a:bodyPr>
          <a:lstStyle/>
          <a:p>
            <a:r>
              <a:rPr lang="ru-RU" dirty="0" smtClean="0">
                <a:latin typeface="Times New Roman" pitchFamily="18" charset="0"/>
                <a:cs typeface="Times New Roman" pitchFamily="18" charset="0"/>
              </a:rPr>
              <a:t>Мастер-класс </a:t>
            </a:r>
            <a:r>
              <a:rPr lang="ru-RU" dirty="0" err="1" smtClean="0">
                <a:latin typeface="Times New Roman" pitchFamily="18" charset="0"/>
                <a:cs typeface="Times New Roman" pitchFamily="18" charset="0"/>
              </a:rPr>
              <a:t>А.И.Максименко</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педагога </a:t>
            </a:r>
            <a:r>
              <a:rPr lang="ru-RU" dirty="0">
                <a:latin typeface="Times New Roman" pitchFamily="18" charset="0"/>
                <a:cs typeface="Times New Roman" pitchFamily="18" charset="0"/>
              </a:rPr>
              <a:t>дополнительного образования</a:t>
            </a:r>
          </a:p>
          <a:p>
            <a:r>
              <a:rPr lang="ru-RU" dirty="0">
                <a:latin typeface="Times New Roman" pitchFamily="18" charset="0"/>
                <a:cs typeface="Times New Roman" pitchFamily="18" charset="0"/>
              </a:rPr>
              <a:t>ГУДО «Центр творчества детей и молодёжи Борисовского района», </a:t>
            </a:r>
          </a:p>
          <a:p>
            <a:r>
              <a:rPr lang="ru-RU" dirty="0" smtClean="0">
                <a:latin typeface="Times New Roman" pitchFamily="18" charset="0"/>
                <a:cs typeface="Times New Roman" pitchFamily="18" charset="0"/>
              </a:rPr>
              <a:t>руководителя  </a:t>
            </a:r>
            <a:r>
              <a:rPr lang="ru-RU" dirty="0">
                <a:latin typeface="Times New Roman" pitchFamily="18" charset="0"/>
                <a:cs typeface="Times New Roman" pitchFamily="18" charset="0"/>
              </a:rPr>
              <a:t>молодежного ресурсного центра «Ступени»</a:t>
            </a:r>
          </a:p>
        </p:txBody>
      </p:sp>
    </p:spTree>
    <p:extLst>
      <p:ext uri="{BB962C8B-B14F-4D97-AF65-F5344CB8AC3E}">
        <p14:creationId xmlns:p14="http://schemas.microsoft.com/office/powerpoint/2010/main" val="1111736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5260"/>
            <a:ext cx="8206856" cy="6682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856" y="145879"/>
            <a:ext cx="3828935" cy="671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049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latin typeface="Times New Roman" pitchFamily="18" charset="0"/>
                <a:cs typeface="Times New Roman" pitchFamily="18" charset="0"/>
              </a:rPr>
              <a:t>Креативность</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681037" y="1543052"/>
            <a:ext cx="10972800" cy="4972050"/>
          </a:xfrm>
        </p:spPr>
        <p:txBody>
          <a:bodyPr>
            <a:noAutofit/>
          </a:bodyPr>
          <a:lstStyle/>
          <a:p>
            <a:pPr lvl="0"/>
            <a:r>
              <a:rPr lang="be-BY" sz="2600" dirty="0">
                <a:latin typeface="Times New Roman" panose="02020603050405020304" pitchFamily="18" charset="0"/>
                <a:cs typeface="Times New Roman" panose="02020603050405020304" pitchFamily="18" charset="0"/>
              </a:rPr>
              <a:t>создание нового из того, что уже есть</a:t>
            </a:r>
          </a:p>
          <a:p>
            <a:pPr lvl="0"/>
            <a:r>
              <a:rPr lang="be-BY" sz="2600" dirty="0">
                <a:latin typeface="Times New Roman" panose="02020603050405020304" pitchFamily="18" charset="0"/>
                <a:cs typeface="Times New Roman" panose="02020603050405020304" pitchFamily="18" charset="0"/>
              </a:rPr>
              <a:t>решение проблем совершенно новым неординарным способом</a:t>
            </a:r>
          </a:p>
          <a:p>
            <a:pPr lvl="0"/>
            <a:r>
              <a:rPr lang="be-BY" sz="2600" dirty="0">
                <a:latin typeface="Times New Roman" panose="02020603050405020304" pitchFamily="18" charset="0"/>
                <a:cs typeface="Times New Roman" panose="02020603050405020304" pitchFamily="18" charset="0"/>
              </a:rPr>
              <a:t>отказ от стереотипного мышления</a:t>
            </a:r>
          </a:p>
          <a:p>
            <a:pPr lvl="0"/>
            <a:r>
              <a:rPr lang="be-BY" sz="2600" dirty="0">
                <a:latin typeface="Times New Roman" panose="02020603050405020304" pitchFamily="18" charset="0"/>
                <a:cs typeface="Times New Roman" panose="02020603050405020304" pitchFamily="18" charset="0"/>
              </a:rPr>
              <a:t>гибкость и оригинальность</a:t>
            </a:r>
          </a:p>
          <a:p>
            <a:pPr lvl="0"/>
            <a:r>
              <a:rPr lang="be-BY" sz="2600" dirty="0">
                <a:latin typeface="Times New Roman" panose="02020603050405020304" pitchFamily="18" charset="0"/>
                <a:cs typeface="Times New Roman" panose="02020603050405020304" pitchFamily="18" charset="0"/>
              </a:rPr>
              <a:t>предрасположенность к анализу и синтезу</a:t>
            </a:r>
          </a:p>
          <a:p>
            <a:pPr lvl="0"/>
            <a:r>
              <a:rPr lang="be-BY" sz="2600" dirty="0">
                <a:latin typeface="Times New Roman" panose="02020603050405020304" pitchFamily="18" charset="0"/>
                <a:cs typeface="Times New Roman" panose="02020603050405020304" pitchFamily="18" charset="0"/>
              </a:rPr>
              <a:t>способность интуитивно почувствовать правильное направление мысли</a:t>
            </a:r>
          </a:p>
          <a:p>
            <a:pPr lvl="0"/>
            <a:r>
              <a:rPr lang="be-BY" sz="2600" dirty="0">
                <a:latin typeface="Times New Roman" panose="02020603050405020304" pitchFamily="18" charset="0"/>
                <a:cs typeface="Times New Roman" panose="02020603050405020304" pitchFamily="18" charset="0"/>
              </a:rPr>
              <a:t>умение генерировать большое количество идей</a:t>
            </a:r>
          </a:p>
        </p:txBody>
      </p:sp>
    </p:spTree>
    <p:extLst>
      <p:ext uri="{BB962C8B-B14F-4D97-AF65-F5344CB8AC3E}">
        <p14:creationId xmlns:p14="http://schemas.microsoft.com/office/powerpoint/2010/main" val="312829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76522"/>
            <a:ext cx="11672047" cy="6024278"/>
          </a:xfrm>
        </p:spPr>
        <p:txBody>
          <a:bodyPr numCol="1">
            <a:normAutofit fontScale="25000" lnSpcReduction="20000"/>
          </a:bodyPr>
          <a:lstStyle/>
          <a:p>
            <a:pPr algn="ctr">
              <a:buNone/>
            </a:pPr>
            <a:r>
              <a:rPr lang="ru-RU" sz="12800" b="1" dirty="0" smtClean="0">
                <a:latin typeface="Times New Roman" pitchFamily="18" charset="0"/>
                <a:cs typeface="Times New Roman" pitchFamily="18" charset="0"/>
              </a:rPr>
              <a:t>Креативность: Ролевая игра «Экспедиция»</a:t>
            </a:r>
            <a:endParaRPr lang="ru-RU" sz="12800" dirty="0" smtClean="0">
              <a:latin typeface="Times New Roman" pitchFamily="18" charset="0"/>
              <a:cs typeface="Times New Roman" pitchFamily="18" charset="0"/>
            </a:endParaRPr>
          </a:p>
          <a:p>
            <a:pPr>
              <a:buNone/>
            </a:pPr>
            <a:endParaRPr lang="ru-RU" sz="10000" b="1" i="1" dirty="0" smtClean="0">
              <a:latin typeface="Times New Roman" pitchFamily="18" charset="0"/>
              <a:cs typeface="Times New Roman" pitchFamily="18" charset="0"/>
            </a:endParaRPr>
          </a:p>
          <a:p>
            <a:pPr>
              <a:buNone/>
            </a:pPr>
            <a:r>
              <a:rPr lang="ru-RU" sz="10000" b="1" i="1" dirty="0" smtClean="0">
                <a:latin typeface="Times New Roman" pitchFamily="18" charset="0"/>
                <a:cs typeface="Times New Roman" pitchFamily="18" charset="0"/>
              </a:rPr>
              <a:t>      Цель:</a:t>
            </a:r>
            <a:r>
              <a:rPr lang="ru-RU" sz="10000" dirty="0" smtClean="0">
                <a:latin typeface="Times New Roman" pitchFamily="18" charset="0"/>
                <a:cs typeface="Times New Roman" pitchFamily="18" charset="0"/>
              </a:rPr>
              <a:t>  показать положительные стороны участников группы.    </a:t>
            </a:r>
          </a:p>
          <a:p>
            <a:pPr>
              <a:buNone/>
            </a:pPr>
            <a:r>
              <a:rPr lang="ru-RU" sz="10000" b="1" i="1" dirty="0" smtClean="0">
                <a:latin typeface="Times New Roman" pitchFamily="18" charset="0"/>
                <a:cs typeface="Times New Roman" pitchFamily="18" charset="0"/>
              </a:rPr>
              <a:t>      Необходимые материалы</a:t>
            </a:r>
            <a:r>
              <a:rPr lang="ru-RU" sz="10000" dirty="0" smtClean="0">
                <a:latin typeface="Times New Roman" pitchFamily="18" charset="0"/>
                <a:cs typeface="Times New Roman" pitchFamily="18" charset="0"/>
              </a:rPr>
              <a:t>: ручка, бумага А4.</a:t>
            </a:r>
          </a:p>
          <a:p>
            <a:pPr algn="ctr">
              <a:buNone/>
            </a:pPr>
            <a:endParaRPr lang="ru-RU" sz="10000" b="1" i="1" dirty="0" smtClean="0">
              <a:latin typeface="Times New Roman" pitchFamily="18" charset="0"/>
              <a:cs typeface="Times New Roman" pitchFamily="18" charset="0"/>
            </a:endParaRPr>
          </a:p>
          <a:p>
            <a:pPr algn="ctr">
              <a:buNone/>
            </a:pPr>
            <a:r>
              <a:rPr lang="ru-RU" sz="9600" b="1" i="1" dirty="0" smtClean="0">
                <a:latin typeface="Times New Roman" pitchFamily="18" charset="0"/>
                <a:cs typeface="Times New Roman" pitchFamily="18" charset="0"/>
              </a:rPr>
              <a:t>Ход работы</a:t>
            </a:r>
          </a:p>
          <a:p>
            <a:pPr algn="just">
              <a:buNone/>
            </a:pPr>
            <a:r>
              <a:rPr lang="ru-RU" sz="9600" dirty="0" smtClean="0">
                <a:latin typeface="Times New Roman" pitchFamily="18" charset="0"/>
                <a:cs typeface="Times New Roman" pitchFamily="18" charset="0"/>
              </a:rPr>
              <a:t>     Всем участникам задается выдуманная ситуация, например: «Вы участвуете в отборе на поездку в экспедицию в тайгу/джунгли/космос/ на северный полюс. Для вас это уникальная возможность получить навыки/деньги/славу/опыт, выбирайте сами, какой у вас мотив. В экспедицию выбирают не узких специалистов, а молодых уверенных, амбициозных молодых людей. Ваша задача за 2 минуты убедить комиссию, что именно вы подходите на роль участника».</a:t>
            </a:r>
          </a:p>
          <a:p>
            <a:pPr algn="just">
              <a:buNone/>
            </a:pPr>
            <a:r>
              <a:rPr lang="ru-RU" sz="9600" dirty="0" smtClean="0">
                <a:latin typeface="Times New Roman" pitchFamily="18" charset="0"/>
                <a:cs typeface="Times New Roman" pitchFamily="18" charset="0"/>
              </a:rPr>
              <a:t>	Далее участникам дается 5-7 минут на подготовку к выступлению. После этого каждый из них выступает перед публикой. Первого, с положительной стороны! оценивает тренер (дает пару ремарок по выступлению) и участник присоединяется к комиссии. Выступает следующий и тоже присоединяется к комиссии. В результате уже последнего оценивает вся группа. Задача тренера, контролировать, чтобы оценка было конструктивной и позитивной. </a:t>
            </a:r>
            <a:r>
              <a:rPr lang="ru-RU" sz="9600" b="1" dirty="0" smtClean="0">
                <a:latin typeface="Times New Roman" pitchFamily="18" charset="0"/>
                <a:cs typeface="Times New Roman" pitchFamily="18" charset="0"/>
              </a:rPr>
              <a:t> </a:t>
            </a:r>
            <a:endParaRPr lang="ru-RU" sz="9600" dirty="0" smtClean="0">
              <a:latin typeface="Times New Roman" pitchFamily="18" charset="0"/>
              <a:cs typeface="Times New Roman" pitchFamily="18" charset="0"/>
            </a:endParaRPr>
          </a:p>
          <a:p>
            <a:pPr>
              <a:buNone/>
            </a:pPr>
            <a:endParaRPr lang="ru-RU" sz="5100" dirty="0" smtClean="0">
              <a:latin typeface="Times New Roman" pitchFamily="18" charset="0"/>
              <a:cs typeface="Times New Roman" pitchFamily="18" charset="0"/>
            </a:endParaRPr>
          </a:p>
          <a:p>
            <a:pPr>
              <a:buNone/>
            </a:pPr>
            <a:endParaRPr lang="ru-RU" sz="4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14859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 y="405765"/>
            <a:ext cx="5143500" cy="6452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1" y="429577"/>
            <a:ext cx="7048499" cy="642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318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latin typeface="Times New Roman" pitchFamily="18" charset="0"/>
                <a:cs typeface="Times New Roman" pitchFamily="18" charset="0"/>
              </a:rPr>
              <a:t>Коммуникация</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552450" y="1471614"/>
            <a:ext cx="10972800" cy="4972050"/>
          </a:xfrm>
        </p:spPr>
        <p:txBody>
          <a:bodyPr>
            <a:noAutofit/>
          </a:bodyPr>
          <a:lstStyle/>
          <a:p>
            <a:r>
              <a:rPr lang="ru-RU" sz="2600" dirty="0">
                <a:latin typeface="Times New Roman" pitchFamily="18" charset="0"/>
                <a:cs typeface="Times New Roman" pitchFamily="18" charset="0"/>
              </a:rPr>
              <a:t>умение слушать</a:t>
            </a:r>
          </a:p>
          <a:p>
            <a:r>
              <a:rPr lang="ru-RU" sz="2600" dirty="0">
                <a:latin typeface="Times New Roman" pitchFamily="18" charset="0"/>
                <a:cs typeface="Times New Roman" pitchFamily="18" charset="0"/>
              </a:rPr>
              <a:t>убеждение и аргументация</a:t>
            </a:r>
          </a:p>
          <a:p>
            <a:r>
              <a:rPr lang="ru-RU" sz="2600" dirty="0" err="1">
                <a:latin typeface="Times New Roman" pitchFamily="18" charset="0"/>
                <a:cs typeface="Times New Roman" pitchFamily="18" charset="0"/>
              </a:rPr>
              <a:t>нетворкинг</a:t>
            </a:r>
            <a:r>
              <a:rPr lang="ru-RU" sz="2600" dirty="0">
                <a:latin typeface="Times New Roman" pitchFamily="18" charset="0"/>
                <a:cs typeface="Times New Roman" pitchFamily="18" charset="0"/>
              </a:rPr>
              <a:t>: построение и поддержание бизнес-отношений</a:t>
            </a:r>
          </a:p>
          <a:p>
            <a:r>
              <a:rPr lang="ru-RU" sz="2600" dirty="0">
                <a:latin typeface="Times New Roman" pitchFamily="18" charset="0"/>
                <a:cs typeface="Times New Roman" pitchFamily="18" charset="0"/>
              </a:rPr>
              <a:t>ведение переговоров</a:t>
            </a:r>
          </a:p>
          <a:p>
            <a:r>
              <a:rPr lang="ru-RU" sz="2600" dirty="0" err="1" smtClean="0">
                <a:latin typeface="Times New Roman" pitchFamily="18" charset="0"/>
                <a:cs typeface="Times New Roman" pitchFamily="18" charset="0"/>
              </a:rPr>
              <a:t>самопрезентация</a:t>
            </a:r>
            <a:endParaRPr lang="ru-RU" sz="2600" dirty="0">
              <a:latin typeface="Times New Roman" pitchFamily="18" charset="0"/>
              <a:cs typeface="Times New Roman" pitchFamily="18" charset="0"/>
            </a:endParaRPr>
          </a:p>
          <a:p>
            <a:r>
              <a:rPr lang="ru-RU" sz="2600" dirty="0">
                <a:latin typeface="Times New Roman" pitchFamily="18" charset="0"/>
                <a:cs typeface="Times New Roman" pitchFamily="18" charset="0"/>
              </a:rPr>
              <a:t>публичные выступления</a:t>
            </a:r>
          </a:p>
          <a:p>
            <a:r>
              <a:rPr lang="ru-RU" sz="2600" dirty="0" smtClean="0">
                <a:latin typeface="Times New Roman" pitchFamily="18" charset="0"/>
                <a:cs typeface="Times New Roman" pitchFamily="18" charset="0"/>
              </a:rPr>
              <a:t>нацеленность </a:t>
            </a:r>
            <a:r>
              <a:rPr lang="ru-RU" sz="2600" dirty="0">
                <a:latin typeface="Times New Roman" pitchFamily="18" charset="0"/>
                <a:cs typeface="Times New Roman" pitchFamily="18" charset="0"/>
              </a:rPr>
              <a:t>на результат</a:t>
            </a:r>
          </a:p>
          <a:p>
            <a:r>
              <a:rPr lang="ru-RU" sz="2600" dirty="0">
                <a:latin typeface="Times New Roman" pitchFamily="18" charset="0"/>
                <a:cs typeface="Times New Roman" pitchFamily="18" charset="0"/>
              </a:rPr>
              <a:t>деловое письмо</a:t>
            </a:r>
          </a:p>
          <a:p>
            <a:r>
              <a:rPr lang="ru-RU" sz="2600" dirty="0" err="1" smtClean="0">
                <a:latin typeface="Times New Roman" pitchFamily="18" charset="0"/>
                <a:cs typeface="Times New Roman" pitchFamily="18" charset="0"/>
              </a:rPr>
              <a:t>клиентоориентированность</a:t>
            </a:r>
            <a:endParaRPr lang="ru-RU" sz="2600" dirty="0">
              <a:latin typeface="Times New Roman" pitchFamily="18" charset="0"/>
              <a:cs typeface="Times New Roman" pitchFamily="18" charset="0"/>
            </a:endParaRPr>
          </a:p>
        </p:txBody>
      </p:sp>
    </p:spTree>
    <p:extLst>
      <p:ext uri="{BB962C8B-B14F-4D97-AF65-F5344CB8AC3E}">
        <p14:creationId xmlns:p14="http://schemas.microsoft.com/office/powerpoint/2010/main" val="3140705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8589" y="376522"/>
            <a:ext cx="11510683" cy="6203572"/>
          </a:xfrm>
        </p:spPr>
        <p:txBody>
          <a:bodyPr numCol="1">
            <a:normAutofit lnSpcReduction="10000"/>
          </a:bodyPr>
          <a:lstStyle/>
          <a:p>
            <a:pPr algn="ctr">
              <a:buNone/>
            </a:pPr>
            <a:r>
              <a:rPr lang="ru-RU" b="1" dirty="0" smtClean="0">
                <a:latin typeface="Times New Roman" pitchFamily="18" charset="0"/>
                <a:cs typeface="Times New Roman" pitchFamily="18" charset="0"/>
              </a:rPr>
              <a:t>Коммуникации: Деловая игра «Мандарины»</a:t>
            </a:r>
            <a:endParaRPr lang="ru-RU" dirty="0" smtClean="0">
              <a:latin typeface="Times New Roman" pitchFamily="18" charset="0"/>
              <a:cs typeface="Times New Roman" pitchFamily="18" charset="0"/>
            </a:endParaRPr>
          </a:p>
          <a:p>
            <a:pPr>
              <a:buNone/>
            </a:pPr>
            <a:endParaRPr lang="ru-RU" sz="2600" b="1" i="1" dirty="0" smtClean="0">
              <a:latin typeface="Times New Roman" pitchFamily="18" charset="0"/>
              <a:cs typeface="Times New Roman" pitchFamily="18" charset="0"/>
            </a:endParaRPr>
          </a:p>
          <a:p>
            <a:pPr>
              <a:buNone/>
            </a:pPr>
            <a:r>
              <a:rPr lang="ru-RU" sz="2600" b="1" i="1" dirty="0" smtClean="0">
                <a:latin typeface="Times New Roman" pitchFamily="18" charset="0"/>
                <a:cs typeface="Times New Roman" pitchFamily="18" charset="0"/>
              </a:rPr>
              <a:t>Цель:</a:t>
            </a:r>
            <a:r>
              <a:rPr lang="ru-RU" sz="2600" dirty="0" smtClean="0">
                <a:latin typeface="Times New Roman" pitchFamily="18" charset="0"/>
                <a:cs typeface="Times New Roman" pitchFamily="18" charset="0"/>
              </a:rPr>
              <a:t>  развить навыки убеждения и сотрудничества.    </a:t>
            </a:r>
          </a:p>
          <a:p>
            <a:pPr>
              <a:buNone/>
            </a:pPr>
            <a:r>
              <a:rPr lang="ru-RU" sz="2600" b="1" i="1" dirty="0" smtClean="0">
                <a:latin typeface="Times New Roman" pitchFamily="18" charset="0"/>
                <a:cs typeface="Times New Roman" pitchFamily="18" charset="0"/>
              </a:rPr>
              <a:t>Необходимые материалы</a:t>
            </a:r>
            <a:r>
              <a:rPr lang="ru-RU" sz="2600" dirty="0" smtClean="0">
                <a:latin typeface="Times New Roman" pitchFamily="18" charset="0"/>
                <a:cs typeface="Times New Roman" pitchFamily="18" charset="0"/>
              </a:rPr>
              <a:t>: ручка, бумага А4.</a:t>
            </a:r>
          </a:p>
          <a:p>
            <a:pPr algn="ctr">
              <a:buNone/>
            </a:pPr>
            <a:endParaRPr lang="ru-RU" sz="2600" b="1" i="1" dirty="0" smtClean="0">
              <a:latin typeface="Times New Roman" pitchFamily="18" charset="0"/>
              <a:cs typeface="Times New Roman" pitchFamily="18" charset="0"/>
            </a:endParaRPr>
          </a:p>
          <a:p>
            <a:pPr algn="ctr">
              <a:buNone/>
            </a:pPr>
            <a:r>
              <a:rPr lang="ru-RU" sz="2600" b="1" i="1" dirty="0" smtClean="0">
                <a:latin typeface="Times New Roman" pitchFamily="18" charset="0"/>
                <a:cs typeface="Times New Roman" pitchFamily="18" charset="0"/>
              </a:rPr>
              <a:t>Ход работы</a:t>
            </a:r>
          </a:p>
          <a:p>
            <a:pPr algn="just">
              <a:buNone/>
            </a:pPr>
            <a:r>
              <a:rPr lang="ru-RU" sz="2600" dirty="0" smtClean="0">
                <a:latin typeface="Times New Roman" pitchFamily="18" charset="0"/>
                <a:cs typeface="Times New Roman" pitchFamily="18" charset="0"/>
              </a:rPr>
              <a:t>	Участников делят на две группы. Каждая группа получает задание разработать стратегию переговоров с конкурентами. После этого от каждой команды выходит один спикер и в течении 3-5 минут оба участника пытаются найти консенсус. Хитрость состоит в том, что каждой из команд, при видимости конкуренции, нужны разные вещи. Первой – «мякоть», второй – «кожура». Но в процессе диалога возникает спор, что приводит к поиску новых решений.</a:t>
            </a:r>
          </a:p>
          <a:p>
            <a:pPr algn="just">
              <a:buNone/>
            </a:pPr>
            <a:r>
              <a:rPr lang="ru-RU" sz="2600" b="1" i="1" dirty="0" smtClean="0">
                <a:latin typeface="Times New Roman" pitchFamily="18" charset="0"/>
                <a:cs typeface="Times New Roman" pitchFamily="18" charset="0"/>
              </a:rPr>
              <a:t>	</a:t>
            </a:r>
            <a:endParaRPr lang="ru-RU" sz="2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098958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8589" y="376522"/>
            <a:ext cx="11510683" cy="6203572"/>
          </a:xfrm>
        </p:spPr>
        <p:txBody>
          <a:bodyPr numCol="1">
            <a:normAutofit/>
          </a:bodyPr>
          <a:lstStyle/>
          <a:p>
            <a:pPr algn="ctr">
              <a:buNone/>
            </a:pPr>
            <a:r>
              <a:rPr lang="ru-RU" b="1" dirty="0" smtClean="0">
                <a:latin typeface="Times New Roman" pitchFamily="18" charset="0"/>
                <a:cs typeface="Times New Roman" pitchFamily="18" charset="0"/>
              </a:rPr>
              <a:t>Задание для группы №1</a:t>
            </a:r>
            <a:r>
              <a:rPr lang="ru-RU" dirty="0" smtClean="0">
                <a:latin typeface="Times New Roman" pitchFamily="18" charset="0"/>
                <a:cs typeface="Times New Roman" pitchFamily="18" charset="0"/>
              </a:rPr>
              <a:t>: </a:t>
            </a:r>
          </a:p>
          <a:p>
            <a:pPr algn="just">
              <a:buNone/>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p>
          <a:p>
            <a:pPr algn="just">
              <a:buNone/>
            </a:pPr>
            <a:r>
              <a:rPr lang="ru-RU" sz="2600" dirty="0">
                <a:latin typeface="Times New Roman" pitchFamily="18" charset="0"/>
                <a:cs typeface="Times New Roman" pitchFamily="18" charset="0"/>
              </a:rPr>
              <a:t> </a:t>
            </a:r>
            <a:r>
              <a:rPr lang="ru-RU" sz="2600" dirty="0" smtClean="0">
                <a:latin typeface="Times New Roman" pitchFamily="18" charset="0"/>
                <a:cs typeface="Times New Roman" pitchFamily="18" charset="0"/>
              </a:rPr>
              <a:t>  «Вы представитель международной фармацевтической компании, которая занимается производством лекарств. Ваши ученые изобрели новое уникальное лекарство, которое может излечить миллионы людей от опасных заболеваний.  Для производства этого лекарства, вам необходим особый вид мандаринов, который растет только в африканской стране ЮАР. Мякоть этих мандаринов содержит редкий элемент, но, к сожалению, в этом году были слишком плохие погодные  условия и мандаринов получилось слишком мало. Вам необходима вся партия мандаринов  для производства лекарства. От того сможете ли вы получить партию мандаринов, зависит судьба людей».</a:t>
            </a:r>
          </a:p>
          <a:p>
            <a:pPr>
              <a:buNone/>
            </a:pPr>
            <a:endParaRPr lang="ru-RU" sz="2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539311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8589" y="376522"/>
            <a:ext cx="11510683" cy="5800445"/>
          </a:xfrm>
        </p:spPr>
        <p:txBody>
          <a:bodyPr numCol="1">
            <a:normAutofit/>
          </a:bodyPr>
          <a:lstStyle/>
          <a:p>
            <a:pPr algn="ctr">
              <a:buNone/>
            </a:pPr>
            <a:r>
              <a:rPr lang="ru-RU" sz="3200" b="1" dirty="0" smtClean="0">
                <a:latin typeface="Times New Roman" pitchFamily="18" charset="0"/>
                <a:cs typeface="Times New Roman" pitchFamily="18" charset="0"/>
              </a:rPr>
              <a:t>Задание для группы №2</a:t>
            </a:r>
            <a:r>
              <a:rPr lang="ru-RU" sz="3200" dirty="0" smtClean="0">
                <a:latin typeface="Times New Roman" pitchFamily="18" charset="0"/>
                <a:cs typeface="Times New Roman" pitchFamily="18" charset="0"/>
              </a:rPr>
              <a:t>:</a:t>
            </a:r>
          </a:p>
          <a:p>
            <a:pPr algn="ctr">
              <a:buNone/>
            </a:pPr>
            <a:endParaRPr lang="ru-RU" sz="3200" dirty="0" smtClean="0">
              <a:latin typeface="Times New Roman" pitchFamily="18" charset="0"/>
              <a:cs typeface="Times New Roman" pitchFamily="18" charset="0"/>
            </a:endParaRPr>
          </a:p>
          <a:p>
            <a:pPr algn="just">
              <a:buNone/>
            </a:pPr>
            <a:r>
              <a:rPr lang="ru-RU" sz="3200" dirty="0" smtClean="0">
                <a:latin typeface="Times New Roman" pitchFamily="18" charset="0"/>
                <a:cs typeface="Times New Roman" pitchFamily="18" charset="0"/>
              </a:rPr>
              <a:t>   </a:t>
            </a:r>
            <a:r>
              <a:rPr lang="ru-RU" sz="2500" dirty="0" smtClean="0">
                <a:latin typeface="Times New Roman" pitchFamily="18" charset="0"/>
                <a:cs typeface="Times New Roman" pitchFamily="18" charset="0"/>
              </a:rPr>
              <a:t>«Вы представитель международной экологической компании. Вам стало известно, что страшный вирус постепенно заражает мировые воды, человек выпивший зараженную воду умирает через несколько недель. Вы не знаете, где в следующий раз может произойти вспышка эпидемии. Ваши ученые изобрели средство, которое сможет остановить заражение. Для производства этого средства, вам необходим особый вид мандаринов, который растет только в африканской стране ЮАР. Кожура этих мандаринов содержит редкий элемент, но, к сожалению, в этом году были слишком плохие погодные  условия и мандаринов получилось слишком мало. Вам необходима вся партия для производства средства. От того сможете ли вы получить партию мандаринов, зависит судьба людей».</a:t>
            </a:r>
          </a:p>
          <a:p>
            <a:pPr>
              <a:buNone/>
            </a:pPr>
            <a:endParaRPr lang="ru-RU" sz="4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283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400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itchFamily="18" charset="0"/>
                <a:cs typeface="Times New Roman" pitchFamily="18" charset="0"/>
              </a:rPr>
              <a:t>Командная работа</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609600" y="1900238"/>
            <a:ext cx="10972800" cy="4225931"/>
          </a:xfrm>
        </p:spPr>
        <p:txBody>
          <a:bodyPr>
            <a:normAutofit fontScale="92500" lnSpcReduction="10000"/>
          </a:bodyPr>
          <a:lstStyle/>
          <a:p>
            <a:pPr lvl="0"/>
            <a:r>
              <a:rPr lang="ru-RU" sz="2800" dirty="0">
                <a:latin typeface="Times New Roman" panose="02020603050405020304" pitchFamily="18" charset="0"/>
                <a:cs typeface="Times New Roman" panose="02020603050405020304" pitchFamily="18" charset="0"/>
              </a:rPr>
              <a:t>с</a:t>
            </a:r>
            <a:r>
              <a:rPr lang="be-BY" sz="2800" dirty="0">
                <a:latin typeface="Times New Roman" panose="02020603050405020304" pitchFamily="18" charset="0"/>
                <a:cs typeface="Times New Roman" panose="02020603050405020304" pitchFamily="18" charset="0"/>
              </a:rPr>
              <a:t>овместная работа</a:t>
            </a:r>
          </a:p>
          <a:p>
            <a:pPr lvl="0"/>
            <a:r>
              <a:rPr lang="be-BY" sz="2800" dirty="0">
                <a:latin typeface="Times New Roman" panose="02020603050405020304" pitchFamily="18" charset="0"/>
                <a:cs typeface="Times New Roman" panose="02020603050405020304" pitchFamily="18" charset="0"/>
              </a:rPr>
              <a:t>продуманное позиционирование каждого из ее </a:t>
            </a:r>
            <a:r>
              <a:rPr lang="be-BY" sz="2800" dirty="0" smtClean="0">
                <a:latin typeface="Times New Roman" panose="02020603050405020304" pitchFamily="18" charset="0"/>
                <a:cs typeface="Times New Roman" panose="02020603050405020304" pitchFamily="18" charset="0"/>
              </a:rPr>
              <a:t>участников</a:t>
            </a:r>
            <a:r>
              <a:rPr lang="be-BY" sz="2800" dirty="0">
                <a:latin typeface="Times New Roman" panose="02020603050405020304" pitchFamily="18" charset="0"/>
                <a:cs typeface="Times New Roman" panose="02020603050405020304" pitchFamily="18" charset="0"/>
              </a:rPr>
              <a:t> </a:t>
            </a:r>
          </a:p>
          <a:p>
            <a:pPr lvl="0"/>
            <a:r>
              <a:rPr lang="be-BY" sz="2800" dirty="0">
                <a:latin typeface="Times New Roman" panose="02020603050405020304" pitchFamily="18" charset="0"/>
                <a:cs typeface="Times New Roman" panose="02020603050405020304" pitchFamily="18" charset="0"/>
              </a:rPr>
              <a:t>коммуникация</a:t>
            </a:r>
          </a:p>
          <a:p>
            <a:pPr lvl="0"/>
            <a:r>
              <a:rPr lang="be-BY" sz="2800" dirty="0">
                <a:latin typeface="Times New Roman" panose="02020603050405020304" pitchFamily="18" charset="0"/>
                <a:cs typeface="Times New Roman" panose="02020603050405020304" pitchFamily="18" charset="0"/>
              </a:rPr>
              <a:t>автономия</a:t>
            </a:r>
          </a:p>
          <a:p>
            <a:pPr lvl="0"/>
            <a:r>
              <a:rPr lang="be-BY" sz="2800" dirty="0">
                <a:latin typeface="Times New Roman" panose="02020603050405020304" pitchFamily="18" charset="0"/>
                <a:cs typeface="Times New Roman" panose="02020603050405020304" pitchFamily="18" charset="0"/>
              </a:rPr>
              <a:t>с</a:t>
            </a:r>
            <a:r>
              <a:rPr lang="be-BY" sz="2800" dirty="0" smtClean="0">
                <a:latin typeface="Times New Roman" panose="02020603050405020304" pitchFamily="18" charset="0"/>
                <a:cs typeface="Times New Roman" panose="02020603050405020304" pitchFamily="18" charset="0"/>
              </a:rPr>
              <a:t>инергия</a:t>
            </a:r>
          </a:p>
          <a:p>
            <a:r>
              <a:rPr lang="ru-RU" sz="2800" dirty="0">
                <a:latin typeface="Times New Roman" pitchFamily="18" charset="0"/>
                <a:cs typeface="Times New Roman" pitchFamily="18" charset="0"/>
              </a:rPr>
              <a:t>управление </a:t>
            </a:r>
            <a:r>
              <a:rPr lang="ru-RU" sz="2800" dirty="0" smtClean="0">
                <a:latin typeface="Times New Roman" pitchFamily="18" charset="0"/>
                <a:cs typeface="Times New Roman" pitchFamily="18" charset="0"/>
              </a:rPr>
              <a:t>эмоциями</a:t>
            </a:r>
          </a:p>
          <a:p>
            <a:r>
              <a:rPr lang="ru-RU" sz="2800" dirty="0">
                <a:latin typeface="Times New Roman" pitchFamily="18" charset="0"/>
                <a:cs typeface="Times New Roman" pitchFamily="18" charset="0"/>
              </a:rPr>
              <a:t>п</a:t>
            </a:r>
            <a:r>
              <a:rPr lang="ru-RU" sz="2800" dirty="0" smtClean="0">
                <a:latin typeface="Times New Roman" pitchFamily="18" charset="0"/>
                <a:cs typeface="Times New Roman" pitchFamily="18" charset="0"/>
              </a:rPr>
              <a:t>ланирование</a:t>
            </a:r>
          </a:p>
          <a:p>
            <a:r>
              <a:rPr lang="ru-RU" sz="2800" dirty="0">
                <a:latin typeface="Times New Roman" pitchFamily="18" charset="0"/>
                <a:cs typeface="Times New Roman" pitchFamily="18" charset="0"/>
              </a:rPr>
              <a:t>использование обратной </a:t>
            </a:r>
            <a:r>
              <a:rPr lang="ru-RU" sz="2800" dirty="0" smtClean="0">
                <a:latin typeface="Times New Roman" pitchFamily="18" charset="0"/>
                <a:cs typeface="Times New Roman" pitchFamily="18" charset="0"/>
              </a:rPr>
              <a:t>связи</a:t>
            </a:r>
          </a:p>
          <a:p>
            <a:r>
              <a:rPr lang="ru-RU" sz="2800" dirty="0">
                <a:latin typeface="Times New Roman" pitchFamily="18" charset="0"/>
                <a:cs typeface="Times New Roman" pitchFamily="18" charset="0"/>
              </a:rPr>
              <a:t>рефлексия</a:t>
            </a:r>
          </a:p>
          <a:p>
            <a:endParaRPr lang="ru-RU" sz="2800" dirty="0">
              <a:latin typeface="Times New Roman" pitchFamily="18" charset="0"/>
              <a:cs typeface="Times New Roman" pitchFamily="18" charset="0"/>
            </a:endParaRPr>
          </a:p>
          <a:p>
            <a:endParaRPr lang="ru-RU" sz="2800"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pPr lvl="0"/>
            <a:endParaRPr lang="be-BY"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47226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8589" y="376522"/>
            <a:ext cx="11510683" cy="5800445"/>
          </a:xfrm>
        </p:spPr>
        <p:txBody>
          <a:bodyPr>
            <a:normAutofit fontScale="55000" lnSpcReduction="20000"/>
          </a:bodyPr>
          <a:lstStyle/>
          <a:p>
            <a:pPr algn="ctr">
              <a:buNone/>
            </a:pPr>
            <a:endParaRPr lang="ru-RU" sz="4400" b="1" dirty="0" smtClean="0">
              <a:latin typeface="Times New Roman" pitchFamily="18" charset="0"/>
              <a:cs typeface="Times New Roman" pitchFamily="18" charset="0"/>
            </a:endParaRPr>
          </a:p>
          <a:p>
            <a:pPr algn="just">
              <a:buNone/>
            </a:pPr>
            <a:r>
              <a:rPr lang="ru-RU" sz="5900" b="1" i="1" dirty="0" smtClean="0">
                <a:latin typeface="Times New Roman" pitchFamily="18" charset="0"/>
                <a:cs typeface="Times New Roman" pitchFamily="18" charset="0"/>
              </a:rPr>
              <a:t>Цель:</a:t>
            </a:r>
            <a:r>
              <a:rPr lang="ru-RU" sz="5900" i="1" dirty="0" smtClean="0">
                <a:latin typeface="Times New Roman" pitchFamily="18" charset="0"/>
                <a:cs typeface="Times New Roman" pitchFamily="18" charset="0"/>
              </a:rPr>
              <a:t> </a:t>
            </a:r>
            <a:r>
              <a:rPr lang="ru-RU" sz="5900" dirty="0" smtClean="0">
                <a:latin typeface="Times New Roman" pitchFamily="18" charset="0"/>
                <a:cs typeface="Times New Roman" pitchFamily="18" charset="0"/>
              </a:rPr>
              <a:t>ознакомление слушателей с деятельностью ресурсного центра «Ступени»; обучение современным методам работы с молодежью </a:t>
            </a:r>
            <a:r>
              <a:rPr lang="en-US" sz="5900" dirty="0" smtClean="0">
                <a:latin typeface="Times New Roman" pitchFamily="18" charset="0"/>
                <a:cs typeface="Times New Roman" pitchFamily="18" charset="0"/>
              </a:rPr>
              <a:t>Soft Skills</a:t>
            </a:r>
            <a:r>
              <a:rPr lang="ru-RU" sz="5900" dirty="0" smtClean="0">
                <a:latin typeface="Times New Roman" pitchFamily="18" charset="0"/>
                <a:cs typeface="Times New Roman" pitchFamily="18" charset="0"/>
              </a:rPr>
              <a:t> навыки 21 века «4К»</a:t>
            </a:r>
          </a:p>
          <a:p>
            <a:pPr algn="just">
              <a:buNone/>
            </a:pPr>
            <a:endParaRPr lang="ru-RU" sz="5900" b="1" i="1" dirty="0" smtClean="0">
              <a:latin typeface="Times New Roman" pitchFamily="18" charset="0"/>
              <a:cs typeface="Times New Roman" pitchFamily="18" charset="0"/>
            </a:endParaRPr>
          </a:p>
          <a:p>
            <a:pPr algn="just">
              <a:buNone/>
            </a:pPr>
            <a:r>
              <a:rPr lang="ru-RU" sz="5900" b="1" i="1" dirty="0" smtClean="0">
                <a:latin typeface="Times New Roman" pitchFamily="18" charset="0"/>
                <a:cs typeface="Times New Roman" pitchFamily="18" charset="0"/>
              </a:rPr>
              <a:t>Задачи</a:t>
            </a:r>
            <a:r>
              <a:rPr lang="ru-RU" sz="5900" b="1" i="1" dirty="0">
                <a:latin typeface="Times New Roman" pitchFamily="18" charset="0"/>
                <a:cs typeface="Times New Roman" pitchFamily="18" charset="0"/>
              </a:rPr>
              <a:t>:</a:t>
            </a:r>
          </a:p>
          <a:p>
            <a:pPr lvl="0"/>
            <a:r>
              <a:rPr lang="ru-RU" sz="5900" dirty="0" smtClean="0">
                <a:latin typeface="Times New Roman" pitchFamily="18" charset="0"/>
                <a:cs typeface="Times New Roman" pitchFamily="18" charset="0"/>
              </a:rPr>
              <a:t>обучить </a:t>
            </a:r>
            <a:r>
              <a:rPr lang="ru-RU" sz="5900" dirty="0">
                <a:latin typeface="Times New Roman" pitchFamily="18" charset="0"/>
                <a:cs typeface="Times New Roman" pitchFamily="18" charset="0"/>
              </a:rPr>
              <a:t>методам работы </a:t>
            </a:r>
            <a:r>
              <a:rPr lang="en-US" sz="5900" dirty="0">
                <a:latin typeface="Times New Roman" pitchFamily="18" charset="0"/>
                <a:cs typeface="Times New Roman" pitchFamily="18" charset="0"/>
              </a:rPr>
              <a:t>Soft Skills</a:t>
            </a:r>
            <a:r>
              <a:rPr lang="ru-RU" sz="5900" dirty="0">
                <a:latin typeface="Times New Roman" pitchFamily="18" charset="0"/>
                <a:cs typeface="Times New Roman" pitchFamily="18" charset="0"/>
              </a:rPr>
              <a:t> навыки 21 века «4К»;</a:t>
            </a:r>
          </a:p>
          <a:p>
            <a:pPr lvl="0"/>
            <a:r>
              <a:rPr lang="ru-RU" sz="5900" dirty="0">
                <a:latin typeface="Times New Roman" pitchFamily="18" charset="0"/>
                <a:cs typeface="Times New Roman" pitchFamily="18" charset="0"/>
              </a:rPr>
              <a:t>формировать умения соотносить свои мысли с действиями;</a:t>
            </a:r>
          </a:p>
          <a:p>
            <a:pPr lvl="0"/>
            <a:r>
              <a:rPr lang="ru-RU" sz="5900" dirty="0">
                <a:latin typeface="Times New Roman" pitchFamily="18" charset="0"/>
                <a:cs typeface="Times New Roman" pitchFamily="18" charset="0"/>
              </a:rPr>
              <a:t>формировать социальные </a:t>
            </a:r>
            <a:r>
              <a:rPr lang="ru-RU" sz="5900" dirty="0" smtClean="0">
                <a:latin typeface="Times New Roman" pitchFamily="18" charset="0"/>
                <a:cs typeface="Times New Roman" pitchFamily="18" charset="0"/>
              </a:rPr>
              <a:t>навыки;</a:t>
            </a:r>
            <a:endParaRPr lang="ru-RU" sz="5900" dirty="0">
              <a:latin typeface="Times New Roman" pitchFamily="18" charset="0"/>
              <a:cs typeface="Times New Roman" pitchFamily="18" charset="0"/>
            </a:endParaRPr>
          </a:p>
          <a:p>
            <a:r>
              <a:rPr lang="ru-RU" sz="5900" dirty="0" smtClean="0">
                <a:latin typeface="Times New Roman" pitchFamily="18" charset="0"/>
                <a:cs typeface="Times New Roman" pitchFamily="18" charset="0"/>
              </a:rPr>
              <a:t>развивать </a:t>
            </a:r>
            <a:r>
              <a:rPr lang="ru-RU" sz="5900" dirty="0">
                <a:latin typeface="Times New Roman" pitchFamily="18" charset="0"/>
                <a:cs typeface="Times New Roman" pitchFamily="18" charset="0"/>
              </a:rPr>
              <a:t>организаторские </a:t>
            </a:r>
            <a:r>
              <a:rPr lang="ru-RU" sz="5900" dirty="0" smtClean="0">
                <a:latin typeface="Times New Roman" pitchFamily="18" charset="0"/>
                <a:cs typeface="Times New Roman" pitchFamily="18" charset="0"/>
              </a:rPr>
              <a:t>способности;</a:t>
            </a:r>
          </a:p>
          <a:p>
            <a:r>
              <a:rPr lang="ru-RU" sz="5900" dirty="0" smtClean="0">
                <a:latin typeface="Times New Roman" pitchFamily="18" charset="0"/>
                <a:cs typeface="Times New Roman" pitchFamily="18" charset="0"/>
              </a:rPr>
              <a:t>отрабатывать </a:t>
            </a:r>
            <a:r>
              <a:rPr lang="ru-RU" sz="5900" dirty="0">
                <a:latin typeface="Times New Roman" pitchFamily="18" charset="0"/>
                <a:cs typeface="Times New Roman" pitchFamily="18" charset="0"/>
              </a:rPr>
              <a:t>умение работать в коллективе </a:t>
            </a:r>
          </a:p>
          <a:p>
            <a:pPr algn="ctr">
              <a:buNone/>
            </a:pPr>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1873500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1" y="376522"/>
            <a:ext cx="11754972" cy="6110003"/>
          </a:xfrm>
        </p:spPr>
        <p:txBody>
          <a:bodyPr numCol="1">
            <a:normAutofit fontScale="25000" lnSpcReduction="20000"/>
          </a:bodyPr>
          <a:lstStyle/>
          <a:p>
            <a:pPr algn="ctr">
              <a:buNone/>
            </a:pPr>
            <a:r>
              <a:rPr lang="ru-RU" sz="12800" b="1" dirty="0" smtClean="0">
                <a:latin typeface="Times New Roman" pitchFamily="18" charset="0"/>
                <a:cs typeface="Times New Roman" pitchFamily="18" charset="0"/>
              </a:rPr>
              <a:t>Командная работа: Упражнение «Уборка в офисе»</a:t>
            </a:r>
            <a:endParaRPr lang="ru-RU" sz="12800" dirty="0" smtClean="0">
              <a:latin typeface="Times New Roman" pitchFamily="18" charset="0"/>
              <a:cs typeface="Times New Roman" pitchFamily="18" charset="0"/>
            </a:endParaRPr>
          </a:p>
          <a:p>
            <a:pPr>
              <a:buNone/>
            </a:pPr>
            <a:endParaRPr lang="ru-RU" sz="8000" b="1" i="1" dirty="0" smtClean="0">
              <a:latin typeface="Times New Roman" pitchFamily="18" charset="0"/>
              <a:cs typeface="Times New Roman" pitchFamily="18" charset="0"/>
            </a:endParaRPr>
          </a:p>
          <a:p>
            <a:pPr>
              <a:buNone/>
            </a:pPr>
            <a:r>
              <a:rPr lang="ru-RU" sz="8000" b="1" i="1" dirty="0" smtClean="0">
                <a:latin typeface="Times New Roman" pitchFamily="18" charset="0"/>
                <a:cs typeface="Times New Roman" pitchFamily="18" charset="0"/>
              </a:rPr>
              <a:t>    Цель: </a:t>
            </a:r>
            <a:r>
              <a:rPr lang="ru-RU" sz="8000" dirty="0" smtClean="0">
                <a:latin typeface="Times New Roman" pitchFamily="18" charset="0"/>
                <a:cs typeface="Times New Roman" pitchFamily="18" charset="0"/>
              </a:rPr>
              <a:t> продемонстрировать на практики эффективность командной работы.    </a:t>
            </a:r>
          </a:p>
          <a:p>
            <a:pPr>
              <a:buNone/>
            </a:pPr>
            <a:r>
              <a:rPr lang="ru-RU" sz="8000" b="1" i="1" dirty="0" smtClean="0">
                <a:latin typeface="Times New Roman" pitchFamily="18" charset="0"/>
                <a:cs typeface="Times New Roman" pitchFamily="18" charset="0"/>
              </a:rPr>
              <a:t>    Необходимые материалы</a:t>
            </a:r>
            <a:r>
              <a:rPr lang="ru-RU" sz="8000" dirty="0" smtClean="0">
                <a:latin typeface="Times New Roman" pitchFamily="18" charset="0"/>
                <a:cs typeface="Times New Roman" pitchFamily="18" charset="0"/>
              </a:rPr>
              <a:t>: ручка, бумага А4.</a:t>
            </a:r>
          </a:p>
          <a:p>
            <a:pPr algn="ctr">
              <a:buNone/>
            </a:pPr>
            <a:endParaRPr lang="ru-RU" sz="8000" b="1" i="1" dirty="0" smtClean="0">
              <a:latin typeface="Times New Roman" pitchFamily="18" charset="0"/>
              <a:cs typeface="Times New Roman" pitchFamily="18" charset="0"/>
            </a:endParaRPr>
          </a:p>
          <a:p>
            <a:pPr algn="ctr">
              <a:buNone/>
            </a:pPr>
            <a:r>
              <a:rPr lang="ru-RU" sz="8000" b="1" i="1" dirty="0" smtClean="0">
                <a:latin typeface="Times New Roman" pitchFamily="18" charset="0"/>
                <a:cs typeface="Times New Roman" pitchFamily="18" charset="0"/>
              </a:rPr>
              <a:t>Ход работы</a:t>
            </a:r>
          </a:p>
          <a:p>
            <a:pPr>
              <a:buNone/>
            </a:pPr>
            <a:r>
              <a:rPr lang="ru-RU" sz="8000" dirty="0" smtClean="0">
                <a:latin typeface="Times New Roman" pitchFamily="18" charset="0"/>
                <a:cs typeface="Times New Roman" pitchFamily="18" charset="0"/>
              </a:rPr>
              <a:t>	Участники делятся на команды по 4 человек. Каждая команда получает листок с описанием задания. Их задача выполнить поставленное условие за определенное время и ресурсы.</a:t>
            </a:r>
          </a:p>
          <a:p>
            <a:pPr>
              <a:buNone/>
            </a:pPr>
            <a:r>
              <a:rPr lang="ru-RU" sz="8000" b="1" i="1" dirty="0" smtClean="0">
                <a:latin typeface="Times New Roman" pitchFamily="18" charset="0"/>
                <a:cs typeface="Times New Roman" pitchFamily="18" charset="0"/>
              </a:rPr>
              <a:t>	Задание для команд</a:t>
            </a:r>
            <a:r>
              <a:rPr lang="ru-RU" sz="8000" dirty="0" smtClean="0">
                <a:latin typeface="Times New Roman" pitchFamily="18" charset="0"/>
                <a:cs typeface="Times New Roman" pitchFamily="18" charset="0"/>
              </a:rPr>
              <a:t>: «В ходе предварительного обсуждения стало известно, что один из вас очень боится высоты, даже не может стоять на табуретке, у второго - аллергия на все виды бытовой химии (от взаимодействия с препаратами возникают проблемы с дыханием), у третьего - очень плохое зрение, четвёртый не переносит насекомых и крыс (его охватывает паника). Известно, что:</a:t>
            </a:r>
          </a:p>
          <a:p>
            <a:pPr lvl="0"/>
            <a:r>
              <a:rPr lang="ru-RU" sz="8000" dirty="0" smtClean="0">
                <a:latin typeface="Times New Roman" pitchFamily="18" charset="0"/>
                <a:cs typeface="Times New Roman" pitchFamily="18" charset="0"/>
              </a:rPr>
              <a:t>окон - 20 штук (2,5 м на 3 м), снять шторы с одного окна - 10 мин., повесить - 10 мин. Вымыть 1 окно - 30 мин.</a:t>
            </a:r>
          </a:p>
          <a:p>
            <a:pPr lvl="0"/>
            <a:r>
              <a:rPr lang="ru-RU" sz="8000" dirty="0" smtClean="0">
                <a:latin typeface="Times New Roman" pitchFamily="18" charset="0"/>
                <a:cs typeface="Times New Roman" pitchFamily="18" charset="0"/>
              </a:rPr>
              <a:t>в офисе 50 столов, вымыть каждый - 5 мин.</a:t>
            </a:r>
          </a:p>
          <a:p>
            <a:pPr lvl="0"/>
            <a:r>
              <a:rPr lang="ru-RU" sz="8000" dirty="0" smtClean="0">
                <a:latin typeface="Times New Roman" pitchFamily="18" charset="0"/>
                <a:cs typeface="Times New Roman" pitchFamily="18" charset="0"/>
              </a:rPr>
              <a:t>вымыть посуду за всеми сотрудниками -2 часа</a:t>
            </a:r>
          </a:p>
          <a:p>
            <a:pPr lvl="0"/>
            <a:r>
              <a:rPr lang="ru-RU" sz="8000" dirty="0" smtClean="0">
                <a:latin typeface="Times New Roman" pitchFamily="18" charset="0"/>
                <a:cs typeface="Times New Roman" pitchFamily="18" charset="0"/>
              </a:rPr>
              <a:t>снять паутину с потолков – 3 часа.</a:t>
            </a:r>
          </a:p>
          <a:p>
            <a:pPr lvl="0"/>
            <a:r>
              <a:rPr lang="ru-RU" sz="8000" dirty="0" smtClean="0">
                <a:latin typeface="Times New Roman" pitchFamily="18" charset="0"/>
                <a:cs typeface="Times New Roman" pitchFamily="18" charset="0"/>
              </a:rPr>
              <a:t>площадь паласа - 150 м, пропылесосить - 2 часа.</a:t>
            </a:r>
          </a:p>
          <a:p>
            <a:r>
              <a:rPr lang="ru-RU" sz="8000" dirty="0" smtClean="0">
                <a:latin typeface="Times New Roman" pitchFamily="18" charset="0"/>
                <a:cs typeface="Times New Roman" pitchFamily="18" charset="0"/>
              </a:rPr>
              <a:t>Время указано для выполнения работы одним человеком. Время на всю работу для команды 8 часов.</a:t>
            </a:r>
          </a:p>
          <a:p>
            <a:pPr>
              <a:buNone/>
            </a:pPr>
            <a:endParaRPr lang="ru-RU" sz="4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97847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5739" y="376522"/>
            <a:ext cx="11510683" cy="5800445"/>
          </a:xfrm>
        </p:spPr>
        <p:txBody>
          <a:bodyPr numCol="1">
            <a:normAutofit fontScale="25000" lnSpcReduction="20000"/>
          </a:bodyPr>
          <a:lstStyle/>
          <a:p>
            <a:pPr marL="0" indent="0">
              <a:buNone/>
            </a:pPr>
            <a:r>
              <a:rPr lang="ru-RU" sz="8000" dirty="0">
                <a:latin typeface="Times New Roman" pitchFamily="18" charset="0"/>
                <a:cs typeface="Times New Roman" pitchFamily="18" charset="0"/>
              </a:rPr>
              <a:t>У вас в распоряжении:</a:t>
            </a:r>
          </a:p>
          <a:p>
            <a:pPr lvl="0"/>
            <a:r>
              <a:rPr lang="ru-RU" sz="8000" dirty="0" smtClean="0">
                <a:latin typeface="Times New Roman" pitchFamily="18" charset="0"/>
                <a:cs typeface="Times New Roman" pitchFamily="18" charset="0"/>
              </a:rPr>
              <a:t>моющие пылесосы - 2 шт.</a:t>
            </a:r>
          </a:p>
          <a:p>
            <a:pPr lvl="0"/>
            <a:r>
              <a:rPr lang="ru-RU" sz="8000" dirty="0" smtClean="0">
                <a:latin typeface="Times New Roman" pitchFamily="18" charset="0"/>
                <a:cs typeface="Times New Roman" pitchFamily="18" charset="0"/>
              </a:rPr>
              <a:t>Стремянки высотой 2 м - 3 шт.</a:t>
            </a:r>
          </a:p>
          <a:p>
            <a:pPr lvl="0"/>
            <a:r>
              <a:rPr lang="ru-RU" sz="8000" dirty="0" smtClean="0">
                <a:latin typeface="Times New Roman" pitchFamily="18" charset="0"/>
                <a:cs typeface="Times New Roman" pitchFamily="18" charset="0"/>
              </a:rPr>
              <a:t>Моющее средство для посуды - 1 банка</a:t>
            </a:r>
          </a:p>
          <a:p>
            <a:pPr lvl="0"/>
            <a:r>
              <a:rPr lang="ru-RU" sz="8000" dirty="0" smtClean="0">
                <a:latin typeface="Times New Roman" pitchFamily="18" charset="0"/>
                <a:cs typeface="Times New Roman" pitchFamily="18" charset="0"/>
              </a:rPr>
              <a:t>Бюджет на всю уборку - 2900 руб.</a:t>
            </a:r>
          </a:p>
          <a:p>
            <a:r>
              <a:rPr lang="ru-RU" sz="8000" dirty="0" smtClean="0">
                <a:latin typeface="Times New Roman" pitchFamily="18" charset="0"/>
                <a:cs typeface="Times New Roman" pitchFamily="18" charset="0"/>
              </a:rPr>
              <a:t>Предварительно завхоз снабдил вас информацией с тел. и адресами о следующих услугах:</a:t>
            </a:r>
          </a:p>
          <a:p>
            <a:pPr lvl="0"/>
            <a:r>
              <a:rPr lang="ru-RU" sz="8000" dirty="0" smtClean="0">
                <a:latin typeface="Times New Roman" pitchFamily="18" charset="0"/>
                <a:cs typeface="Times New Roman" pitchFamily="18" charset="0"/>
              </a:rPr>
              <a:t>Мойщики - 1400 руб. 1 чел. на день работы.</a:t>
            </a:r>
          </a:p>
          <a:p>
            <a:pPr lvl="0"/>
            <a:r>
              <a:rPr lang="ru-RU" sz="8000" dirty="0" smtClean="0">
                <a:latin typeface="Times New Roman" pitchFamily="18" charset="0"/>
                <a:cs typeface="Times New Roman" pitchFamily="18" charset="0"/>
              </a:rPr>
              <a:t>Уничтожение бытовых насекомых - 560 руб., специалисты приезжают в течение 2-х часов с момента вызова. Выполняют работу в течение 20 мин. После этого сутки ничего нельзя делать.</a:t>
            </a:r>
          </a:p>
          <a:p>
            <a:pPr lvl="0"/>
            <a:r>
              <a:rPr lang="ru-RU" sz="8000" dirty="0" smtClean="0">
                <a:latin typeface="Times New Roman" pitchFamily="18" charset="0"/>
                <a:cs typeface="Times New Roman" pitchFamily="18" charset="0"/>
              </a:rPr>
              <a:t>Крысоловы - 420 руб. Приезжают через 1 час после вызова, выполняют работу в течение 15 мин.</a:t>
            </a:r>
          </a:p>
          <a:p>
            <a:pPr lvl="0"/>
            <a:r>
              <a:rPr lang="ru-RU" sz="8000" dirty="0" smtClean="0">
                <a:latin typeface="Times New Roman" pitchFamily="18" charset="0"/>
                <a:cs typeface="Times New Roman" pitchFamily="18" charset="0"/>
              </a:rPr>
              <a:t>Сантехник - 280 руб. Приходит в течение 10 мин., выполняет работу за 15 мин.</a:t>
            </a:r>
          </a:p>
          <a:p>
            <a:pPr lvl="0"/>
            <a:r>
              <a:rPr lang="ru-RU" sz="8000" dirty="0" smtClean="0">
                <a:latin typeface="Times New Roman" pitchFamily="18" charset="0"/>
                <a:cs typeface="Times New Roman" pitchFamily="18" charset="0"/>
              </a:rPr>
              <a:t>Стирка штор в течение дня - 1120 руб., забирают в течение часа, привозят через 5 часов.</a:t>
            </a:r>
          </a:p>
          <a:p>
            <a:pPr lvl="0"/>
            <a:r>
              <a:rPr lang="ru-RU" sz="8000" dirty="0" smtClean="0">
                <a:latin typeface="Times New Roman" pitchFamily="18" charset="0"/>
                <a:cs typeface="Times New Roman" pitchFamily="18" charset="0"/>
              </a:rPr>
              <a:t>Магазин «Хозяйственные товары»  в 15 мин. ходьбы, в котором за 30 минут можно приобрести всё необходимое для уборки:</a:t>
            </a:r>
          </a:p>
          <a:p>
            <a:pPr lvl="1"/>
            <a:r>
              <a:rPr lang="ru-RU" sz="8000" dirty="0" smtClean="0">
                <a:latin typeface="Times New Roman" pitchFamily="18" charset="0"/>
                <a:cs typeface="Times New Roman" pitchFamily="18" charset="0"/>
              </a:rPr>
              <a:t>средство для мытья окон - 50 руб.</a:t>
            </a:r>
          </a:p>
          <a:p>
            <a:pPr lvl="1"/>
            <a:r>
              <a:rPr lang="ru-RU" sz="8000" dirty="0" smtClean="0">
                <a:latin typeface="Times New Roman" pitchFamily="18" charset="0"/>
                <a:cs typeface="Times New Roman" pitchFamily="18" charset="0"/>
              </a:rPr>
              <a:t>средство для мытья мебели - 50 руб.</a:t>
            </a:r>
          </a:p>
          <a:p>
            <a:pPr lvl="1"/>
            <a:r>
              <a:rPr lang="ru-RU" sz="8000" dirty="0" smtClean="0">
                <a:latin typeface="Times New Roman" pitchFamily="18" charset="0"/>
                <a:cs typeface="Times New Roman" pitchFamily="18" charset="0"/>
              </a:rPr>
              <a:t>тряпки, губки - по 30 руб.</a:t>
            </a:r>
          </a:p>
          <a:p>
            <a:pPr lvl="1"/>
            <a:r>
              <a:rPr lang="ru-RU" sz="8000" dirty="0" smtClean="0">
                <a:latin typeface="Times New Roman" pitchFamily="18" charset="0"/>
                <a:cs typeface="Times New Roman" pitchFamily="18" charset="0"/>
              </a:rPr>
              <a:t>швабры - 100 руб.</a:t>
            </a:r>
          </a:p>
          <a:p>
            <a:pPr lvl="1"/>
            <a:r>
              <a:rPr lang="ru-RU" sz="8000" dirty="0" smtClean="0">
                <a:latin typeface="Times New Roman" pitchFamily="18" charset="0"/>
                <a:cs typeface="Times New Roman" pitchFamily="18" charset="0"/>
              </a:rPr>
              <a:t>средство от тараканов и крыс - от 20 до 300 руб.</a:t>
            </a:r>
          </a:p>
          <a:p>
            <a:pPr lvl="1"/>
            <a:r>
              <a:rPr lang="ru-RU" sz="8000" dirty="0" smtClean="0">
                <a:latin typeface="Times New Roman" pitchFamily="18" charset="0"/>
                <a:cs typeface="Times New Roman" pitchFamily="18" charset="0"/>
              </a:rPr>
              <a:t>стремянка - 200 руб.</a:t>
            </a:r>
          </a:p>
          <a:p>
            <a:pPr>
              <a:buNone/>
            </a:pPr>
            <a:endParaRPr lang="ru-RU" sz="4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92078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28" y="484823"/>
            <a:ext cx="6247447" cy="635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3178" y="484823"/>
            <a:ext cx="5838825" cy="627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188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8589" y="376522"/>
            <a:ext cx="11510683" cy="5800445"/>
          </a:xfrm>
        </p:spPr>
        <p:txBody>
          <a:bodyPr>
            <a:normAutofit/>
          </a:bodyPr>
          <a:lstStyle/>
          <a:p>
            <a:pPr algn="ctr">
              <a:buNone/>
            </a:pPr>
            <a:endParaRPr lang="ru-RU" sz="4800" dirty="0" smtClean="0">
              <a:latin typeface="Times New Roman" pitchFamily="18" charset="0"/>
              <a:cs typeface="Times New Roman" pitchFamily="18" charset="0"/>
            </a:endParaRPr>
          </a:p>
          <a:p>
            <a:pPr algn="ctr">
              <a:buNone/>
            </a:pPr>
            <a:endParaRPr lang="ru-RU" sz="4800" dirty="0">
              <a:latin typeface="Times New Roman" pitchFamily="18" charset="0"/>
              <a:cs typeface="Times New Roman" pitchFamily="18" charset="0"/>
            </a:endParaRPr>
          </a:p>
          <a:p>
            <a:pPr algn="ctr">
              <a:buNone/>
            </a:pPr>
            <a:r>
              <a:rPr lang="ru-RU" sz="4800" b="1" dirty="0" smtClean="0">
                <a:latin typeface="Times New Roman" pitchFamily="18" charset="0"/>
                <a:cs typeface="Times New Roman" pitchFamily="18" charset="0"/>
              </a:rPr>
              <a:t>Спасибо за внимание!</a:t>
            </a:r>
            <a:endParaRPr lang="ru-RU" sz="4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1738" y="568548"/>
            <a:ext cx="11300460" cy="5912486"/>
          </a:xfrm>
        </p:spPr>
        <p:txBody>
          <a:bodyPr>
            <a:normAutofit fontScale="92500" lnSpcReduction="10000"/>
          </a:bodyPr>
          <a:lstStyle/>
          <a:p>
            <a:pPr marL="0" indent="0" algn="just">
              <a:buNone/>
            </a:pPr>
            <a:r>
              <a:rPr lang="ru-RU" dirty="0" smtClean="0">
                <a:latin typeface="Times New Roman" pitchFamily="18" charset="0"/>
                <a:cs typeface="Times New Roman" pitchFamily="18" charset="0"/>
              </a:rPr>
              <a:t>О важности </a:t>
            </a:r>
            <a:r>
              <a:rPr lang="ru-RU" dirty="0" err="1" smtClean="0">
                <a:latin typeface="Times New Roman" pitchFamily="18" charset="0"/>
                <a:cs typeface="Times New Roman" pitchFamily="18" charset="0"/>
              </a:rPr>
              <a:t>soft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skills</a:t>
            </a:r>
            <a:r>
              <a:rPr lang="ru-RU" dirty="0" smtClean="0">
                <a:latin typeface="Times New Roman" pitchFamily="18" charset="0"/>
                <a:cs typeface="Times New Roman" pitchFamily="18" charset="0"/>
              </a:rPr>
              <a:t> сегодня говорят все — независимо от того, физик вы или бизнесмен, быть коммуникабельным и уметь мыслить критически нужно всем. </a:t>
            </a:r>
          </a:p>
          <a:p>
            <a:pPr marL="0" indent="0" algn="just">
              <a:buNone/>
            </a:pPr>
            <a:endParaRPr lang="ru-RU" dirty="0" smtClean="0">
              <a:latin typeface="Times New Roman" pitchFamily="18" charset="0"/>
              <a:cs typeface="Times New Roman" pitchFamily="18" charset="0"/>
            </a:endParaRPr>
          </a:p>
          <a:p>
            <a:pPr marL="0" indent="0" algn="just">
              <a:buNone/>
            </a:pPr>
            <a:r>
              <a:rPr lang="ru-RU" dirty="0" smtClean="0">
                <a:latin typeface="Times New Roman" pitchFamily="18" charset="0"/>
                <a:cs typeface="Times New Roman" pitchFamily="18" charset="0"/>
              </a:rPr>
              <a:t>По мнению экспертов в образовании и других сферах, включая бизнес, сегодня обычному человеку необходимо иметь ряд специальных навыков и компетенций, помогающих найти свое место в меняющейся реальности. </a:t>
            </a:r>
          </a:p>
          <a:p>
            <a:pPr marL="0" indent="0" algn="just">
              <a:buNone/>
            </a:pPr>
            <a:endParaRPr lang="ru-RU" dirty="0" smtClean="0">
              <a:latin typeface="Times New Roman" pitchFamily="18" charset="0"/>
              <a:cs typeface="Times New Roman" pitchFamily="18" charset="0"/>
            </a:endParaRPr>
          </a:p>
          <a:p>
            <a:pPr marL="0" indent="0" algn="just">
              <a:lnSpc>
                <a:spcPct val="100000"/>
              </a:lnSpc>
              <a:buNone/>
            </a:pPr>
            <a:r>
              <a:rPr lang="ru-RU" dirty="0" smtClean="0">
                <a:latin typeface="Times New Roman" pitchFamily="18" charset="0"/>
                <a:cs typeface="Times New Roman" pitchFamily="18" charset="0"/>
              </a:rPr>
              <a:t>Метод имеет краткое название </a:t>
            </a:r>
            <a:r>
              <a:rPr lang="ru-RU" b="1" i="1" dirty="0" smtClean="0">
                <a:latin typeface="Times New Roman" pitchFamily="18" charset="0"/>
                <a:cs typeface="Times New Roman" pitchFamily="18" charset="0"/>
              </a:rPr>
              <a:t>"4К":</a:t>
            </a:r>
            <a:r>
              <a:rPr lang="ru-RU"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Коммуникация, Креативность, Критическое мышление и Командная работа</a:t>
            </a:r>
            <a:r>
              <a:rPr lang="ru-RU" dirty="0" smtClean="0">
                <a:latin typeface="Times New Roman" pitchFamily="18" charset="0"/>
                <a:cs typeface="Times New Roman" pitchFamily="18" charset="0"/>
              </a:rPr>
              <a:t>. Для достижения этих целей во время тренинга участникам предлагается выполнить </a:t>
            </a:r>
            <a:r>
              <a:rPr lang="ru-RU" dirty="0" smtClean="0"/>
              <a:t>4 </a:t>
            </a:r>
            <a:r>
              <a:rPr lang="ru-RU" dirty="0" smtClean="0">
                <a:latin typeface="Times New Roman" pitchFamily="18" charset="0"/>
                <a:cs typeface="Times New Roman" pitchFamily="18" charset="0"/>
              </a:rPr>
              <a:t>упражнения.</a:t>
            </a:r>
          </a:p>
          <a:p>
            <a:endParaRPr lang="ru-RU" dirty="0"/>
          </a:p>
        </p:txBody>
      </p:sp>
    </p:spTree>
    <p:extLst>
      <p:ext uri="{BB962C8B-B14F-4D97-AF65-F5344CB8AC3E}">
        <p14:creationId xmlns:p14="http://schemas.microsoft.com/office/powerpoint/2010/main" val="537290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1738" y="568548"/>
            <a:ext cx="11300460" cy="5912486"/>
          </a:xfrm>
        </p:spPr>
        <p:txBody>
          <a:bodyPr>
            <a:normAutofit/>
          </a:bodyPr>
          <a:lstStyle/>
          <a:p>
            <a:pPr marL="0" indent="0" algn="ctr">
              <a:buNone/>
            </a:pPr>
            <a:r>
              <a:rPr lang="ru-RU" dirty="0" smtClean="0">
                <a:latin typeface="Times New Roman" pitchFamily="18" charset="0"/>
                <a:cs typeface="Times New Roman" pitchFamily="18" charset="0"/>
              </a:rPr>
              <a:t>Треугольник развития</a:t>
            </a:r>
            <a:endParaRPr lang="ru-RU" dirty="0"/>
          </a:p>
        </p:txBody>
      </p:sp>
      <p:pic>
        <p:nvPicPr>
          <p:cNvPr id="4" name="Объект 3"/>
          <p:cNvPicPr>
            <a:picLocks noChangeAspect="1"/>
          </p:cNvPicPr>
          <p:nvPr/>
        </p:nvPicPr>
        <p:blipFill rotWithShape="1">
          <a:blip r:embed="rId2" cstate="print">
            <a:extLst>
              <a:ext uri="{28A0092B-C50C-407E-A947-70E740481C1C}">
                <a14:useLocalDpi xmlns:a14="http://schemas.microsoft.com/office/drawing/2010/main" val="0"/>
              </a:ext>
            </a:extLst>
          </a:blip>
          <a:srcRect t="7949"/>
          <a:stretch/>
        </p:blipFill>
        <p:spPr>
          <a:xfrm>
            <a:off x="1610328" y="1585911"/>
            <a:ext cx="9114223" cy="4476257"/>
          </a:xfrm>
          <a:prstGeom prst="rect">
            <a:avLst/>
          </a:prstGeom>
        </p:spPr>
      </p:pic>
    </p:spTree>
    <p:extLst>
      <p:ext uri="{BB962C8B-B14F-4D97-AF65-F5344CB8AC3E}">
        <p14:creationId xmlns:p14="http://schemas.microsoft.com/office/powerpoint/2010/main" val="1212927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ндрей\Desktop\навыки.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1440"/>
            <a:ext cx="12104371" cy="676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433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latin typeface="Times New Roman" pitchFamily="18" charset="0"/>
                <a:cs typeface="Times New Roman" pitchFamily="18" charset="0"/>
              </a:rPr>
              <a:t>Критическое мышление</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r>
              <a:rPr lang="ru-RU" sz="2600" dirty="0">
                <a:latin typeface="Times New Roman" pitchFamily="18" charset="0"/>
                <a:cs typeface="Times New Roman" pitchFamily="18" charset="0"/>
              </a:rPr>
              <a:t>системное мышление</a:t>
            </a:r>
          </a:p>
          <a:p>
            <a:r>
              <a:rPr lang="ru-RU" sz="2600" dirty="0">
                <a:latin typeface="Times New Roman" pitchFamily="18" charset="0"/>
                <a:cs typeface="Times New Roman" pitchFamily="18" charset="0"/>
              </a:rPr>
              <a:t>креативное мышление</a:t>
            </a:r>
          </a:p>
          <a:p>
            <a:r>
              <a:rPr lang="ru-RU" sz="2600" dirty="0">
                <a:latin typeface="Times New Roman" pitchFamily="18" charset="0"/>
                <a:cs typeface="Times New Roman" pitchFamily="18" charset="0"/>
              </a:rPr>
              <a:t>структурное мышление</a:t>
            </a:r>
          </a:p>
          <a:p>
            <a:r>
              <a:rPr lang="ru-RU" sz="2600" dirty="0">
                <a:latin typeface="Times New Roman" pitchFamily="18" charset="0"/>
                <a:cs typeface="Times New Roman" pitchFamily="18" charset="0"/>
              </a:rPr>
              <a:t>логическое мышление</a:t>
            </a:r>
          </a:p>
          <a:p>
            <a:r>
              <a:rPr lang="ru-RU" sz="2600" dirty="0">
                <a:latin typeface="Times New Roman" pitchFamily="18" charset="0"/>
                <a:cs typeface="Times New Roman" pitchFamily="18" charset="0"/>
              </a:rPr>
              <a:t>поиск и анализ информации</a:t>
            </a:r>
          </a:p>
          <a:p>
            <a:r>
              <a:rPr lang="ru-RU" sz="2600" dirty="0">
                <a:latin typeface="Times New Roman" pitchFamily="18" charset="0"/>
                <a:cs typeface="Times New Roman" pitchFamily="18" charset="0"/>
              </a:rPr>
              <a:t>выработка и принятие решений</a:t>
            </a:r>
          </a:p>
          <a:p>
            <a:r>
              <a:rPr lang="ru-RU" sz="2600" dirty="0">
                <a:latin typeface="Times New Roman" pitchFamily="18" charset="0"/>
                <a:cs typeface="Times New Roman" pitchFamily="18" charset="0"/>
              </a:rPr>
              <a:t>проектное мышление</a:t>
            </a:r>
          </a:p>
          <a:p>
            <a:r>
              <a:rPr lang="ru-RU" sz="2600" dirty="0">
                <a:latin typeface="Times New Roman" pitchFamily="18" charset="0"/>
                <a:cs typeface="Times New Roman" pitchFamily="18" charset="0"/>
              </a:rPr>
              <a:t>тактическое и стратегическое мышление (для руководителей</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89753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8589" y="376522"/>
            <a:ext cx="11510683" cy="5800445"/>
          </a:xfrm>
        </p:spPr>
        <p:txBody>
          <a:bodyPr>
            <a:normAutofit fontScale="55000" lnSpcReduction="20000"/>
          </a:bodyPr>
          <a:lstStyle/>
          <a:p>
            <a:pPr algn="just">
              <a:buNone/>
            </a:pPr>
            <a:endParaRPr lang="ru-RU" sz="4000" dirty="0" smtClean="0">
              <a:latin typeface="Times New Roman" pitchFamily="18" charset="0"/>
              <a:cs typeface="Times New Roman" pitchFamily="18" charset="0"/>
            </a:endParaRPr>
          </a:p>
          <a:p>
            <a:pPr algn="ctr">
              <a:buNone/>
            </a:pPr>
            <a:r>
              <a:rPr lang="ru-RU" sz="5800" b="1" dirty="0" smtClean="0">
                <a:latin typeface="Times New Roman" pitchFamily="18" charset="0"/>
                <a:cs typeface="Times New Roman" pitchFamily="18" charset="0"/>
              </a:rPr>
              <a:t>Критическое мышление: Интерактивное упражнение «Авария»</a:t>
            </a:r>
            <a:endParaRPr lang="ru-RU" sz="5800" dirty="0" smtClean="0">
              <a:latin typeface="Times New Roman" pitchFamily="18" charset="0"/>
              <a:cs typeface="Times New Roman" pitchFamily="18" charset="0"/>
            </a:endParaRPr>
          </a:p>
          <a:p>
            <a:pPr>
              <a:buNone/>
            </a:pPr>
            <a:r>
              <a:rPr lang="ru-RU" sz="4500" b="1" i="1" dirty="0" smtClean="0">
                <a:latin typeface="Times New Roman" pitchFamily="18" charset="0"/>
                <a:cs typeface="Times New Roman" pitchFamily="18" charset="0"/>
              </a:rPr>
              <a:t>Цель:</a:t>
            </a:r>
            <a:r>
              <a:rPr lang="ru-RU" sz="4500" dirty="0" smtClean="0">
                <a:latin typeface="Times New Roman" pitchFamily="18" charset="0"/>
                <a:cs typeface="Times New Roman" pitchFamily="18" charset="0"/>
              </a:rPr>
              <a:t>  отработать навык быстрого нестандартного принятия решений.    </a:t>
            </a:r>
          </a:p>
          <a:p>
            <a:pPr>
              <a:buNone/>
            </a:pPr>
            <a:r>
              <a:rPr lang="ru-RU" sz="4500" b="1" i="1" dirty="0" smtClean="0">
                <a:latin typeface="Times New Roman" pitchFamily="18" charset="0"/>
                <a:cs typeface="Times New Roman" pitchFamily="18" charset="0"/>
              </a:rPr>
              <a:t>Необходимые материалы</a:t>
            </a:r>
            <a:r>
              <a:rPr lang="ru-RU" sz="4500" dirty="0" smtClean="0">
                <a:latin typeface="Times New Roman" pitchFamily="18" charset="0"/>
                <a:cs typeface="Times New Roman" pitchFamily="18" charset="0"/>
              </a:rPr>
              <a:t>: ручка, бумага А4.</a:t>
            </a:r>
          </a:p>
          <a:p>
            <a:pPr>
              <a:buNone/>
            </a:pPr>
            <a:endParaRPr lang="ru-RU" sz="4500" dirty="0" smtClean="0">
              <a:latin typeface="Times New Roman" pitchFamily="18" charset="0"/>
              <a:cs typeface="Times New Roman" pitchFamily="18" charset="0"/>
            </a:endParaRPr>
          </a:p>
          <a:p>
            <a:pPr algn="ctr">
              <a:buNone/>
            </a:pPr>
            <a:r>
              <a:rPr lang="ru-RU" sz="4500" b="1" i="1" dirty="0" smtClean="0">
                <a:latin typeface="Times New Roman" pitchFamily="18" charset="0"/>
                <a:cs typeface="Times New Roman" pitchFamily="18" charset="0"/>
              </a:rPr>
              <a:t>Ход работы</a:t>
            </a:r>
          </a:p>
          <a:p>
            <a:pPr algn="just">
              <a:buNone/>
            </a:pPr>
            <a:r>
              <a:rPr lang="ru-RU" sz="4500" dirty="0" smtClean="0">
                <a:latin typeface="Times New Roman" pitchFamily="18" charset="0"/>
                <a:cs typeface="Times New Roman" pitchFamily="18" charset="0"/>
              </a:rPr>
              <a:t> 	Участникам упражнения предлагается смоделировать теоретически экстремальную ситуацию, в которой они будут вынуждены продемонстрировать и отработать на практике методы взаимодействия, постановки целей, работы в команде и распределении ресурсов.</a:t>
            </a:r>
          </a:p>
          <a:p>
            <a:pPr algn="just">
              <a:buNone/>
            </a:pPr>
            <a:r>
              <a:rPr lang="ru-RU" sz="4500" dirty="0" smtClean="0">
                <a:latin typeface="Times New Roman" pitchFamily="18" charset="0"/>
                <a:cs typeface="Times New Roman" pitchFamily="18" charset="0"/>
              </a:rPr>
              <a:t>	«Ваш корабль потерпел крушение возле тропического острова. И вас с остальными участниками вынесло на берег. Капитан корабля не успел передать сигнал </a:t>
            </a:r>
            <a:r>
              <a:rPr lang="en-US" sz="4500" dirty="0" smtClean="0">
                <a:latin typeface="Times New Roman" pitchFamily="18" charset="0"/>
                <a:cs typeface="Times New Roman" pitchFamily="18" charset="0"/>
              </a:rPr>
              <a:t>SOS</a:t>
            </a:r>
            <a:r>
              <a:rPr lang="ru-RU" sz="4500" dirty="0" smtClean="0">
                <a:latin typeface="Times New Roman" pitchFamily="18" charset="0"/>
                <a:cs typeface="Times New Roman" pitchFamily="18" charset="0"/>
              </a:rPr>
              <a:t>. Радио не работает, мобильники вне зоны действия. Корабль почти утонул, но вы можете успеть взять с собой </a:t>
            </a:r>
            <a:r>
              <a:rPr lang="ru-RU" sz="4500" i="1" dirty="0" smtClean="0">
                <a:latin typeface="Times New Roman" pitchFamily="18" charset="0"/>
                <a:cs typeface="Times New Roman" pitchFamily="18" charset="0"/>
              </a:rPr>
              <a:t>5 </a:t>
            </a:r>
            <a:r>
              <a:rPr lang="ru-RU" sz="4500" dirty="0" smtClean="0">
                <a:latin typeface="Times New Roman" pitchFamily="18" charset="0"/>
                <a:cs typeface="Times New Roman" pitchFamily="18" charset="0"/>
              </a:rPr>
              <a:t>позиций из ниже приведенного списка»</a:t>
            </a:r>
          </a:p>
          <a:p>
            <a:pPr algn="ctr">
              <a:buNone/>
            </a:pPr>
            <a:endParaRPr lang="ru-RU" sz="5100" dirty="0">
              <a:latin typeface="Times New Roman" pitchFamily="18" charset="0"/>
              <a:cs typeface="Times New Roman" pitchFamily="18" charset="0"/>
            </a:endParaRPr>
          </a:p>
        </p:txBody>
      </p:sp>
    </p:spTree>
    <p:extLst>
      <p:ext uri="{BB962C8B-B14F-4D97-AF65-F5344CB8AC3E}">
        <p14:creationId xmlns:p14="http://schemas.microsoft.com/office/powerpoint/2010/main" val="2063523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514350"/>
            <a:ext cx="10972800" cy="5986463"/>
          </a:xfrm>
        </p:spPr>
        <p:txBody>
          <a:bodyPr numCol="2">
            <a:noAutofit/>
          </a:bodyPr>
          <a:lstStyle/>
          <a:p>
            <a:pPr marL="0" lvl="0" indent="0" algn="just">
              <a:buNone/>
            </a:pPr>
            <a:r>
              <a:rPr lang="ru-RU" sz="2900" dirty="0" smtClean="0">
                <a:latin typeface="Times New Roman" pitchFamily="18" charset="0"/>
                <a:cs typeface="Times New Roman" pitchFamily="18" charset="0"/>
              </a:rPr>
              <a:t>1. Книга </a:t>
            </a:r>
            <a:r>
              <a:rPr lang="ru-RU" sz="2900" dirty="0">
                <a:latin typeface="Times New Roman" pitchFamily="18" charset="0"/>
                <a:cs typeface="Times New Roman" pitchFamily="18" charset="0"/>
              </a:rPr>
              <a:t>по выживанию.</a:t>
            </a:r>
          </a:p>
          <a:p>
            <a:pPr marL="0" lvl="0" indent="0" algn="just">
              <a:buNone/>
            </a:pPr>
            <a:r>
              <a:rPr lang="ru-RU" sz="2900" dirty="0">
                <a:latin typeface="Times New Roman" pitchFamily="18" charset="0"/>
                <a:cs typeface="Times New Roman" pitchFamily="18" charset="0"/>
              </a:rPr>
              <a:t>2. Шоколад 36 плиток.</a:t>
            </a:r>
          </a:p>
          <a:p>
            <a:pPr marL="0" lvl="0" indent="0" algn="just">
              <a:buNone/>
            </a:pPr>
            <a:r>
              <a:rPr lang="ru-RU" sz="2900" dirty="0">
                <a:latin typeface="Times New Roman" pitchFamily="18" charset="0"/>
                <a:cs typeface="Times New Roman" pitchFamily="18" charset="0"/>
              </a:rPr>
              <a:t>3. Компас.</a:t>
            </a:r>
          </a:p>
          <a:p>
            <a:pPr marL="0" lvl="0" indent="0" algn="just">
              <a:buNone/>
            </a:pPr>
            <a:r>
              <a:rPr lang="ru-RU" sz="2900" dirty="0">
                <a:latin typeface="Times New Roman" pitchFamily="18" charset="0"/>
                <a:cs typeface="Times New Roman" pitchFamily="18" charset="0"/>
              </a:rPr>
              <a:t>4. Топор и нож.</a:t>
            </a:r>
          </a:p>
          <a:p>
            <a:pPr marL="0" lvl="0" indent="0" algn="just">
              <a:buNone/>
            </a:pPr>
            <a:r>
              <a:rPr lang="ru-RU" sz="2900" dirty="0">
                <a:latin typeface="Times New Roman" pitchFamily="18" charset="0"/>
                <a:cs typeface="Times New Roman" pitchFamily="18" charset="0"/>
              </a:rPr>
              <a:t>5.Карта островов архипелага.</a:t>
            </a:r>
          </a:p>
          <a:p>
            <a:pPr marL="0" lvl="0" indent="0" algn="just">
              <a:buNone/>
            </a:pPr>
            <a:r>
              <a:rPr lang="ru-RU" sz="2900" dirty="0">
                <a:latin typeface="Times New Roman" pitchFamily="18" charset="0"/>
                <a:cs typeface="Times New Roman" pitchFamily="18" charset="0"/>
              </a:rPr>
              <a:t>6. Сигнальные огни.</a:t>
            </a:r>
          </a:p>
          <a:p>
            <a:pPr marL="0" lvl="0" indent="0" algn="just">
              <a:buNone/>
            </a:pPr>
            <a:r>
              <a:rPr lang="ru-RU" sz="2900" dirty="0">
                <a:latin typeface="Times New Roman" pitchFamily="18" charset="0"/>
                <a:cs typeface="Times New Roman" pitchFamily="18" charset="0"/>
              </a:rPr>
              <a:t>7. Радиоприемник.</a:t>
            </a:r>
          </a:p>
          <a:p>
            <a:pPr marL="0" lvl="0" indent="0" algn="just">
              <a:buNone/>
            </a:pPr>
            <a:r>
              <a:rPr lang="ru-RU" sz="2900" dirty="0">
                <a:latin typeface="Times New Roman" pitchFamily="18" charset="0"/>
                <a:cs typeface="Times New Roman" pitchFamily="18" charset="0"/>
              </a:rPr>
              <a:t>8. Вода 10 литров.</a:t>
            </a:r>
          </a:p>
          <a:p>
            <a:pPr marL="0" lvl="0" indent="0" algn="just">
              <a:buNone/>
            </a:pPr>
            <a:r>
              <a:rPr lang="ru-RU" sz="2900" dirty="0">
                <a:latin typeface="Times New Roman" pitchFamily="18" charset="0"/>
                <a:cs typeface="Times New Roman" pitchFamily="18" charset="0"/>
              </a:rPr>
              <a:t>9. Надувная лодка на 4 человека.</a:t>
            </a:r>
          </a:p>
          <a:p>
            <a:pPr marL="0" lvl="0" indent="0" algn="just">
              <a:buNone/>
            </a:pPr>
            <a:r>
              <a:rPr lang="ru-RU" sz="2900" dirty="0" smtClean="0">
                <a:latin typeface="Times New Roman" pitchFamily="18" charset="0"/>
                <a:cs typeface="Times New Roman" pitchFamily="18" charset="0"/>
              </a:rPr>
              <a:t>10</a:t>
            </a:r>
            <a:r>
              <a:rPr lang="ru-RU" sz="2900" dirty="0">
                <a:latin typeface="Times New Roman" pitchFamily="18" charset="0"/>
                <a:cs typeface="Times New Roman" pitchFamily="18" charset="0"/>
              </a:rPr>
              <a:t>. Аптечка.</a:t>
            </a:r>
          </a:p>
          <a:p>
            <a:pPr marL="0" indent="0" algn="just">
              <a:buNone/>
            </a:pPr>
            <a:endParaRPr lang="ru-RU" sz="2900" dirty="0" smtClean="0">
              <a:latin typeface="Times New Roman" pitchFamily="18" charset="0"/>
              <a:cs typeface="Times New Roman" pitchFamily="18" charset="0"/>
            </a:endParaRPr>
          </a:p>
          <a:p>
            <a:pPr marL="0" indent="0" algn="just">
              <a:buNone/>
            </a:pPr>
            <a:r>
              <a:rPr lang="ru-RU" sz="2900" dirty="0" smtClean="0">
                <a:latin typeface="Times New Roman" pitchFamily="18" charset="0"/>
                <a:cs typeface="Times New Roman" pitchFamily="18" charset="0"/>
              </a:rPr>
              <a:t>11</a:t>
            </a:r>
            <a:r>
              <a:rPr lang="ru-RU" sz="2900" dirty="0">
                <a:latin typeface="Times New Roman" pitchFamily="18" charset="0"/>
                <a:cs typeface="Times New Roman" pitchFamily="18" charset="0"/>
              </a:rPr>
              <a:t>. Кусок полиэтилена 3*2 метра.</a:t>
            </a:r>
          </a:p>
          <a:p>
            <a:pPr marL="0" indent="0" algn="just">
              <a:buNone/>
            </a:pPr>
            <a:r>
              <a:rPr lang="ru-RU" sz="2900" dirty="0">
                <a:latin typeface="Times New Roman" pitchFamily="18" charset="0"/>
                <a:cs typeface="Times New Roman" pitchFamily="18" charset="0"/>
              </a:rPr>
              <a:t>12. Веревка 20 метров.</a:t>
            </a:r>
          </a:p>
          <a:p>
            <a:pPr marL="0" indent="0" algn="just">
              <a:buNone/>
            </a:pPr>
            <a:r>
              <a:rPr lang="ru-RU" sz="2900" dirty="0">
                <a:latin typeface="Times New Roman" pitchFamily="18" charset="0"/>
                <a:cs typeface="Times New Roman" pitchFamily="18" charset="0"/>
              </a:rPr>
              <a:t>13. Кофе, чай, сахар на 100 кружек.</a:t>
            </a:r>
          </a:p>
          <a:p>
            <a:pPr marL="0" indent="0" algn="just">
              <a:buNone/>
            </a:pPr>
            <a:r>
              <a:rPr lang="ru-RU" sz="2900" dirty="0">
                <a:latin typeface="Times New Roman" pitchFamily="18" charset="0"/>
                <a:cs typeface="Times New Roman" pitchFamily="18" charset="0"/>
              </a:rPr>
              <a:t>14. Спасательные жилеты 4шт.</a:t>
            </a:r>
          </a:p>
          <a:p>
            <a:pPr marL="0" indent="0" algn="just">
              <a:buNone/>
            </a:pPr>
            <a:r>
              <a:rPr lang="ru-RU" sz="2900" dirty="0">
                <a:latin typeface="Times New Roman" pitchFamily="18" charset="0"/>
                <a:cs typeface="Times New Roman" pitchFamily="18" charset="0"/>
              </a:rPr>
              <a:t>15.Молодой очаровательный моряк.</a:t>
            </a:r>
          </a:p>
          <a:p>
            <a:pPr marL="0" indent="0" algn="just">
              <a:buNone/>
            </a:pPr>
            <a:r>
              <a:rPr lang="ru-RU" sz="2900" dirty="0">
                <a:latin typeface="Times New Roman" pitchFamily="18" charset="0"/>
                <a:cs typeface="Times New Roman" pitchFamily="18" charset="0"/>
              </a:rPr>
              <a:t>16. Чемодан с вашей одеждой</a:t>
            </a:r>
            <a:r>
              <a:rPr lang="ru-RU" sz="2900" dirty="0" smtClean="0">
                <a:latin typeface="Times New Roman" pitchFamily="18" charset="0"/>
                <a:cs typeface="Times New Roman" pitchFamily="18" charset="0"/>
              </a:rPr>
              <a:t>.</a:t>
            </a:r>
          </a:p>
          <a:p>
            <a:pPr marL="0" indent="0">
              <a:buNone/>
            </a:pPr>
            <a:r>
              <a:rPr lang="ru-RU" sz="2900" dirty="0">
                <a:latin typeface="Times New Roman" pitchFamily="18" charset="0"/>
                <a:cs typeface="Times New Roman" pitchFamily="18" charset="0"/>
              </a:rPr>
              <a:t>17. Туалетная бумага 5 рулонов.</a:t>
            </a:r>
          </a:p>
          <a:p>
            <a:pPr marL="0" indent="0" algn="just">
              <a:buNone/>
            </a:pPr>
            <a:endParaRPr lang="ru-RU" sz="2900" dirty="0">
              <a:latin typeface="Times New Roman" pitchFamily="18" charset="0"/>
              <a:cs typeface="Times New Roman" pitchFamily="18" charset="0"/>
            </a:endParaRPr>
          </a:p>
          <a:p>
            <a:endParaRPr lang="be-BY" sz="3000" dirty="0"/>
          </a:p>
        </p:txBody>
      </p:sp>
    </p:spTree>
    <p:extLst>
      <p:ext uri="{BB962C8B-B14F-4D97-AF65-F5344CB8AC3E}">
        <p14:creationId xmlns:p14="http://schemas.microsoft.com/office/powerpoint/2010/main" val="1893612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8589" y="376522"/>
            <a:ext cx="11510683" cy="5800445"/>
          </a:xfrm>
        </p:spPr>
        <p:txBody>
          <a:bodyPr numCol="2">
            <a:normAutofit/>
          </a:bodyPr>
          <a:lstStyle/>
          <a:p>
            <a:pPr marL="0" indent="0">
              <a:buNone/>
            </a:pPr>
            <a:r>
              <a:rPr lang="ru-RU" sz="2900" dirty="0">
                <a:latin typeface="Times New Roman" pitchFamily="18" charset="0"/>
                <a:cs typeface="Times New Roman" pitchFamily="18" charset="0"/>
              </a:rPr>
              <a:t>18. Палатка на 4 человека.</a:t>
            </a:r>
          </a:p>
          <a:p>
            <a:pPr marL="0" indent="0">
              <a:buNone/>
            </a:pPr>
            <a:r>
              <a:rPr lang="ru-RU" sz="2900" dirty="0" smtClean="0">
                <a:latin typeface="Times New Roman" pitchFamily="18" charset="0"/>
                <a:cs typeface="Times New Roman" pitchFamily="18" charset="0"/>
              </a:rPr>
              <a:t>19. Спец.медикаменты от укусов змей и малярии.</a:t>
            </a:r>
          </a:p>
          <a:p>
            <a:pPr marL="0" indent="0">
              <a:buNone/>
            </a:pPr>
            <a:r>
              <a:rPr lang="ru-RU" sz="2900" dirty="0" smtClean="0">
                <a:latin typeface="Times New Roman" pitchFamily="18" charset="0"/>
                <a:cs typeface="Times New Roman" pitchFamily="18" charset="0"/>
              </a:rPr>
              <a:t>20. Лыжи и сноуборд.</a:t>
            </a:r>
          </a:p>
          <a:p>
            <a:pPr marL="0" indent="0">
              <a:buNone/>
            </a:pPr>
            <a:r>
              <a:rPr lang="ru-RU" sz="2900" dirty="0" smtClean="0">
                <a:latin typeface="Times New Roman" pitchFamily="18" charset="0"/>
                <a:cs typeface="Times New Roman" pitchFamily="18" charset="0"/>
              </a:rPr>
              <a:t>21. Секстант и хронометр.</a:t>
            </a:r>
          </a:p>
          <a:p>
            <a:pPr marL="0" indent="0">
              <a:buNone/>
            </a:pPr>
            <a:r>
              <a:rPr lang="ru-RU" sz="2900" dirty="0" smtClean="0">
                <a:latin typeface="Times New Roman" pitchFamily="18" charset="0"/>
                <a:cs typeface="Times New Roman" pitchFamily="18" charset="0"/>
              </a:rPr>
              <a:t>22. Набор косметических средств.</a:t>
            </a:r>
          </a:p>
          <a:p>
            <a:pPr marL="0" indent="0">
              <a:buNone/>
            </a:pPr>
            <a:r>
              <a:rPr lang="ru-RU" sz="2900" dirty="0" smtClean="0">
                <a:latin typeface="Times New Roman" pitchFamily="18" charset="0"/>
                <a:cs typeface="Times New Roman" pitchFamily="18" charset="0"/>
              </a:rPr>
              <a:t>23. 6 коробков спичек.</a:t>
            </a:r>
          </a:p>
          <a:p>
            <a:pPr marL="0" indent="0">
              <a:buNone/>
            </a:pPr>
            <a:r>
              <a:rPr lang="ru-RU" sz="2900" dirty="0" smtClean="0">
                <a:latin typeface="Times New Roman" pitchFamily="18" charset="0"/>
                <a:cs typeface="Times New Roman" pitchFamily="18" charset="0"/>
              </a:rPr>
              <a:t>24. </a:t>
            </a:r>
            <a:r>
              <a:rPr lang="ru-RU" sz="2900" dirty="0" err="1" smtClean="0">
                <a:latin typeface="Times New Roman" pitchFamily="18" charset="0"/>
                <a:cs typeface="Times New Roman" pitchFamily="18" charset="0"/>
              </a:rPr>
              <a:t>Ролтон</a:t>
            </a:r>
            <a:r>
              <a:rPr lang="ru-RU" sz="2900" dirty="0" smtClean="0">
                <a:latin typeface="Times New Roman" pitchFamily="18" charset="0"/>
                <a:cs typeface="Times New Roman" pitchFamily="18" charset="0"/>
              </a:rPr>
              <a:t> 30 пачек.</a:t>
            </a:r>
          </a:p>
          <a:p>
            <a:pPr marL="0" indent="0">
              <a:buNone/>
            </a:pPr>
            <a:r>
              <a:rPr lang="ru-RU" sz="2900" dirty="0" smtClean="0">
                <a:latin typeface="Times New Roman" pitchFamily="18" charset="0"/>
                <a:cs typeface="Times New Roman" pitchFamily="18" charset="0"/>
              </a:rPr>
              <a:t>25. Набор для покера.</a:t>
            </a:r>
          </a:p>
          <a:p>
            <a:pPr marL="0" indent="0">
              <a:buNone/>
            </a:pPr>
            <a:r>
              <a:rPr lang="ru-RU" sz="2900" dirty="0" smtClean="0">
                <a:latin typeface="Times New Roman" pitchFamily="18" charset="0"/>
                <a:cs typeface="Times New Roman" pitchFamily="18" charset="0"/>
              </a:rPr>
              <a:t>26. Керосин 10 л.</a:t>
            </a:r>
          </a:p>
          <a:p>
            <a:pPr marL="0" indent="0">
              <a:buNone/>
            </a:pPr>
            <a:endParaRPr lang="ru-RU" sz="2900" dirty="0" smtClean="0">
              <a:latin typeface="Times New Roman" pitchFamily="18" charset="0"/>
              <a:cs typeface="Times New Roman" pitchFamily="18" charset="0"/>
            </a:endParaRPr>
          </a:p>
          <a:p>
            <a:pPr marL="0" indent="0">
              <a:buNone/>
            </a:pPr>
            <a:r>
              <a:rPr lang="ru-RU" sz="2900" dirty="0" smtClean="0">
                <a:latin typeface="Times New Roman" pitchFamily="18" charset="0"/>
                <a:cs typeface="Times New Roman" pitchFamily="18" charset="0"/>
              </a:rPr>
              <a:t>27. Спиртное для коктейлей. </a:t>
            </a:r>
          </a:p>
          <a:p>
            <a:pPr marL="0" indent="0">
              <a:buNone/>
            </a:pPr>
            <a:r>
              <a:rPr lang="ru-RU" sz="2900" dirty="0" smtClean="0">
                <a:latin typeface="Times New Roman" pitchFamily="18" charset="0"/>
                <a:cs typeface="Times New Roman" pitchFamily="18" charset="0"/>
              </a:rPr>
              <a:t>28. Гамак и спальник.</a:t>
            </a:r>
          </a:p>
          <a:p>
            <a:pPr marL="0" indent="0">
              <a:buNone/>
            </a:pPr>
            <a:r>
              <a:rPr lang="ru-RU" sz="2900" dirty="0" smtClean="0">
                <a:latin typeface="Times New Roman" pitchFamily="18" charset="0"/>
                <a:cs typeface="Times New Roman" pitchFamily="18" charset="0"/>
              </a:rPr>
              <a:t>29. Удочка и набор крючков.</a:t>
            </a:r>
          </a:p>
          <a:p>
            <a:pPr marL="0" indent="0">
              <a:buNone/>
            </a:pPr>
            <a:r>
              <a:rPr lang="ru-RU" sz="2900" dirty="0" smtClean="0">
                <a:latin typeface="Times New Roman" pitchFamily="18" charset="0"/>
                <a:cs typeface="Times New Roman" pitchFamily="18" charset="0"/>
              </a:rPr>
              <a:t>30. </a:t>
            </a:r>
            <a:r>
              <a:rPr lang="en-US" sz="2900" dirty="0" err="1" smtClean="0">
                <a:latin typeface="Times New Roman" pitchFamily="18" charset="0"/>
                <a:cs typeface="Times New Roman" pitchFamily="18" charset="0"/>
              </a:rPr>
              <a:t>iPhone</a:t>
            </a:r>
            <a:r>
              <a:rPr lang="ru-RU" sz="2900" dirty="0" smtClean="0">
                <a:latin typeface="Times New Roman" pitchFamily="18" charset="0"/>
                <a:cs typeface="Times New Roman" pitchFamily="18" charset="0"/>
              </a:rPr>
              <a:t> 7 с зарядным на солнечных батареях.</a:t>
            </a:r>
          </a:p>
          <a:p>
            <a:pPr marL="0" indent="0">
              <a:buNone/>
            </a:pPr>
            <a:r>
              <a:rPr lang="ru-RU" sz="2900" dirty="0" smtClean="0">
                <a:latin typeface="Times New Roman" pitchFamily="18" charset="0"/>
                <a:cs typeface="Times New Roman" pitchFamily="18" charset="0"/>
              </a:rPr>
              <a:t>31. Фонарик с батарейками.</a:t>
            </a:r>
          </a:p>
          <a:p>
            <a:pPr marL="0" indent="0">
              <a:buNone/>
            </a:pPr>
            <a:r>
              <a:rPr lang="ru-RU" sz="2900" dirty="0" smtClean="0">
                <a:latin typeface="Times New Roman" pitchFamily="18" charset="0"/>
                <a:cs typeface="Times New Roman" pitchFamily="18" charset="0"/>
              </a:rPr>
              <a:t>32. Парашют. </a:t>
            </a:r>
          </a:p>
          <a:p>
            <a:pPr marL="0" indent="0">
              <a:buNone/>
            </a:pPr>
            <a:r>
              <a:rPr lang="ru-RU" sz="2900" dirty="0" smtClean="0">
                <a:latin typeface="Times New Roman" pitchFamily="18" charset="0"/>
                <a:cs typeface="Times New Roman" pitchFamily="18" charset="0"/>
              </a:rPr>
              <a:t>33. Собрание сочинений </a:t>
            </a:r>
            <a:r>
              <a:rPr lang="ru-RU" sz="2900" dirty="0" err="1" smtClean="0">
                <a:latin typeface="Times New Roman" pitchFamily="18" charset="0"/>
                <a:cs typeface="Times New Roman" pitchFamily="18" charset="0"/>
              </a:rPr>
              <a:t>Редьярда</a:t>
            </a:r>
            <a:r>
              <a:rPr lang="ru-RU" sz="2900" dirty="0" smtClean="0">
                <a:latin typeface="Times New Roman" pitchFamily="18" charset="0"/>
                <a:cs typeface="Times New Roman" pitchFamily="18" charset="0"/>
              </a:rPr>
              <a:t> Киплинга.</a:t>
            </a:r>
          </a:p>
        </p:txBody>
      </p:sp>
    </p:spTree>
    <p:extLst>
      <p:ext uri="{BB962C8B-B14F-4D97-AF65-F5344CB8AC3E}">
        <p14:creationId xmlns:p14="http://schemas.microsoft.com/office/powerpoint/2010/main" val="3583958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TotalTime>
  <Words>958</Words>
  <Application>Microsoft Office PowerPoint</Application>
  <PresentationFormat>Произвольный</PresentationFormat>
  <Paragraphs>163</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Критическое мышление</vt:lpstr>
      <vt:lpstr>Презентация PowerPoint</vt:lpstr>
      <vt:lpstr>Презентация PowerPoint</vt:lpstr>
      <vt:lpstr>Презентация PowerPoint</vt:lpstr>
      <vt:lpstr>Презентация PowerPoint</vt:lpstr>
      <vt:lpstr>Креативность</vt:lpstr>
      <vt:lpstr>Презентация PowerPoint</vt:lpstr>
      <vt:lpstr>Презентация PowerPoint</vt:lpstr>
      <vt:lpstr>Коммуникация</vt:lpstr>
      <vt:lpstr>Презентация PowerPoint</vt:lpstr>
      <vt:lpstr>Презентация PowerPoint</vt:lpstr>
      <vt:lpstr>Презентация PowerPoint</vt:lpstr>
      <vt:lpstr>Презентация PowerPoint</vt:lpstr>
      <vt:lpstr>Командная работа</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 skills</dc:title>
  <dc:creator>Пользователь Windows</dc:creator>
  <cp:lastModifiedBy>Уникум</cp:lastModifiedBy>
  <cp:revision>40</cp:revision>
  <dcterms:created xsi:type="dcterms:W3CDTF">2019-01-08T02:54:38Z</dcterms:created>
  <dcterms:modified xsi:type="dcterms:W3CDTF">2020-04-16T07:37:28Z</dcterms:modified>
</cp:coreProperties>
</file>