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2" r:id="rId3"/>
    <p:sldId id="312" r:id="rId4"/>
    <p:sldId id="311" r:id="rId5"/>
    <p:sldId id="309" r:id="rId6"/>
    <p:sldId id="308" r:id="rId7"/>
    <p:sldId id="313" r:id="rId8"/>
    <p:sldId id="314" r:id="rId9"/>
    <p:sldId id="315" r:id="rId10"/>
    <p:sldId id="318" r:id="rId11"/>
    <p:sldId id="297" r:id="rId12"/>
    <p:sldId id="298" r:id="rId13"/>
    <p:sldId id="299" r:id="rId14"/>
    <p:sldId id="300" r:id="rId15"/>
    <p:sldId id="301" r:id="rId16"/>
    <p:sldId id="302" r:id="rId17"/>
    <p:sldId id="320" r:id="rId18"/>
    <p:sldId id="319" r:id="rId19"/>
    <p:sldId id="323" r:id="rId20"/>
    <p:sldId id="322" r:id="rId21"/>
    <p:sldId id="321" r:id="rId22"/>
    <p:sldId id="324" r:id="rId23"/>
    <p:sldId id="325" r:id="rId24"/>
    <p:sldId id="327" r:id="rId25"/>
    <p:sldId id="326" r:id="rId26"/>
    <p:sldId id="328" r:id="rId27"/>
    <p:sldId id="329" r:id="rId28"/>
    <p:sldId id="307" r:id="rId29"/>
    <p:sldId id="303" r:id="rId30"/>
    <p:sldId id="330" r:id="rId31"/>
    <p:sldId id="331" r:id="rId32"/>
    <p:sldId id="332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242" y="836712"/>
            <a:ext cx="8229600" cy="3286148"/>
          </a:xfr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bg1"/>
                </a:solidFill>
              </a:rPr>
              <a:t>П</a:t>
            </a:r>
            <a:r>
              <a:rPr lang="ru-RU" sz="3100" b="1" dirty="0" smtClean="0">
                <a:solidFill>
                  <a:schemeClr val="bg1"/>
                </a:solidFill>
              </a:rPr>
              <a:t>рограмма объединения по </a:t>
            </a:r>
            <a:r>
              <a:rPr lang="ru-RU" sz="3100" b="1" dirty="0" err="1" smtClean="0">
                <a:solidFill>
                  <a:schemeClr val="bg1"/>
                </a:solidFill>
              </a:rPr>
              <a:t>интерсам</a:t>
            </a:r>
            <a:r>
              <a:rPr lang="ru-RU" sz="3100" b="1" dirty="0" smtClean="0">
                <a:solidFill>
                  <a:schemeClr val="bg1"/>
                </a:solidFill>
              </a:rPr>
              <a:t> с повышенным уровнем изучения образовательной области, темы, учебного предмета или учебной дисциплины: сущность, структура, содержание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429132"/>
            <a:ext cx="7491442" cy="1143008"/>
          </a:xfrm>
        </p:spPr>
        <p:txBody>
          <a:bodyPr>
            <a:normAutofit lnSpcReduction="10000"/>
          </a:bodyPr>
          <a:lstStyle/>
          <a:p>
            <a:pPr algn="r"/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Г.В.Горбодей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заведующий отделом    организационно-методической </a:t>
            </a:r>
          </a:p>
          <a:p>
            <a:pPr algn="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работы Витебского областного дворца </a:t>
            </a:r>
          </a:p>
          <a:p>
            <a:pPr algn="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детей и молодежи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14950"/>
            <a:ext cx="8183880" cy="100013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Задачи программы– </a:t>
            </a:r>
            <a:r>
              <a:rPr lang="ru-RU" sz="4000" dirty="0" smtClean="0"/>
              <a:t>это пути, способы поэтапного достижения цели в обучении, воспитании </a:t>
            </a:r>
            <a:r>
              <a:rPr lang="ru-RU" sz="4000" dirty="0" smtClean="0"/>
              <a:t>и </a:t>
            </a:r>
            <a:r>
              <a:rPr lang="ru-RU" sz="4000" dirty="0" smtClean="0"/>
              <a:t>развитии учащихся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62545430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29264"/>
            <a:ext cx="8183880" cy="92869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4532"/>
          </a:xfrm>
        </p:spPr>
        <p:txBody>
          <a:bodyPr>
            <a:noAutofit/>
          </a:bodyPr>
          <a:lstStyle/>
          <a:p>
            <a:r>
              <a:rPr lang="ru-RU" dirty="0" smtClean="0"/>
              <a:t>Обучающие задачи отвечают на вопрос: что узнают, чему научатся, какие представления получат, чем овладеют, в чем разберутся учащиеся, освоив программу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Развивающие задачи связаны с развитием творческих и интеллектуальных способностей и возможностей учащихся (внимания, памяти, мышления, воображения и т.д.)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00702"/>
            <a:ext cx="8183880" cy="100013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Воспитательные задачи отвечают на вопрос, какие ценностные ориентиры, отношения, личностные качества будут сформированы у учащихся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Формулировать задачи следует в одной грамматической форме, желательно– глагольной– например, способствовать, развивать, приобщать, воспитывать или сформировать, расширить, углубить, обеспечить и т.д.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smtClean="0"/>
              <a:t>Учебно-тематический 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Перечень разделов, тем; количество часов на изучение каждого раздела (темы) с разбивкой на теоретические и практические виды занятий.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В соответствии с типовой программой дополнительного образования детей и молодежи следует планировать  на освоение теории от 30% до 50%, практики – от 50% до 70%.</a:t>
            </a:r>
          </a:p>
          <a:p>
            <a:r>
              <a:rPr lang="ru-RU" dirty="0"/>
              <a:t>При составлении учебно-тематического плана следует исходить из обоснованного времени формирования необходимых компетенций и объективных условий образовательного процесса. </a:t>
            </a:r>
            <a:endParaRPr lang="ru-RU" dirty="0" smtClean="0"/>
          </a:p>
          <a:p>
            <a:r>
              <a:rPr lang="ru-RU" dirty="0" smtClean="0"/>
              <a:t>Освоение </a:t>
            </a:r>
            <a:r>
              <a:rPr lang="ru-RU" dirty="0"/>
              <a:t>программ </a:t>
            </a:r>
            <a:r>
              <a:rPr lang="ru-RU" dirty="0" smtClean="0"/>
              <a:t>с повышенным уровнем </a:t>
            </a:r>
            <a:r>
              <a:rPr lang="ru-RU" dirty="0"/>
              <a:t>предполагает достаточно высокий уровень зрелости обоснованной мотивации и волевых качеств обучающихся.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>Содержание </a:t>
            </a:r>
            <a:r>
              <a:rPr lang="ru-RU" smtClean="0"/>
              <a:t>образовательной области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200" dirty="0"/>
              <a:t>Раскрывается через краткое описание разделов (тем) с указанием теоретических и практических занятий и включает создание условий для развития личности учащегося и его мотивации к познанию и творчеству</a:t>
            </a:r>
          </a:p>
          <a:p>
            <a:r>
              <a:rPr lang="ru-RU" sz="3200" dirty="0"/>
              <a:t>В содержании следует ориентироваться на систему требований, предъявляемых к организации образовательного процесса; самостоятельное использование знаний, умений, навыков. Знания и умения должны переходить в стадию уверенного навыка (компетентности), применяемого в практической деятельности. 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14950"/>
            <a:ext cx="8183880" cy="121444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smtClean="0"/>
              <a:t>Ожидаемые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Ожидаемые результаты в  программе с базовым уровнем формулировались в виде </a:t>
            </a:r>
            <a:r>
              <a:rPr lang="ru-RU" sz="2400" dirty="0" err="1"/>
              <a:t>ЗУНов</a:t>
            </a:r>
            <a:r>
              <a:rPr lang="ru-RU" sz="2400" dirty="0"/>
              <a:t> (знаний, умений и навыков, которые должны быть сформированы у учащихся после </a:t>
            </a:r>
            <a:r>
              <a:rPr lang="ru-RU" sz="2400" dirty="0" smtClean="0"/>
              <a:t>освоения данной </a:t>
            </a:r>
            <a:r>
              <a:rPr lang="ru-RU" sz="2400" dirty="0"/>
              <a:t>программы). </a:t>
            </a:r>
            <a:endParaRPr lang="ru-RU" sz="2400" dirty="0" smtClean="0"/>
          </a:p>
          <a:p>
            <a:r>
              <a:rPr lang="ru-RU" sz="2400" dirty="0" smtClean="0"/>
              <a:t>Ожидаемые </a:t>
            </a:r>
            <a:r>
              <a:rPr lang="ru-RU" sz="2400" dirty="0"/>
              <a:t>результаты в программе с повышенным уровнем формулируются в терминах компетентностей, в соответствии с задачами программы. Описывается уровень достижений учащихся в данной области (или каждой из указанных областей) деятельности.  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</a:t>
            </a:r>
            <a:r>
              <a:rPr lang="ru-RU" dirty="0" smtClean="0"/>
              <a:t>подведения итогов реализации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данном </a:t>
            </a:r>
            <a:r>
              <a:rPr lang="ru-RU" dirty="0" smtClean="0"/>
              <a:t>разделе указываются </a:t>
            </a:r>
            <a:r>
              <a:rPr lang="ru-RU" dirty="0"/>
              <a:t>формы подведения итогов реализации программы с повышенным уровнем, которые определяет педагог дополнительного образования в соответствии с типовой программой дополнительного образования детей и молодежи, профилем деятельности, опытом </a:t>
            </a:r>
            <a:r>
              <a:rPr lang="ru-RU" dirty="0" smtClean="0"/>
              <a:t>педагога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4800" dirty="0"/>
              <a:t>В целях выявления уровня освоения образовательной программы с повышенным уровнем и его соответствия ожидаемым результатам проводится текущая (в течение каждого учебного года) и итоговая (в конце освоения программы) аттестации в соответствии с разработанными Правилами проведения аттестации учащихся (в настоящее время проходит доработку Проект постановления Министерства образования Республики Беларусь «Об утверждении Правил проведения аттестации учащихся при освоении содержания  образовательной программы дополнительного образования детей и молодежи»).</a:t>
            </a:r>
          </a:p>
          <a:p>
            <a:r>
              <a:rPr lang="ru-RU" sz="4800" dirty="0" smtClean="0"/>
              <a:t>Формы </a:t>
            </a:r>
            <a:r>
              <a:rPr lang="ru-RU" sz="4800" dirty="0"/>
              <a:t>и порядок оценки результатов при проведении текущей и итоговой аттестации определяются учебно-программной документацией образовательной программы (то есть, в соответствии с Правилами каждый педагог сам их определяет и прописывается в  программе).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774263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Аттестация учащихся может осуществляться в устной, письменной формах и в форме практической работы. Допускается сочетание указанных форм аттестации.</a:t>
            </a:r>
            <a:r>
              <a:rPr lang="ru-RU" b="1" dirty="0"/>
              <a:t> </a:t>
            </a:r>
            <a:r>
              <a:rPr lang="ru-RU" dirty="0"/>
              <a:t>Это может быть:</a:t>
            </a:r>
            <a:r>
              <a:rPr lang="ru-RU" b="1" dirty="0"/>
              <a:t> </a:t>
            </a:r>
            <a:r>
              <a:rPr lang="ru-RU" dirty="0"/>
              <a:t>академический или отчетный концерт, прослушивание, выставка, постановка, просмотр, показ, конференция, защита проектов, конкурс, контрольное занятие, контрольный опрос, итоговая экспедиция, олимпиада, слет, соревнование, зачет по направлениям деятельности и другие, а также экзамен (переводной и выпускной экзамены).</a:t>
            </a:r>
          </a:p>
          <a:p>
            <a:r>
              <a:rPr lang="ru-RU" dirty="0"/>
              <a:t>Текущая и итоговая аттестация учащихся проводится на содержательно-оценочной основе, которая предполагает словесную оценку результатов учебной деятельности учащихся, без выставления отметок; в недифференцированных формах с выставлением отметки «зачтено», «не зачтено»; на основе отметок в баллах по десятибалльной шкале.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85957"/>
      </p:ext>
    </p:extLst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Для проведения текущей аттестации учащихся устанавливаются поурочный и (или) тематический контроль результатов образовательной деятельности учащихся. </a:t>
            </a:r>
            <a:endParaRPr lang="ru-RU" dirty="0" smtClean="0"/>
          </a:p>
          <a:p>
            <a:r>
              <a:rPr lang="ru-RU" dirty="0" smtClean="0"/>
              <a:t>Тематический </a:t>
            </a:r>
            <a:r>
              <a:rPr lang="ru-RU" dirty="0"/>
              <a:t>контроль проводится с целью проверки освоения учащимися конкретной темы (раздела) образовательной программы а также оценки достижений по определенным видам деятельности и учебным практикам. </a:t>
            </a:r>
            <a:endParaRPr lang="ru-RU" dirty="0" smtClean="0"/>
          </a:p>
          <a:p>
            <a:r>
              <a:rPr lang="ru-RU" dirty="0" smtClean="0"/>
              <a:t>Текущую </a:t>
            </a:r>
            <a:r>
              <a:rPr lang="ru-RU" dirty="0"/>
              <a:t>аттестацию в рамках тематического контроля осуществляют педагоги дополнительного </a:t>
            </a:r>
            <a:r>
              <a:rPr lang="ru-RU" dirty="0" smtClean="0"/>
              <a:t>образования, реализующие данную программу </a:t>
            </a:r>
            <a:r>
              <a:rPr lang="ru-RU" dirty="0"/>
              <a:t>и  проводят на занятиях (уроках) соответственно учебно-тематическому плану и содержанию программы.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696636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«</a:t>
            </a:r>
            <a:r>
              <a:rPr lang="ru-RU" sz="2600" b="1" i="1" dirty="0" smtClean="0"/>
              <a:t>Образовательная программа </a:t>
            </a:r>
            <a:r>
              <a:rPr lang="ru-RU" sz="2600" i="1" dirty="0" smtClean="0"/>
              <a:t>- совокупность документации, регламентирующей образовательный процесс, и условий, необходимых для получения в соответствии с ожидаемыми результатами определенного уровня основного образования или определенного вида дополнительного образования</a:t>
            </a:r>
            <a:r>
              <a:rPr lang="ru-RU" sz="2600" dirty="0" smtClean="0"/>
              <a:t>»</a:t>
            </a:r>
          </a:p>
          <a:p>
            <a:pPr>
              <a:buNone/>
            </a:pPr>
            <a:endParaRPr lang="ru-RU" sz="1100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Кодекс Республики Беларусь об образовании</a:t>
            </a:r>
            <a:br>
              <a:rPr lang="ru-RU" sz="2400" dirty="0"/>
            </a:br>
            <a:r>
              <a:rPr lang="ru-RU" sz="2400" dirty="0"/>
              <a:t>Глава </a:t>
            </a:r>
            <a:r>
              <a:rPr lang="en-US" sz="2400" dirty="0"/>
              <a:t>I</a:t>
            </a:r>
            <a:r>
              <a:rPr lang="ru-RU" sz="2400" dirty="0"/>
              <a:t>, Статья 1, п.1.8 </a:t>
            </a:r>
            <a:br>
              <a:rPr lang="ru-RU" sz="2400" dirty="0"/>
            </a:br>
            <a:endParaRPr lang="en-U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Учебные материалы для проведения текущей аттестации разрабатываются педагогом дополнительного образования и утверждаются директором (зам. директора) учреждения на содержательно-оценочной основе, которая предполагает словесную оценку результатов учебной деятельности учащихся, без выставления отметок, в недифференцированных формах с выставлением отметки «зачтено», «не зачтено». </a:t>
            </a:r>
          </a:p>
          <a:p>
            <a:r>
              <a:rPr lang="ru-RU" dirty="0"/>
              <a:t>Отметка по результатам освоения учащимся содержания программы с повышенным уровнем </a:t>
            </a:r>
            <a:r>
              <a:rPr lang="ru-RU" dirty="0" smtClean="0"/>
              <a:t>(выставляется ежегодно, так как программа </a:t>
            </a:r>
            <a:r>
              <a:rPr lang="ru-RU" dirty="0"/>
              <a:t>может быть рассчитана на 1 год, на 2 или 3 </a:t>
            </a:r>
            <a:r>
              <a:rPr lang="ru-RU" dirty="0" smtClean="0"/>
              <a:t>года обучения) педагогом </a:t>
            </a:r>
            <a:r>
              <a:rPr lang="ru-RU" dirty="0"/>
              <a:t>дополнительного образования на основании отметок, полученных по результатам поурочного и тематического контроля</a:t>
            </a:r>
            <a:r>
              <a:rPr lang="ru-RU" i="1" dirty="0"/>
              <a:t> </a:t>
            </a:r>
            <a:r>
              <a:rPr lang="ru-RU" dirty="0" smtClean="0"/>
              <a:t>образовательная.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191370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Итоговая аттестация учащихся проводится по завершении срока получения дополнительного образования, </a:t>
            </a:r>
            <a:r>
              <a:rPr lang="ru-RU" dirty="0" smtClean="0"/>
              <a:t>определенного программой </a:t>
            </a:r>
            <a:r>
              <a:rPr lang="ru-RU" dirty="0"/>
              <a:t>с повышенным уровнем </a:t>
            </a:r>
            <a:r>
              <a:rPr lang="ru-RU" dirty="0" smtClean="0"/>
              <a:t>и </a:t>
            </a:r>
            <a:r>
              <a:rPr lang="ru-RU" dirty="0"/>
              <a:t>включает в себя проведение экзамена за полный период освоения </a:t>
            </a:r>
            <a:r>
              <a:rPr lang="ru-RU" dirty="0" smtClean="0"/>
              <a:t>программы.</a:t>
            </a:r>
          </a:p>
          <a:p>
            <a:r>
              <a:rPr lang="ru-RU" dirty="0" smtClean="0"/>
              <a:t> </a:t>
            </a:r>
            <a:r>
              <a:rPr lang="ru-RU" dirty="0"/>
              <a:t>Порядок проведения экзаменов разрабатывается учреждением </a:t>
            </a:r>
            <a:r>
              <a:rPr lang="ru-RU" dirty="0" smtClean="0"/>
              <a:t>дополнительного образования </a:t>
            </a:r>
            <a:r>
              <a:rPr lang="ru-RU" dirty="0"/>
              <a:t>на основании учебно-программной документации образовательной программы </a:t>
            </a:r>
            <a:r>
              <a:rPr lang="ru-RU" dirty="0" smtClean="0"/>
              <a:t>с </a:t>
            </a:r>
            <a:r>
              <a:rPr lang="ru-RU" dirty="0"/>
              <a:t>повышенным уровнем </a:t>
            </a:r>
            <a:r>
              <a:rPr lang="ru-RU" dirty="0" smtClean="0"/>
              <a:t>и утверждается </a:t>
            </a:r>
            <a:r>
              <a:rPr lang="ru-RU" dirty="0"/>
              <a:t>руководителем учреждения дополнительного образования детей и молодежи.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853071"/>
      </p:ext>
    </p:extLst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Итоговую аттестацию учащихся по завершении освоения образовательной программы с повышенным уровнем осуществляют экзаменационные комиссии. </a:t>
            </a:r>
            <a:endParaRPr lang="ru-RU" dirty="0" smtClean="0"/>
          </a:p>
          <a:p>
            <a:r>
              <a:rPr lang="ru-RU" dirty="0" smtClean="0"/>
              <a:t>Итоговая </a:t>
            </a:r>
            <a:r>
              <a:rPr lang="ru-RU" dirty="0"/>
              <a:t>аттестация учащихся осуществляется в недифференцированных формах с выставлением отметки «зачтено», «не зачтено», «не аттестован(а)» или делается запись «не изучал(а)».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842121"/>
      </p:ext>
    </p:extLst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Состав экзаменационной комиссии, сроки проведения экзаменов утверждаются приказом руководителя учреждения не позднее, чем за 2 недели до начала экзаменов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состав экзаменационной комиссии должен </a:t>
            </a:r>
            <a:r>
              <a:rPr lang="ru-RU" dirty="0" smtClean="0"/>
              <a:t>входить: председатель </a:t>
            </a:r>
            <a:r>
              <a:rPr lang="ru-RU" dirty="0"/>
              <a:t>комиссии (руководитель учреждения либо его заместитель); члены комиссии (не менее 2-х педагогических работников соответствующего профиля, по которому проводится экзамен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Экзаменационная комиссия выставляет итоговую отметку в ведомость итоговой аттестации (переводной или выпускной экзамены).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167544"/>
      </p:ext>
    </p:extLst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500" dirty="0"/>
              <a:t>Протоколы (экзаменационные ведомости) экзаменов (переводных или выпускных экзаменов) подписываются членами экзаменационной комиссии.</a:t>
            </a:r>
          </a:p>
          <a:p>
            <a:r>
              <a:rPr lang="ru-RU" sz="3500" dirty="0"/>
              <a:t>К экзаменам за период обучения в учреждении дополнительного образования детей и молодежи допускаются учащиеся, успешно прошедшие текущую аттестацию. </a:t>
            </a:r>
            <a:endParaRPr lang="ru-RU" sz="3500" dirty="0" smtClean="0"/>
          </a:p>
          <a:p>
            <a:r>
              <a:rPr lang="ru-RU" sz="3500" dirty="0" smtClean="0"/>
              <a:t>Решение </a:t>
            </a:r>
            <a:r>
              <a:rPr lang="ru-RU" sz="3500" dirty="0"/>
              <a:t>о допуске учащихся к экзаменам (переводным или выпускным экзаменам) принимается педагогическим советом и оформляется приказом руководителя учреждения</a:t>
            </a:r>
            <a:r>
              <a:rPr lang="ru-RU" sz="3500" dirty="0" smtClean="0"/>
              <a:t>.</a:t>
            </a:r>
          </a:p>
          <a:p>
            <a:r>
              <a:rPr lang="ru-RU" sz="3500" dirty="0" smtClean="0"/>
              <a:t> </a:t>
            </a:r>
            <a:r>
              <a:rPr lang="ru-RU" sz="3500" dirty="0"/>
              <a:t>В отдельных случаях (болезнь, оздоровление, </a:t>
            </a:r>
            <a:r>
              <a:rPr lang="ru-RU" sz="3500" dirty="0" smtClean="0"/>
              <a:t>лечение</a:t>
            </a:r>
            <a:r>
              <a:rPr lang="ru-RU" sz="3500" dirty="0"/>
              <a:t>, переезд на новое место жительства учащихся и др.) на основании заявления законного представителя учащегося приказом руководителя учреждения </a:t>
            </a:r>
            <a:r>
              <a:rPr lang="ru-RU" sz="3500" dirty="0" smtClean="0"/>
              <a:t>утверждаются </a:t>
            </a:r>
            <a:r>
              <a:rPr lang="ru-RU" sz="3500" dirty="0"/>
              <a:t>иные сроки проведения экзаменов (переводных или выпускных экзаменов) и состав экзаменационных комиссий.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499649"/>
      </p:ext>
    </p:extLst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 основании приказа руководителя учреждения </a:t>
            </a:r>
            <a:r>
              <a:rPr lang="ru-RU" dirty="0" smtClean="0"/>
              <a:t>от </a:t>
            </a:r>
            <a:r>
              <a:rPr lang="ru-RU" dirty="0"/>
              <a:t>экзаменов (</a:t>
            </a:r>
            <a:r>
              <a:rPr lang="ru-RU" dirty="0" smtClean="0"/>
              <a:t>переводного или выпускного экзамена) освобождаются:                                                                    - учащиеся, </a:t>
            </a:r>
            <a:r>
              <a:rPr lang="ru-RU" dirty="0"/>
              <a:t>являющиеся победителями, лауреатами международных и республиканских творческих конкурсов и фестивалей, олимпиад, соревнований, иных демонстрационных мероприятий в год их </a:t>
            </a:r>
            <a:r>
              <a:rPr lang="ru-RU" dirty="0" smtClean="0"/>
              <a:t>проведения;     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87764"/>
      </p:ext>
    </p:extLst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Учащиеся, успешно прошедшие текущую аттестацию за период обучения в учреждении дополнительного образования, на основании решения педагогического совета переводятся на следующий год для продолжения получения дополнительного образования при освоении содержания  программы с повышенным уровнем.</a:t>
            </a:r>
          </a:p>
          <a:p>
            <a:r>
              <a:rPr lang="ru-RU" dirty="0" smtClean="0"/>
              <a:t>Решение </a:t>
            </a:r>
            <a:r>
              <a:rPr lang="ru-RU" dirty="0"/>
              <a:t>о переводе на следующий год обучения утверждается приказом руководителя </a:t>
            </a:r>
            <a:r>
              <a:rPr lang="ru-RU" dirty="0" smtClean="0"/>
              <a:t>учреждения.</a:t>
            </a:r>
            <a:endParaRPr lang="ru-RU" b="1" dirty="0"/>
          </a:p>
          <a:p>
            <a:r>
              <a:rPr lang="ru-RU" dirty="0"/>
              <a:t>Учащиеся, успешно прошедшие итоговую аттестацию за период обучения в </a:t>
            </a:r>
            <a:r>
              <a:rPr lang="ru-RU" dirty="0" smtClean="0"/>
              <a:t>учреждении </a:t>
            </a:r>
            <a:r>
              <a:rPr lang="ru-RU" dirty="0"/>
              <a:t>дополнительного </a:t>
            </a:r>
            <a:r>
              <a:rPr lang="ru-RU" dirty="0" smtClean="0"/>
              <a:t>образования, </a:t>
            </a:r>
            <a:r>
              <a:rPr lang="ru-RU" dirty="0"/>
              <a:t>освоившие содержание образовательной программы </a:t>
            </a:r>
            <a:r>
              <a:rPr lang="ru-RU" dirty="0" smtClean="0"/>
              <a:t>с </a:t>
            </a:r>
            <a:r>
              <a:rPr lang="ru-RU" dirty="0"/>
              <a:t>повышенным уровнем </a:t>
            </a:r>
            <a:r>
              <a:rPr lang="ru-RU" dirty="0" smtClean="0"/>
              <a:t>отчисляются </a:t>
            </a:r>
            <a:r>
              <a:rPr lang="ru-RU" dirty="0"/>
              <a:t>из учреждения </a:t>
            </a:r>
            <a:r>
              <a:rPr lang="ru-RU" dirty="0" smtClean="0"/>
              <a:t>с </a:t>
            </a:r>
            <a:r>
              <a:rPr lang="ru-RU" dirty="0"/>
              <a:t>выдачей свидетельства установленного образца</a:t>
            </a:r>
            <a:r>
              <a:rPr lang="ru-RU" b="1" dirty="0"/>
              <a:t> </a:t>
            </a:r>
            <a:r>
              <a:rPr lang="ru-RU" dirty="0"/>
              <a:t>о </a:t>
            </a:r>
            <a:r>
              <a:rPr lang="ru-RU" dirty="0" smtClean="0"/>
              <a:t>получении дополнительного образования </a:t>
            </a:r>
            <a:r>
              <a:rPr lang="ru-RU" dirty="0"/>
              <a:t>детей и молодежи.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19449"/>
      </p:ext>
    </p:extLst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Учащимся, не завершившим освоение содержания программы с повышенным уровнем в учреждении выдается справка об обучении.</a:t>
            </a:r>
          </a:p>
          <a:p>
            <a:r>
              <a:rPr lang="ru-RU" dirty="0"/>
              <a:t>В</a:t>
            </a:r>
            <a:r>
              <a:rPr lang="ru-RU" dirty="0" smtClean="0"/>
              <a:t>ажным </a:t>
            </a:r>
            <a:r>
              <a:rPr lang="ru-RU" dirty="0"/>
              <a:t>методическим условием реализации программы является разработка критериев и показателей текущей и итоговой аттестации обучающихся, </a:t>
            </a:r>
            <a:r>
              <a:rPr lang="ru-RU" dirty="0" smtClean="0"/>
              <a:t>осваивающих </a:t>
            </a:r>
            <a:r>
              <a:rPr lang="ru-RU" dirty="0"/>
              <a:t>программу  с повышенным уровнем, обоснование требований к сформированным компетенциям и </a:t>
            </a:r>
            <a:r>
              <a:rPr lang="ru-RU" dirty="0" smtClean="0"/>
              <a:t>процедурам, определяющим </a:t>
            </a:r>
            <a:r>
              <a:rPr lang="ru-RU" dirty="0"/>
              <a:t>их наличие и степень </a:t>
            </a:r>
            <a:r>
              <a:rPr lang="ru-RU" dirty="0" err="1"/>
              <a:t>сформированности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Формы аттестации учащихся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581679"/>
      </p:ext>
    </p:extLst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Указываются формы </a:t>
            </a:r>
            <a:r>
              <a:rPr lang="ru-RU" dirty="0"/>
              <a:t>проведения занятий, даётся описание методов и приёмов работы педагога </a:t>
            </a:r>
            <a:r>
              <a:rPr lang="ru-RU" dirty="0" smtClean="0"/>
              <a:t>дополнительного образования для </a:t>
            </a:r>
            <a:r>
              <a:rPr lang="ru-RU" dirty="0"/>
              <a:t>достижения оптимальных результатов; </a:t>
            </a:r>
            <a:r>
              <a:rPr lang="ru-RU" dirty="0" smtClean="0"/>
              <a:t>обозначаются современные педагогические технологии. </a:t>
            </a:r>
            <a:endParaRPr lang="ru-RU" dirty="0"/>
          </a:p>
          <a:p>
            <a:r>
              <a:rPr lang="ru-RU" dirty="0" smtClean="0"/>
              <a:t>Используются такие формы </a:t>
            </a:r>
            <a:r>
              <a:rPr lang="ru-RU" dirty="0"/>
              <a:t>и </a:t>
            </a:r>
            <a:r>
              <a:rPr lang="ru-RU" dirty="0" smtClean="0"/>
              <a:t>методы </a:t>
            </a:r>
            <a:r>
              <a:rPr lang="ru-RU" dirty="0"/>
              <a:t>обучения, </a:t>
            </a:r>
            <a:r>
              <a:rPr lang="ru-RU" dirty="0" smtClean="0"/>
              <a:t>которые дают </a:t>
            </a:r>
            <a:r>
              <a:rPr lang="ru-RU" dirty="0"/>
              <a:t>учащимся представления об условиях и процессах будущей профессиональной деятельности в соответствии с выбранным профилем дополнительного образования.  </a:t>
            </a:r>
          </a:p>
          <a:p>
            <a:r>
              <a:rPr lang="ru-RU" dirty="0"/>
              <a:t>Следует ориентироваться на активные и интерактивные формы и методы </a:t>
            </a:r>
            <a:r>
              <a:rPr lang="ru-RU" dirty="0" smtClean="0"/>
              <a:t>обучения (метод </a:t>
            </a:r>
            <a:r>
              <a:rPr lang="ru-RU" dirty="0"/>
              <a:t>проектов, деловые игры, коллективные творческие дела, моделирование ситуаций, погружение в ситуации, требующие проявления соответствующих компетенций, многообразные ролевые и иные игровые </a:t>
            </a:r>
            <a:r>
              <a:rPr lang="ru-RU" dirty="0" smtClean="0"/>
              <a:t>ситуации). </a:t>
            </a:r>
          </a:p>
          <a:p>
            <a:r>
              <a:rPr lang="ru-RU" dirty="0"/>
              <a:t>О</a:t>
            </a:r>
            <a:r>
              <a:rPr lang="ru-RU" dirty="0" smtClean="0"/>
              <a:t>рганизация </a:t>
            </a:r>
            <a:r>
              <a:rPr lang="ru-RU" dirty="0"/>
              <a:t>исследовательской деятельности. 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</a:t>
            </a:r>
            <a:r>
              <a:rPr lang="ru-RU" dirty="0" smtClean="0"/>
              <a:t>и методы реализации программы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Литература и информационные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Литературные и информационные источники по направлению деятельности программы объединения по интересам указываются в соответствии с требованиями государственного стандарта по составлению библиографических записей</a:t>
            </a:r>
            <a:endParaRPr lang="ru-RU" sz="3200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Программы базового 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и повышенного уровня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785794"/>
            <a:ext cx="2714644" cy="178595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Программы объединений по интересам базового уровня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2786058"/>
            <a:ext cx="2786082" cy="185738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Программы объединений по интересам повышенного уровня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14744" y="785794"/>
            <a:ext cx="4643470" cy="16430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r>
              <a:rPr lang="ru-RU" sz="1500" b="1" dirty="0" smtClean="0"/>
              <a:t>Предполагают, прежде всего, решение задач общего развития учащихся, развития способностей и задатков  в том или ином виде деятельности, приобретения специальных знаний и практических умений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2428868"/>
            <a:ext cx="4643470" cy="2500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/>
          </a:p>
          <a:p>
            <a:pPr algn="ctr"/>
            <a:r>
              <a:rPr lang="ru-RU" sz="1600" b="1" dirty="0" smtClean="0"/>
              <a:t>Направлены на развитие одаренности учащихся, формирование </a:t>
            </a:r>
            <a:r>
              <a:rPr lang="ru-RU" sz="1600" b="1" dirty="0" err="1" smtClean="0"/>
              <a:t>допрофессиональных</a:t>
            </a:r>
            <a:r>
              <a:rPr lang="ru-RU" sz="1600" b="1" dirty="0" smtClean="0"/>
              <a:t> знаний, умений и навыков  в соответствующем виде деятельности. Повышенный уровень  предусматривает достижение высоких личных показателей учащихся в теоретических знаниях и их практическом применении</a:t>
            </a:r>
          </a:p>
          <a:p>
            <a:pPr algn="ctr"/>
            <a:endParaRPr lang="ru-RU" sz="12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3214678" y="1500174"/>
            <a:ext cx="500066" cy="42862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214678" y="3500438"/>
            <a:ext cx="500066" cy="42862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47476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041" y="4941168"/>
            <a:ext cx="8168185" cy="1053607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solidFill>
                  <a:schemeClr val="bg1"/>
                </a:solidFill>
                <a:effectLst/>
              </a:rPr>
              <a:t>Процедура согласования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В соответствии с приказом главного управления по образованию Витебского облисполкома «Об определении порядка  согласования программ объединений по интересам» (№199 от 2.04.2018) установлен следующий порядок согласования программы с повышенным уровнем: </a:t>
            </a:r>
          </a:p>
          <a:p>
            <a:pPr marL="0" indent="0">
              <a:buNone/>
            </a:pPr>
            <a:r>
              <a:rPr lang="ru-RU" sz="1800" dirty="0"/>
              <a:t>- отделами (управлениями) по образованию </a:t>
            </a:r>
            <a:r>
              <a:rPr lang="ru-RU" sz="1800" dirty="0" err="1"/>
              <a:t>райгорисполкомов</a:t>
            </a:r>
            <a:r>
              <a:rPr lang="ru-RU" sz="1800" dirty="0"/>
              <a:t> предоставляются в главное управление по образованию Витебского облисполкома </a:t>
            </a:r>
            <a:r>
              <a:rPr lang="ru-RU" sz="1800" dirty="0" smtClean="0"/>
              <a:t>программы </a:t>
            </a:r>
            <a:r>
              <a:rPr lang="ru-RU" sz="1800" dirty="0"/>
              <a:t>с повышенным уровнем (2 бумажных варианта, 1 электронный), программы с базовым уровнем (1 бумажный вариант); 2 положительные рецензии (ВОИРО, ВУЗы и др.);</a:t>
            </a:r>
          </a:p>
          <a:p>
            <a:pPr marL="0" indent="0">
              <a:buNone/>
            </a:pPr>
            <a:r>
              <a:rPr lang="ru-RU" sz="1800" dirty="0"/>
              <a:t>- Витебским областным дворцом детей и молодежи </a:t>
            </a:r>
            <a:r>
              <a:rPr lang="ru-RU" sz="1800" dirty="0" smtClean="0"/>
              <a:t>предоставляются </a:t>
            </a:r>
            <a:r>
              <a:rPr lang="ru-RU" sz="1800" dirty="0"/>
              <a:t>заключения-рекомендации на программы с повышенным уровнем (в соответствии с </a:t>
            </a:r>
            <a:r>
              <a:rPr lang="ru-RU" sz="1800" dirty="0" smtClean="0"/>
              <a:t>профилем).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98505663"/>
      </p:ext>
    </p:extLst>
  </p:cSld>
  <p:clrMapOvr>
    <a:masterClrMapping/>
  </p:clrMapOvr>
  <p:transition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Процедура утверждения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После согласования программ с повышенным уровнем главное управление по образованию Витебского облисполкома предоставляет их в Министерство образования Республики Беларусь для утверждения. (На основании приказа Министерства образования Республики Беларусь № 641 от 23.10.2017 «Об определении порядка  утверждения программ объединений по интересам с повышенным уровнем изучения»). </a:t>
            </a:r>
          </a:p>
          <a:p>
            <a:r>
              <a:rPr lang="ru-RU" dirty="0"/>
              <a:t>Главное управление воспитательной работы и молодежной политики Министерство образования Республики Беларусь сначала отправляет программы в учреждения образования «Национальный центр художественного творчества детей и молодежи», «Республиканский центр инновационного и технического творчества», «Республиканский центр экологии и краеведения», учреждением «Республиканский центр физического воспитания и спорта учащихся и студентов» в зависимости от профиля деятельности для согласования (в течение 15 дней).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490469"/>
      </p:ext>
    </p:extLst>
  </p:cSld>
  <p:clrMapOvr>
    <a:masterClrMapping/>
  </p:clrMapOvr>
  <p:transition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 Затем программы отправляются в Научно-методическое учреждение «Национальный институт образования» Министерства образования Республики Беларусь для получения заключения об утверждении или не утверждении Программы (в течение 15 дней).</a:t>
            </a:r>
          </a:p>
          <a:p>
            <a:r>
              <a:rPr lang="ru-RU" dirty="0"/>
              <a:t>После получения положительного заключения Национального института образования программы утверждаются Министерством образования Республики Беларусь (о чем официально сообщается в учреждение дополнительного образования детей и молодежи).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Процедура утверждения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81351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Требования, предъявляемые к программе с повышенным уровнем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социальная </a:t>
            </a:r>
            <a:r>
              <a:rPr lang="ru-RU" sz="2400" dirty="0"/>
              <a:t>и </a:t>
            </a:r>
            <a:r>
              <a:rPr lang="ru-RU" sz="2400" dirty="0" smtClean="0"/>
              <a:t>личностная значимость </a:t>
            </a:r>
          </a:p>
          <a:p>
            <a:r>
              <a:rPr lang="ru-RU" sz="2400" dirty="0" smtClean="0"/>
              <a:t>актуальность </a:t>
            </a:r>
            <a:r>
              <a:rPr lang="ru-RU" sz="2400" dirty="0"/>
              <a:t>для личностного развития и творческого самосовершенствования учащихся в избранном виде </a:t>
            </a:r>
            <a:r>
              <a:rPr lang="ru-RU" sz="2400" dirty="0" smtClean="0"/>
              <a:t>деятельности</a:t>
            </a:r>
          </a:p>
          <a:p>
            <a:r>
              <a:rPr lang="ru-RU" sz="2400" dirty="0" err="1" smtClean="0"/>
              <a:t>допрофессиональная</a:t>
            </a:r>
            <a:r>
              <a:rPr lang="ru-RU" sz="2400" dirty="0" smtClean="0"/>
              <a:t> подготовка </a:t>
            </a:r>
            <a:r>
              <a:rPr lang="ru-RU" sz="2400" dirty="0"/>
              <a:t>и </a:t>
            </a:r>
            <a:r>
              <a:rPr lang="ru-RU" sz="2400" dirty="0" smtClean="0"/>
              <a:t>профессиональное самоопределение </a:t>
            </a:r>
            <a:endParaRPr lang="ru-RU" sz="2400" dirty="0"/>
          </a:p>
          <a:p>
            <a:r>
              <a:rPr lang="ru-RU" sz="2400" dirty="0" smtClean="0"/>
              <a:t>познавательный </a:t>
            </a:r>
            <a:r>
              <a:rPr lang="ru-RU" sz="2400" dirty="0"/>
              <a:t>и </a:t>
            </a:r>
            <a:r>
              <a:rPr lang="ru-RU" sz="2400" dirty="0" smtClean="0"/>
              <a:t>развивающи</a:t>
            </a:r>
            <a:r>
              <a:rPr lang="ru-RU" sz="2400" dirty="0"/>
              <a:t>й</a:t>
            </a:r>
            <a:r>
              <a:rPr lang="ru-RU" sz="2400" dirty="0" smtClean="0"/>
              <a:t> потенциал, способствующий </a:t>
            </a:r>
            <a:r>
              <a:rPr lang="ru-RU" sz="2400" dirty="0"/>
              <a:t>развитию интеллектуальных  и </a:t>
            </a:r>
            <a:r>
              <a:rPr lang="ru-RU" sz="2400" dirty="0" smtClean="0"/>
              <a:t>профессиональных </a:t>
            </a:r>
            <a:r>
              <a:rPr lang="ru-RU" sz="2400" dirty="0"/>
              <a:t>навыков, ключевых компетенций </a:t>
            </a:r>
            <a:r>
              <a:rPr lang="ru-RU" sz="2400" dirty="0" smtClean="0"/>
              <a:t>учащихся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4304300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Организационные формы программы </a:t>
            </a:r>
            <a:r>
              <a:rPr lang="ru-RU" sz="2800" dirty="0">
                <a:solidFill>
                  <a:schemeClr val="bg1"/>
                </a:solidFill>
              </a:rPr>
              <a:t>с повышенным </a:t>
            </a:r>
            <a:r>
              <a:rPr lang="ru-RU" sz="2800" dirty="0" smtClean="0">
                <a:solidFill>
                  <a:schemeClr val="bg1"/>
                </a:solidFill>
              </a:rPr>
              <a:t>уровнем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комплексной </a:t>
            </a:r>
            <a:r>
              <a:rPr lang="ru-RU" dirty="0"/>
              <a:t>– соединяет отдельные направления, виды деятельности в  одно целое; </a:t>
            </a:r>
          </a:p>
          <a:p>
            <a:r>
              <a:rPr lang="ru-RU" dirty="0" smtClean="0"/>
              <a:t>интегрированной </a:t>
            </a:r>
            <a:r>
              <a:rPr lang="ru-RU" dirty="0"/>
              <a:t>–соединяет содержание образовательных программ разных образовательные областей; профилей</a:t>
            </a:r>
          </a:p>
          <a:p>
            <a:r>
              <a:rPr lang="ru-RU" dirty="0" smtClean="0"/>
              <a:t>модульной </a:t>
            </a:r>
            <a:r>
              <a:rPr lang="ru-RU" dirty="0"/>
              <a:t>– составляется из самостоятельных, устойчивых, целостных блоков (модулей), каждый из которых ставит конкретную цель, задачи, имеет результативную завершённость.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66401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Алгоритм создания программы с повышенным уровнем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Изучение и анализ документов, специальной литературы и существенных программ по направлению деятельности. </a:t>
            </a:r>
          </a:p>
          <a:p>
            <a:r>
              <a:rPr lang="ru-RU" dirty="0" smtClean="0"/>
              <a:t>Разработка </a:t>
            </a:r>
            <a:r>
              <a:rPr lang="ru-RU" dirty="0"/>
              <a:t>модели программы.</a:t>
            </a:r>
          </a:p>
          <a:p>
            <a:r>
              <a:rPr lang="ru-RU" dirty="0" smtClean="0"/>
              <a:t>Работа </a:t>
            </a:r>
            <a:r>
              <a:rPr lang="ru-RU" dirty="0"/>
              <a:t>над содержанием программы, наполнением структурных компонентов.</a:t>
            </a:r>
          </a:p>
          <a:p>
            <a:r>
              <a:rPr lang="ru-RU" dirty="0" smtClean="0"/>
              <a:t>Оформление </a:t>
            </a:r>
            <a:r>
              <a:rPr lang="ru-RU" dirty="0"/>
              <a:t>программы в соответствии с требованиями (при необходимости консультации с методической службой учреждения дополнительного образования).</a:t>
            </a:r>
          </a:p>
          <a:p>
            <a:r>
              <a:rPr lang="ru-RU" dirty="0"/>
              <a:t>Коррекция, правка.</a:t>
            </a:r>
          </a:p>
          <a:p>
            <a:r>
              <a:rPr lang="ru-RU" dirty="0" smtClean="0"/>
              <a:t>Рецензирование </a:t>
            </a:r>
            <a:r>
              <a:rPr lang="ru-RU" dirty="0"/>
              <a:t>(внутреннее и  внешнее).  </a:t>
            </a:r>
          </a:p>
          <a:p>
            <a:r>
              <a:rPr lang="ru-RU" dirty="0" smtClean="0"/>
              <a:t>Утверждение</a:t>
            </a:r>
            <a:r>
              <a:rPr lang="ru-RU" dirty="0"/>
              <a:t>, согласование.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974731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effectLst/>
              </a:rPr>
              <a:t>Структурные компоненты программы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Титульный лист.</a:t>
            </a:r>
          </a:p>
          <a:p>
            <a:r>
              <a:rPr lang="ru-RU" dirty="0" smtClean="0"/>
              <a:t>Пояснительная </a:t>
            </a:r>
            <a:r>
              <a:rPr lang="ru-RU" dirty="0"/>
              <a:t>записка. </a:t>
            </a:r>
          </a:p>
          <a:p>
            <a:r>
              <a:rPr lang="ru-RU" dirty="0" smtClean="0"/>
              <a:t>Учебно-тематический </a:t>
            </a:r>
            <a:r>
              <a:rPr lang="ru-RU" dirty="0"/>
              <a:t>план.</a:t>
            </a:r>
          </a:p>
          <a:p>
            <a:r>
              <a:rPr lang="ru-RU" dirty="0" smtClean="0"/>
              <a:t>Содержание </a:t>
            </a:r>
            <a:r>
              <a:rPr lang="ru-RU" dirty="0"/>
              <a:t>образовательной области (областей). </a:t>
            </a:r>
          </a:p>
          <a:p>
            <a:r>
              <a:rPr lang="ru-RU" dirty="0" smtClean="0"/>
              <a:t>Ожидаемые </a:t>
            </a:r>
            <a:r>
              <a:rPr lang="ru-RU" dirty="0"/>
              <a:t>результаты. </a:t>
            </a:r>
          </a:p>
          <a:p>
            <a:r>
              <a:rPr lang="ru-RU" dirty="0" smtClean="0"/>
              <a:t>Формы </a:t>
            </a:r>
            <a:r>
              <a:rPr lang="ru-RU" dirty="0"/>
              <a:t>подведения итогов реализации </a:t>
            </a:r>
            <a:r>
              <a:rPr lang="ru-RU" dirty="0" smtClean="0"/>
              <a:t>программы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 smtClean="0"/>
              <a:t>Формы </a:t>
            </a:r>
            <a:r>
              <a:rPr lang="ru-RU" dirty="0"/>
              <a:t>аттестации учащихся.</a:t>
            </a:r>
            <a:r>
              <a:rPr lang="ru-RU" b="1" dirty="0"/>
              <a:t> </a:t>
            </a:r>
            <a:endParaRPr lang="ru-RU" dirty="0"/>
          </a:p>
          <a:p>
            <a:r>
              <a:rPr lang="ru-RU" dirty="0" smtClean="0"/>
              <a:t>Формы </a:t>
            </a:r>
            <a:r>
              <a:rPr lang="ru-RU" dirty="0"/>
              <a:t>и методы реализации программы.</a:t>
            </a:r>
            <a:r>
              <a:rPr lang="ru-RU" b="1" dirty="0"/>
              <a:t> </a:t>
            </a:r>
            <a:endParaRPr lang="ru-RU" dirty="0"/>
          </a:p>
          <a:p>
            <a:r>
              <a:rPr lang="ru-RU" dirty="0" smtClean="0"/>
              <a:t>Литература </a:t>
            </a:r>
            <a:r>
              <a:rPr lang="ru-RU" dirty="0"/>
              <a:t>и информационные ресурсы.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223944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effectLst/>
              </a:rPr>
              <a:t>Пояснительная записка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актуальность (соответствие запросам и потребностям заказчиков: учащихся, родителей, общества, государства), </a:t>
            </a:r>
          </a:p>
          <a:p>
            <a:r>
              <a:rPr lang="ru-RU" dirty="0" smtClean="0"/>
              <a:t>Новизна программы, </a:t>
            </a:r>
            <a:endParaRPr lang="ru-RU" dirty="0"/>
          </a:p>
          <a:p>
            <a:r>
              <a:rPr lang="ru-RU" dirty="0" smtClean="0"/>
              <a:t>необходимые </a:t>
            </a:r>
            <a:r>
              <a:rPr lang="ru-RU" dirty="0"/>
              <a:t>компетенции, которые должны быть сформированы у обучающегося, </a:t>
            </a:r>
          </a:p>
          <a:p>
            <a:r>
              <a:rPr lang="ru-RU" dirty="0" smtClean="0"/>
              <a:t>цель </a:t>
            </a:r>
            <a:r>
              <a:rPr lang="ru-RU" dirty="0"/>
              <a:t>и задачи программы, </a:t>
            </a:r>
          </a:p>
          <a:p>
            <a:r>
              <a:rPr lang="ru-RU" dirty="0" smtClean="0"/>
              <a:t>место </a:t>
            </a:r>
            <a:r>
              <a:rPr lang="ru-RU" dirty="0"/>
              <a:t>данной дисциплины в системе дополнительного образования детей и молодёжи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280148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Цель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700" dirty="0"/>
              <a:t>Цель программы должна быть направлена на формирование </a:t>
            </a:r>
            <a:r>
              <a:rPr lang="ru-RU" sz="3700" dirty="0" smtClean="0"/>
              <a:t>компетентности (компетентностей) обучающегося </a:t>
            </a:r>
            <a:r>
              <a:rPr lang="ru-RU" sz="3700" dirty="0"/>
              <a:t>в рамках </a:t>
            </a:r>
            <a:r>
              <a:rPr lang="ru-RU" sz="3700" dirty="0" smtClean="0"/>
              <a:t>образовательной </a:t>
            </a:r>
            <a:r>
              <a:rPr lang="ru-RU" sz="3700" dirty="0"/>
              <a:t>области </a:t>
            </a:r>
            <a:r>
              <a:rPr lang="ru-RU" sz="3700" i="1" dirty="0"/>
              <a:t>(указывается</a:t>
            </a:r>
            <a:r>
              <a:rPr lang="ru-RU" sz="3700" i="1" dirty="0" smtClean="0"/>
              <a:t>),</a:t>
            </a:r>
            <a:r>
              <a:rPr lang="ru-RU" sz="3700" dirty="0" smtClean="0"/>
              <a:t> </a:t>
            </a:r>
            <a:r>
              <a:rPr lang="ru-RU" sz="3700" dirty="0"/>
              <a:t>профиля </a:t>
            </a:r>
            <a:r>
              <a:rPr lang="ru-RU" sz="3700" i="1" dirty="0"/>
              <a:t>(указывается)</a:t>
            </a:r>
            <a:r>
              <a:rPr lang="ru-RU" sz="3700" dirty="0"/>
              <a:t> дополнительного образования детей и молодежи, профессиональное </a:t>
            </a:r>
            <a:r>
              <a:rPr lang="ru-RU" sz="3700" dirty="0" err="1"/>
              <a:t>самопределение</a:t>
            </a:r>
            <a:r>
              <a:rPr lang="ru-RU" sz="3700" dirty="0"/>
              <a:t> и личностное развитие учащегося</a:t>
            </a:r>
            <a:r>
              <a:rPr lang="ru-RU" sz="3700" dirty="0" smtClean="0"/>
              <a:t>.</a:t>
            </a:r>
          </a:p>
          <a:p>
            <a:r>
              <a:rPr lang="ru-RU" sz="3700" dirty="0" smtClean="0"/>
              <a:t> </a:t>
            </a:r>
            <a:r>
              <a:rPr lang="ru-RU" sz="3700" dirty="0"/>
              <a:t>Цель должна быть конкретной, </a:t>
            </a:r>
            <a:r>
              <a:rPr lang="ru-RU" sz="3700" dirty="0" err="1"/>
              <a:t>диагностичной</a:t>
            </a:r>
            <a:r>
              <a:rPr lang="ru-RU" sz="3700" dirty="0"/>
              <a:t> и достижимой</a:t>
            </a:r>
            <a:r>
              <a:rPr lang="ru-RU" sz="3700" dirty="0" smtClean="0"/>
              <a:t>.</a:t>
            </a:r>
          </a:p>
          <a:p>
            <a:r>
              <a:rPr lang="ru-RU" sz="3700" dirty="0" smtClean="0"/>
              <a:t> </a:t>
            </a:r>
            <a:r>
              <a:rPr lang="ru-RU" sz="3700" dirty="0"/>
              <a:t>Для формулировки цели используют существительные– например создание, обеспечение, приобщение, развитие, формирование.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52563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871</TotalTime>
  <Words>2113</Words>
  <Application>Microsoft Office PowerPoint</Application>
  <PresentationFormat>Экран (4:3)</PresentationFormat>
  <Paragraphs>128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5" baseType="lpstr">
      <vt:lpstr>Verdana</vt:lpstr>
      <vt:lpstr>Wingdings 2</vt:lpstr>
      <vt:lpstr>Аспект</vt:lpstr>
      <vt:lpstr>    Программа объединения по интерсам с повышенным уровнем изучения образовательной области, темы, учебного предмета или учебной дисциплины: сущность, структура, содержание  </vt:lpstr>
      <vt:lpstr>Кодекс Республики Беларусь об образовании Глава I, Статья 1, п.1.8  </vt:lpstr>
      <vt:lpstr>Программы базового  и повышенного уровня</vt:lpstr>
      <vt:lpstr>Требования, предъявляемые к программе с повышенным уровнем</vt:lpstr>
      <vt:lpstr>Организационные формы программы с повышенным уровнем</vt:lpstr>
      <vt:lpstr>Алгоритм создания программы с повышенным уровнем</vt:lpstr>
      <vt:lpstr>Структурные компоненты программы</vt:lpstr>
      <vt:lpstr>Пояснительная записка  </vt:lpstr>
      <vt:lpstr>Цель программы</vt:lpstr>
      <vt:lpstr>Задачи программы</vt:lpstr>
      <vt:lpstr>Задачи программы</vt:lpstr>
      <vt:lpstr>Задачи программы</vt:lpstr>
      <vt:lpstr>Учебно-тематический план</vt:lpstr>
      <vt:lpstr>Содержание образовательной области</vt:lpstr>
      <vt:lpstr>Ожидаемые результаты</vt:lpstr>
      <vt:lpstr>Формы подведения итогов реализации программы</vt:lpstr>
      <vt:lpstr>Формы аттестации учащихся</vt:lpstr>
      <vt:lpstr>Формы аттестации учащихся</vt:lpstr>
      <vt:lpstr>Формы аттестации учащихся</vt:lpstr>
      <vt:lpstr>Формы аттестации учащихся</vt:lpstr>
      <vt:lpstr>Формы аттестации учащихся</vt:lpstr>
      <vt:lpstr>Формы аттестации учащихся</vt:lpstr>
      <vt:lpstr>Формы аттестации учащихся</vt:lpstr>
      <vt:lpstr>Формы аттестации учащихся</vt:lpstr>
      <vt:lpstr>Формы аттестации учащихся</vt:lpstr>
      <vt:lpstr>Формы аттестации учащихся</vt:lpstr>
      <vt:lpstr>Формы аттестации учащихся</vt:lpstr>
      <vt:lpstr>Формы и методы реализации программы</vt:lpstr>
      <vt:lpstr>Литература и информационные ресурсы</vt:lpstr>
      <vt:lpstr> Процедура согласования </vt:lpstr>
      <vt:lpstr>Процедура утверждения</vt:lpstr>
      <vt:lpstr>Процедура утверждения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Организация образовательного процесса в объединениях по интересам в новом  2013-2014 учебном году </dc:title>
  <cp:lastModifiedBy>Vlad</cp:lastModifiedBy>
  <cp:revision>218</cp:revision>
  <dcterms:modified xsi:type="dcterms:W3CDTF">2019-12-04T20:09:47Z</dcterms:modified>
</cp:coreProperties>
</file>