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0" r:id="rId4"/>
    <p:sldId id="258" r:id="rId5"/>
    <p:sldId id="259" r:id="rId6"/>
    <p:sldId id="263" r:id="rId7"/>
    <p:sldId id="264" r:id="rId8"/>
    <p:sldId id="265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77" d="100"/>
          <a:sy n="77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4B15-D3E8-48C6-8C16-BDB108BEABE4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7A767-CAFA-4B4E-B837-36E0E0D80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7A767-CAFA-4B4E-B837-36E0E0D809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3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../&#1041;&#1054;&#1056;&#1050;&#1048;.htm" TargetMode="External"/><Relationship Id="rId7" Type="http://schemas.openxmlformats.org/officeDocument/2006/relationships/hyperlink" Target="&#1041;&#1086;&#1088;&#1082;&#1080;_%20&#1084;&#1077;&#1084;&#1086;&#1088;&#1080;&#1072;&#1083;&#1100;&#1085;&#1099;&#1081;%20&#1082;&#1086;&#1084;&#1087;&#1083;&#1077;&#1082;&#1089;%20&#1087;&#1072;&#1084;&#1103;&#1090;&#1080;%20&#1089;&#1086;&#1078;&#1078;&#1077;&#1085;&#1085;&#1099;&#1093;%20&#1076;&#1077;&#1088;&#1077;&#1074;&#1077;&#1085;&#1100;%20&#1052;&#1086;&#1075;&#1080;&#1083;&#1077;&#1074;&#1089;&#1082;&#1086;&#1081;%20&#1086;&#1073;&#1083;&#1072;&#1089;&#1090;&#1080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25" y="0"/>
            <a:ext cx="91809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ПОКА МЫ ПОМНИМ ПРОШЛОЕ – У НАС ЕСТЬ БУДУЩЕЕ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861048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Ткачева Елена Анатольевна,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ГУО «Средняя школа № 3 г. Быхова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им. Н.Т.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Москалькова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517232"/>
            <a:ext cx="132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Быхов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2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38" y="766312"/>
            <a:ext cx="3960440" cy="57554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Захватив Быхов 4 июля, гитлеровцы установили так называемый «новый порядок».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Фашистские палачи убивали мирных людей, истязали население. Оккупанты проводили массовые аресты, расстрелы. На городском стадионе был создан лагерь для военнопленных красноармейцев. Своими зверствами немцы стремились подавить волю нашего народа к борьбе и добиться рабской покорности, но просчитались. На территории района развернулось пламя всенародной борьбы.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За время оккупации были сожжены, расстреляны и повешены 1167 мирных жителей, из них – 580 детей. На принудительные работы в Германию были угнаны 1889 человек. В основном это подростки и молодежь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1540" y="368370"/>
            <a:ext cx="374441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КРАЕВЕДЧЕСКАЯ СПРАВКА</a:t>
            </a:r>
            <a:endParaRPr kumimoji="0" lang="ru-RU" b="1" i="1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G:\mabybykh08-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30" y="404664"/>
            <a:ext cx="259228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encrypted-tbn0.gstatic.com/images?q=tbn:ANd9GcS90yg7nIUWhsVhb7SjhL6rhs9egaWNYP02fFis4xKaTsaZYYe3FUcSEp8a0w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630" y="2564904"/>
            <a:ext cx="29996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encrypted-tbn0.gstatic.com/images?q=tbn:ANd9GcQSU8UHkJyIGP2mCCeAlFZaEO8RZnX8T1s3iz8cNawpE35KR4JfV7ndxbwv7Q&amp;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8114" y="4393644"/>
            <a:ext cx="29523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артинки по запросу геноцид великая отечественная вой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908720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54614"/>
            <a:ext cx="1569514" cy="15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35347"/>
            <a:ext cx="3571521" cy="4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2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29803"/>
            <a:ext cx="3960440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ашистскими оккупантами были истреблены почти 5000 евреев – это половина населения города.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В мгновение ока Быхов превратился в одно большое гетто. Потом подогнали грузовики и стали грузить людей в машины. Машины выехали за город и остановились в километре – на краю Ганькова рва… 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В течении многих дней и ночей земля в Ганьковом рву шевелилась. Из-под нее доносились стоны тех, кого смерть обошла своим милосердием»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 descr="Памятник на месте расстрела возле Гонькова рв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encrypted-tbn0.gstatic.com/images?q=tbn:ANd9GcSqPQyCXPw4ohg9oeGiBPTV0qhdKoT0fm0EpJvW4qi8r4z3gd59GXQYpfDbuHg&amp;s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20000"/>
          </a:blip>
          <a:srcRect r="9302"/>
          <a:stretch>
            <a:fillRect/>
          </a:stretch>
        </p:blipFill>
        <p:spPr bwMode="auto">
          <a:xfrm>
            <a:off x="4499992" y="476672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encrypted-tbn0.gstatic.com/images?q=tbn:ANd9GcSG1H-hXHyYvtROinxwP6Uj5zlPfM6wUFAj63pYh-sIxQZCrgtswC4TQBofOaQ&amp;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628800"/>
            <a:ext cx="120967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25" y="0"/>
            <a:ext cx="91809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484784"/>
            <a:ext cx="3528392" cy="323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2400"/>
              </a:spcAft>
            </a:pPr>
            <a:r>
              <a:rPr lang="ru-RU" sz="36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ГЕНОЦИД </a:t>
            </a:r>
            <a:r>
              <a:rPr lang="ru-RU" sz="36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УНИЧТОЖЕНИЕ ОПРЕДЕЛЕННЫХ ГРУПП НАСЕЛЕНИЯ ПО РАСОВЫМ, НАЦИОНАЛЬНЫМ, РЕЛИГИОЗНЫМ ПРИЗНАКАМ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3" name="Рисунок 2" descr="C:\Users\Библиотека\Desktop\imag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1719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33e16e2777c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355976" y="3429000"/>
            <a:ext cx="42484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25" y="0"/>
            <a:ext cx="918092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32048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      В годы нацистской оккупации 1941 – 1944 гг. на территории Беларуси: истреблено более </a:t>
            </a:r>
            <a:r>
              <a:rPr lang="ru-RU" b="1" dirty="0">
                <a:latin typeface="Comic Sans MS" pitchFamily="66" charset="0"/>
              </a:rPr>
              <a:t>3 миллионов  </a:t>
            </a:r>
            <a:r>
              <a:rPr lang="ru-RU" dirty="0">
                <a:latin typeface="Comic Sans MS" pitchFamily="66" charset="0"/>
              </a:rPr>
              <a:t>мирных граждан и военнопленных; угнано в немецкое рабство под угрозой смерти более </a:t>
            </a:r>
            <a:r>
              <a:rPr lang="ru-RU" b="1" dirty="0">
                <a:latin typeface="Comic Sans MS" pitchFamily="66" charset="0"/>
              </a:rPr>
              <a:t>377 тысяч  </a:t>
            </a:r>
            <a:r>
              <a:rPr lang="ru-RU" dirty="0">
                <a:latin typeface="Comic Sans MS" pitchFamily="66" charset="0"/>
              </a:rPr>
              <a:t>человек, из которых многие погибли в результате невыносимых условий труда, лишений и истязаний; разрушено и сожжено </a:t>
            </a:r>
            <a:r>
              <a:rPr lang="ru-RU" b="1" dirty="0">
                <a:latin typeface="Comic Sans MS" pitchFamily="66" charset="0"/>
              </a:rPr>
              <a:t>209</a:t>
            </a:r>
            <a:r>
              <a:rPr lang="ru-RU" dirty="0">
                <a:latin typeface="Comic Sans MS" pitchFamily="66" charset="0"/>
              </a:rPr>
              <a:t> городов, в том числе города Минск, Гомель, Витебск, Полоцк, Орша, Борисов, Слуцк; разрушено и сожжено </a:t>
            </a:r>
            <a:r>
              <a:rPr lang="ru-RU" b="1" dirty="0">
                <a:latin typeface="Comic Sans MS" pitchFamily="66" charset="0"/>
              </a:rPr>
              <a:t>9 200 </a:t>
            </a:r>
            <a:r>
              <a:rPr lang="ru-RU" dirty="0">
                <a:latin typeface="Comic Sans MS" pitchFamily="66" charset="0"/>
              </a:rPr>
              <a:t>сел и деревень, в том числе </a:t>
            </a:r>
            <a:r>
              <a:rPr lang="ru-RU" b="1" dirty="0">
                <a:latin typeface="Comic Sans MS" pitchFamily="66" charset="0"/>
              </a:rPr>
              <a:t>5 295 </a:t>
            </a:r>
            <a:r>
              <a:rPr lang="ru-RU" dirty="0">
                <a:latin typeface="Comic Sans MS" pitchFamily="66" charset="0"/>
              </a:rPr>
              <a:t>населенных пунктов нацисты уничтожили вместе со всеми или частью населения; и уничтожено более </a:t>
            </a:r>
            <a:r>
              <a:rPr lang="ru-RU" b="1" dirty="0">
                <a:latin typeface="Comic Sans MS" pitchFamily="66" charset="0"/>
              </a:rPr>
              <a:t>1 270  </a:t>
            </a:r>
            <a:r>
              <a:rPr lang="ru-RU" dirty="0">
                <a:latin typeface="Comic Sans MS" pitchFamily="66" charset="0"/>
              </a:rPr>
              <a:t>построек в городах и на селе</a:t>
            </a:r>
            <a:endParaRPr lang="ru-RU" dirty="0"/>
          </a:p>
        </p:txBody>
      </p:sp>
      <p:pic>
        <p:nvPicPr>
          <p:cNvPr id="17411" name="Picture 3" descr="C:\Documents and Settings\user\Рабочий стол\d0f4c61d57e3c20c32e95f73c4d37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16501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25" y="-27384"/>
            <a:ext cx="9180925" cy="688538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332656"/>
            <a:ext cx="360040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Ма́лый</a:t>
            </a: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Тростене́ц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 —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крупнейший нацистский лагерь </a:t>
            </a:r>
            <a:r>
              <a:rPr lang="ru-RU" sz="2000" dirty="0">
                <a:solidFill>
                  <a:srgbClr val="20212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территории 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оккупированных районов СССР, созданный </a:t>
            </a:r>
            <a:r>
              <a:rPr lang="ru-RU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СД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рядом с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Минском.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Малом </a:t>
            </a:r>
            <a:r>
              <a:rPr kumimoji="0" lang="ru-RU" sz="2000" b="0" i="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Тростенце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уничтожались мирные жители, военнопленные из </a:t>
            </a:r>
            <a:r>
              <a:rPr kumimoji="0" lang="ru-RU" sz="2000" b="0" i="0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СССР</a:t>
            </a:r>
            <a:r>
              <a:rPr lang="ru-RU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а также </a:t>
            </a:r>
            <a:r>
              <a:rPr kumimoji="0" lang="ru-RU" sz="2000" b="0" i="0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евреи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— белорусские и депортированные из </a:t>
            </a:r>
            <a:r>
              <a:rPr kumimoji="0" lang="ru-RU" sz="2000" b="0" i="0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Австрии,   Германии,  Чехословакии</a:t>
            </a:r>
            <a:endParaRPr kumimoji="0" lang="ru-RU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 descr="C:\Documents and Settings\user\Рабочий стол\Maly_Trastsianets_memorial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60040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4664"/>
            <a:ext cx="3168352" cy="210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925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04664"/>
            <a:ext cx="410445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Минское гетто —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еврейское гетто, место принудительного переселения евреев Минска в процессе преследования и уничтожения евреев во время оккупации территории Белоруссии войсками нацистской Германии в период Второй мировой войны.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Период существования: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20 июля 1941 — 21 октября 1943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Число погибших: более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105 000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Число узников: около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120 000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2736304" cy="204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4782"/>
            <a:ext cx="2592288" cy="223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20888"/>
            <a:ext cx="297350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Году исторической памяти посвящается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оду исторической памяти посвящается…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7931"/>
            <a:ext cx="3355884" cy="213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2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836712"/>
            <a:ext cx="3888432" cy="52014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Саласпилс -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(концлагерь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Куртенгоф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») – концентрационный лагерь, созданный на территории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оккупированой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нацистской Германией Латвии. Официальное название –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Саласпилсская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расширенная полицейская тюрьма и лагерь трудового воспитания. Существовал в 18-ти километрах от Риги, рядом с городом Саласпилс с октября 1941 года до конца лета 1944 года.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Печальную известность лагерь получил из-за содержания в нём малолетних узников, которых затем стали использовать для отбора крови, вследствие чего дети быстро погибли.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В феврале-апреле 1943 года во время  операции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«Зимнее волшебство» 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лишь из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Освейского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района Полоцкой области были вывезены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14175 жителей;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взрослые – на работу в Германию, а дети – в Саласпилс.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Всего через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Саласпилсский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лагерь прошло около ста тысяч заключённых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Рисунок 5" descr="C:\Documents and Settings\All Users\Документы\Мои рисунки\Хатынь\img1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556792"/>
            <a:ext cx="266429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12160" y="2996952"/>
            <a:ext cx="2946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Отравление больных детей  мышьяком</a:t>
            </a:r>
          </a:p>
        </p:txBody>
      </p:sp>
      <p:pic>
        <p:nvPicPr>
          <p:cNvPr id="3074" name="Picture 2" descr="C:\Documents and Settings\user\Рабочий стол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429000"/>
            <a:ext cx="1872208" cy="140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4664"/>
            <a:ext cx="230875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2563801" cy="1512168"/>
          </a:xfrm>
          <a:prstGeom prst="rect">
            <a:avLst/>
          </a:prstGeom>
          <a:noFill/>
        </p:spPr>
      </p:pic>
      <p:sp>
        <p:nvSpPr>
          <p:cNvPr id="2" name="AutoShape 2" descr="Саласпилсский мемориал жертвам нацизма 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аласпилсский мемориал жертвам нацизма 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Экскурсия в Саласпилский мемориальный ансамбль | Lattra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55" y="4525084"/>
            <a:ext cx="26200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2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04664"/>
            <a:ext cx="4248472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Хаты́нь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деревня в Белоруссии, уничтоженная вместе с жителями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22 марта 1943 года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карательным отрядом.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149 жителей...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0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889" y="4653136"/>
            <a:ext cx="324036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Свечи памяти в Хатыни - Ритм Евразии">
            <a:extLst>
              <a:ext uri="{FF2B5EF4-FFF2-40B4-BE49-F238E27FC236}">
                <a16:creationId xmlns:a16="http://schemas.microsoft.com/office/drawing/2014/main" id="{217AC28B-1181-486D-B7BC-6589522EF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01" b="10280"/>
          <a:stretch/>
        </p:blipFill>
        <p:spPr bwMode="auto">
          <a:xfrm>
            <a:off x="4860032" y="2780928"/>
            <a:ext cx="3914077" cy="166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ашная трагедия Хатыни. Как в СССР находили и карали сжигавших  белорусские деревни полицаев?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32" y="478974"/>
            <a:ext cx="3724875" cy="208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Хатынь и бандеровцы: кто сжег Хатынь? Мемориал Хатынь на фото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" y="3479274"/>
            <a:ext cx="3847585" cy="239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s://encrypted-tbn0.gstatic.com/images?q=tbn:ANd9GcS1s_-arW1m6c-YUuq8FKzntn9h3gq7_Uz0ZxcGXqhTRRb4Rih2pogbCfA3_Ek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25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86490"/>
            <a:ext cx="3024336" cy="6278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Красный Берег 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памятник 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 деревне 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Красный Берег 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Жлобинского</a:t>
            </a:r>
            <a:r>
              <a:rPr lang="ru-RU" b="1" dirty="0"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района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Белоруссии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Именно в деревне Красный Берег располагался один из крупнейших детских донорских концлагерей, где находились дети в возрасте от восьми до четырнадцати лет, которых насильно отнимали у матерей близлежащих районах Белорусской ССР. У детей брали кровь для немецких солдат и офицеров, а тех, кто оставался жив, отправляли в Германию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31" name="Picture 7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46765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Мемориал детям – жертвам ВОВ в деревне Красный Берег | Планета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Мемориал детям – жертвам ВОВ в деревне Красный Берег | Планета Беларус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5292080" y="2179185"/>
            <a:ext cx="3297433" cy="20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18746"/>
            <a:ext cx="246765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4" descr="Мемориал детям – жертвам ВОВ в деревне Красный Берег | Планета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8" descr="Красный Берег - детский концлагерь в Беларус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48" y="4731165"/>
            <a:ext cx="2860932" cy="17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14" y="312738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0.gstatic.com/images?q=tbn:ANd9GcS1s_-arW1m6c-YUuq8FKzntn9h3gq7_Uz0ZxcGXqhTRRb4Rih2pogbCfA3_Ek&amp;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918092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32656"/>
            <a:ext cx="7200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000" b="1" dirty="0">
                <a:latin typeface="Comic Sans MS" pitchFamily="66" charset="0"/>
              </a:rPr>
              <a:t>Мемориальный комплекс "Борки"  Кировский район</a:t>
            </a:r>
          </a:p>
        </p:txBody>
      </p:sp>
      <p:pic>
        <p:nvPicPr>
          <p:cNvPr id="1029" name="Picture 5" descr="C:\Documents and Settings\user\Рабочий стол\000023_1592215152_394761_big.jpg"/>
          <p:cNvPicPr>
            <a:picLocks noChangeAspect="1" noChangeArrowheads="1"/>
          </p:cNvPicPr>
          <p:nvPr/>
        </p:nvPicPr>
        <p:blipFill>
          <a:blip r:embed="rId5" cstate="print"/>
          <a:srcRect b="8223"/>
          <a:stretch>
            <a:fillRect/>
          </a:stretch>
        </p:blipFill>
        <p:spPr bwMode="auto">
          <a:xfrm>
            <a:off x="4932040" y="3284984"/>
            <a:ext cx="390551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1" name="AutoShape 7" descr="https://www.belta.by/uploads/lotus/news/2020/000023_7B9464682911E6ED4325858800340A96_9108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Documents and Settings\user\Рабочий стол\000023_7B9464682911E6ED4325858800340A96_9108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836712"/>
            <a:ext cx="42124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156607" y="857617"/>
            <a:ext cx="345638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Колокольный звон, колокольный звон.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возродилась и окрепла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медном гуле праведная кровь.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жертвы ожили из пепла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восстали вновь, и восстали вновь…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5" y="4869160"/>
            <a:ext cx="455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itchFamily="2" charset="0"/>
                <a:hlinkClick r:id="rId7" action="ppaction://hlinkfile"/>
              </a:rPr>
              <a:t>Борки_ мемориальный комплекс памяти сожженных деревень Могилевской области.mp4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-1" r="5684" b="9379"/>
          <a:stretch/>
        </p:blipFill>
        <p:spPr bwMode="auto">
          <a:xfrm>
            <a:off x="3557056" y="3227815"/>
            <a:ext cx="2131041" cy="1209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701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Bad Script</vt:lpstr>
      <vt:lpstr>Book Antiqua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47</cp:revision>
  <dcterms:modified xsi:type="dcterms:W3CDTF">2022-11-16T11:49:27Z</dcterms:modified>
</cp:coreProperties>
</file>