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1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B65A84D-DC9B-481B-99C8-3210B9BBA23B}" type="datetimeFigureOut">
              <a:rPr lang="ru-RU" smtClean="0"/>
              <a:t>16.11.2015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205018A-575A-443E-A30E-2EA146A465C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65A84D-DC9B-481B-99C8-3210B9BBA23B}" type="datetimeFigureOut">
              <a:rPr lang="ru-RU" smtClean="0"/>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5018A-575A-443E-A30E-2EA146A465C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65A84D-DC9B-481B-99C8-3210B9BBA23B}" type="datetimeFigureOut">
              <a:rPr lang="ru-RU" smtClean="0"/>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5018A-575A-443E-A30E-2EA146A465C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B65A84D-DC9B-481B-99C8-3210B9BBA23B}" type="datetimeFigureOut">
              <a:rPr lang="ru-RU" smtClean="0"/>
              <a:t>16.11.2015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205018A-575A-443E-A30E-2EA146A465C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B65A84D-DC9B-481B-99C8-3210B9BBA23B}" type="datetimeFigureOut">
              <a:rPr lang="ru-RU" smtClean="0"/>
              <a:t>16.11.2015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205018A-575A-443E-A30E-2EA146A465C8}"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B65A84D-DC9B-481B-99C8-3210B9BBA23B}" type="datetimeFigureOut">
              <a:rPr lang="ru-RU" smtClean="0"/>
              <a:t>16.11.2015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205018A-575A-443E-A30E-2EA146A465C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B65A84D-DC9B-481B-99C8-3210B9BBA23B}" type="datetimeFigureOut">
              <a:rPr lang="ru-RU" smtClean="0"/>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205018A-575A-443E-A30E-2EA146A465C8}"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B65A84D-DC9B-481B-99C8-3210B9BBA23B}" type="datetimeFigureOut">
              <a:rPr lang="ru-RU" smtClean="0"/>
              <a:t>16.11.2015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5018A-575A-443E-A30E-2EA146A465C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B65A84D-DC9B-481B-99C8-3210B9BBA23B}" type="datetimeFigureOut">
              <a:rPr lang="ru-RU" smtClean="0"/>
              <a:t>16.11.2015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5018A-575A-443E-A30E-2EA146A465C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B65A84D-DC9B-481B-99C8-3210B9BBA23B}" type="datetimeFigureOut">
              <a:rPr lang="ru-RU" smtClean="0"/>
              <a:t>16.11.2015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5018A-575A-443E-A30E-2EA146A465C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B65A84D-DC9B-481B-99C8-3210B9BBA23B}" type="datetimeFigureOut">
              <a:rPr lang="ru-RU" smtClean="0"/>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205018A-575A-443E-A30E-2EA146A465C8}"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B65A84D-DC9B-481B-99C8-3210B9BBA23B}" type="datetimeFigureOut">
              <a:rPr lang="ru-RU" smtClean="0"/>
              <a:t>16.11.2015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205018A-575A-443E-A30E-2EA146A465C8}"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260648"/>
            <a:ext cx="5688632" cy="1008112"/>
          </a:xfrm>
        </p:spPr>
        <p:txBody>
          <a:bodyPr>
            <a:normAutofit/>
          </a:bodyPr>
          <a:lstStyle/>
          <a:p>
            <a:pPr algn="ctr"/>
            <a:r>
              <a:rPr lang="ru-RU" sz="1800" dirty="0" smtClean="0"/>
              <a:t>ГОСУДАРСТВЕННОЕ УЧРЕЖДЕНИЕ ОБРАЗОВАНИЯ «</a:t>
            </a:r>
            <a:r>
              <a:rPr lang="ru-RU" sz="1800" dirty="0" err="1" smtClean="0"/>
              <a:t>Борщёвский</a:t>
            </a:r>
            <a:r>
              <a:rPr lang="ru-RU" sz="1800" dirty="0" smtClean="0"/>
              <a:t> </a:t>
            </a:r>
            <a:r>
              <a:rPr lang="ru-RU" sz="1800" dirty="0" smtClean="0"/>
              <a:t>детский сад-средняя </a:t>
            </a:r>
            <a:r>
              <a:rPr lang="ru-RU" sz="1800" dirty="0" smtClean="0"/>
              <a:t>школа»</a:t>
            </a:r>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2348880"/>
            <a:ext cx="5786357" cy="3600400"/>
          </a:xfrm>
          <a:prstGeom prst="rect">
            <a:avLst/>
          </a:prstGeom>
          <a:effectLst>
            <a:softEdge rad="635000"/>
          </a:effectLst>
        </p:spPr>
      </p:pic>
      <p:sp>
        <p:nvSpPr>
          <p:cNvPr id="3" name="Подзаголовок 2"/>
          <p:cNvSpPr>
            <a:spLocks noGrp="1"/>
          </p:cNvSpPr>
          <p:nvPr>
            <p:ph type="subTitle" idx="1"/>
          </p:nvPr>
        </p:nvSpPr>
        <p:spPr>
          <a:xfrm>
            <a:off x="1115616" y="2060848"/>
            <a:ext cx="7344816" cy="1728192"/>
          </a:xfrm>
        </p:spPr>
        <p:txBody>
          <a:bodyPr>
            <a:noAutofit/>
          </a:bodyPr>
          <a:lstStyle/>
          <a:p>
            <a:pPr algn="ctr"/>
            <a:r>
              <a:rPr lang="ru-RU" sz="3600" dirty="0" smtClean="0">
                <a:solidFill>
                  <a:schemeClr val="tx1"/>
                </a:solidFill>
                <a:latin typeface="+mj-lt"/>
              </a:rPr>
              <a:t>Исследовательская работа </a:t>
            </a:r>
          </a:p>
          <a:p>
            <a:pPr algn="ctr"/>
            <a:r>
              <a:rPr lang="ru-RU" sz="3600" dirty="0" smtClean="0">
                <a:solidFill>
                  <a:schemeClr val="tx1"/>
                </a:solidFill>
                <a:latin typeface="+mj-lt"/>
              </a:rPr>
              <a:t>«Мука – настоящая волшебница»</a:t>
            </a:r>
            <a:endParaRPr lang="ru-RU" sz="3600" dirty="0">
              <a:solidFill>
                <a:schemeClr val="tx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6526" y="2674936"/>
            <a:ext cx="5219531" cy="3058319"/>
          </a:xfrm>
          <a:effectLst>
            <a:softEdge rad="635000"/>
          </a:effectLst>
        </p:spPr>
      </p:pic>
      <p:sp>
        <p:nvSpPr>
          <p:cNvPr id="2" name="Заголовок 1"/>
          <p:cNvSpPr>
            <a:spLocks noGrp="1"/>
          </p:cNvSpPr>
          <p:nvPr>
            <p:ph type="title"/>
          </p:nvPr>
        </p:nvSpPr>
        <p:spPr>
          <a:xfrm>
            <a:off x="395536" y="980728"/>
            <a:ext cx="4176464" cy="5112568"/>
          </a:xfrm>
        </p:spPr>
        <p:txBody>
          <a:bodyPr numCol="1">
            <a:noAutofit/>
          </a:bodyPr>
          <a:lstStyle/>
          <a:p>
            <a:r>
              <a:rPr lang="ru-RU" sz="2000" cap="none" dirty="0" smtClean="0">
                <a:solidFill>
                  <a:schemeClr val="tx1"/>
                </a:solidFill>
                <a:effectLst/>
                <a:latin typeface="Times New Roman" pitchFamily="18" charset="0"/>
                <a:cs typeface="Times New Roman" pitchFamily="18" charset="0"/>
              </a:rPr>
              <a:t>Я очень люблю домашнюю мамину выпечку: ватрушки с творогом, печенье, булочки, пироги с разной начинкой.</a:t>
            </a:r>
            <a:br>
              <a:rPr lang="ru-RU" sz="2000" cap="none" dirty="0" smtClean="0">
                <a:solidFill>
                  <a:schemeClr val="tx1"/>
                </a:solidFill>
                <a:effectLst/>
                <a:latin typeface="Times New Roman" pitchFamily="18" charset="0"/>
                <a:cs typeface="Times New Roman" pitchFamily="18" charset="0"/>
              </a:rPr>
            </a:br>
            <a:r>
              <a:rPr lang="ru-RU" sz="2000" cap="none" dirty="0" smtClean="0">
                <a:solidFill>
                  <a:schemeClr val="tx1"/>
                </a:solidFill>
                <a:effectLst/>
                <a:latin typeface="Times New Roman" pitchFamily="18" charset="0"/>
                <a:cs typeface="Times New Roman" pitchFamily="18" charset="0"/>
              </a:rPr>
              <a:t>Мне стало интересно, как это всё получается, а самое главное – из чего? </a:t>
            </a:r>
            <a:r>
              <a:rPr lang="ru-RU" sz="2000" cap="none" dirty="0" smtClean="0">
                <a:solidFill>
                  <a:schemeClr val="tx1"/>
                </a:solidFill>
                <a:effectLst/>
                <a:latin typeface="Times New Roman" pitchFamily="18" charset="0"/>
                <a:cs typeface="Times New Roman" pitchFamily="18" charset="0"/>
              </a:rPr>
              <a:t>Оказалось, основной </a:t>
            </a:r>
            <a:r>
              <a:rPr lang="ru-RU" sz="2000" cap="none" dirty="0" smtClean="0">
                <a:solidFill>
                  <a:schemeClr val="tx1"/>
                </a:solidFill>
                <a:effectLst/>
                <a:latin typeface="Times New Roman" pitchFamily="18" charset="0"/>
                <a:cs typeface="Times New Roman" pitchFamily="18" charset="0"/>
              </a:rPr>
              <a:t>продукт в приготовлении этих блюд – мука. Чтобы ответить на эти вопросы, я решила провести исследование муки.</a:t>
            </a:r>
            <a:r>
              <a:rPr lang="ru-RU" sz="2000" dirty="0">
                <a:effectLst/>
                <a:latin typeface="Times New Roman" pitchFamily="18" charset="0"/>
                <a:cs typeface="Times New Roman" pitchFamily="18" charset="0"/>
              </a:rPr>
              <a:t/>
            </a:r>
            <a:br>
              <a:rPr lang="ru-RU" sz="2000" dirty="0">
                <a:effectLst/>
                <a:latin typeface="Times New Roman" pitchFamily="18" charset="0"/>
                <a:cs typeface="Times New Roman" pitchFamily="18" charset="0"/>
              </a:rPr>
            </a:br>
            <a:endParaRPr lang="ru-RU" sz="2000" dirty="0">
              <a:effectLst/>
              <a:latin typeface="Times New Roman" pitchFamily="18" charset="0"/>
              <a:cs typeface="Times New Roman" pitchFamily="18" charset="0"/>
            </a:endParaRPr>
          </a:p>
        </p:txBody>
      </p:sp>
      <p:sp>
        <p:nvSpPr>
          <p:cNvPr id="4" name="TextBox 3"/>
          <p:cNvSpPr txBox="1"/>
          <p:nvPr/>
        </p:nvSpPr>
        <p:spPr>
          <a:xfrm>
            <a:off x="2915816" y="404664"/>
            <a:ext cx="3240360" cy="646331"/>
          </a:xfrm>
          <a:prstGeom prst="rect">
            <a:avLst/>
          </a:prstGeom>
          <a:noFill/>
        </p:spPr>
        <p:txBody>
          <a:bodyPr wrap="square" rtlCol="0">
            <a:spAutoFit/>
          </a:bodyPr>
          <a:lstStyle/>
          <a:p>
            <a:pPr algn="ctr"/>
            <a:r>
              <a:rPr lang="ru-RU" sz="3600" b="1" dirty="0" smtClean="0">
                <a:effectLst>
                  <a:outerShdw blurRad="38100" dist="38100" dir="2700000" algn="tl">
                    <a:srgbClr val="000000">
                      <a:alpha val="43137"/>
                    </a:srgbClr>
                  </a:outerShdw>
                </a:effectLst>
                <a:latin typeface="Times New Roman" pitchFamily="18" charset="0"/>
                <a:cs typeface="Times New Roman" pitchFamily="18" charset="0"/>
              </a:rPr>
              <a:t>Введение</a:t>
            </a:r>
            <a:endParaRPr lang="ru-RU"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92995"/>
            <a:ext cx="5735130" cy="3632249"/>
          </a:xfrm>
          <a:prstGeom prst="rect">
            <a:avLst/>
          </a:prstGeom>
          <a:effectLst>
            <a:softEdge rad="635000"/>
          </a:effectLst>
        </p:spPr>
      </p:pic>
      <p:sp>
        <p:nvSpPr>
          <p:cNvPr id="2" name="Заголовок 1"/>
          <p:cNvSpPr>
            <a:spLocks noGrp="1"/>
          </p:cNvSpPr>
          <p:nvPr>
            <p:ph type="title"/>
          </p:nvPr>
        </p:nvSpPr>
        <p:spPr>
          <a:xfrm>
            <a:off x="4681544" y="-99392"/>
            <a:ext cx="4402832" cy="4608512"/>
          </a:xfrm>
        </p:spPr>
        <p:txBody>
          <a:bodyPr>
            <a:noAutofit/>
          </a:bodyPr>
          <a:lstStyle/>
          <a:p>
            <a:r>
              <a:rPr lang="ru-RU" sz="2000" b="1" cap="none" dirty="0" smtClean="0">
                <a:solidFill>
                  <a:schemeClr val="tx1"/>
                </a:solidFill>
                <a:effectLst/>
                <a:latin typeface="Times New Roman" pitchFamily="18" charset="0"/>
                <a:cs typeface="Times New Roman" pitchFamily="18" charset="0"/>
              </a:rPr>
              <a:t>Цель:</a:t>
            </a:r>
            <a:r>
              <a:rPr lang="ru-RU" sz="2000" cap="none" dirty="0" smtClean="0">
                <a:solidFill>
                  <a:schemeClr val="tx1"/>
                </a:solidFill>
                <a:effectLst/>
                <a:latin typeface="Times New Roman" pitchFamily="18" charset="0"/>
                <a:cs typeface="Times New Roman" pitchFamily="18" charset="0"/>
              </a:rPr>
              <a:t> изучение </a:t>
            </a:r>
            <a:r>
              <a:rPr lang="ru-RU" sz="2000" cap="none" dirty="0" smtClean="0">
                <a:solidFill>
                  <a:schemeClr val="tx1"/>
                </a:solidFill>
                <a:effectLst/>
                <a:latin typeface="Times New Roman" pitchFamily="18" charset="0"/>
                <a:cs typeface="Times New Roman" pitchFamily="18" charset="0"/>
              </a:rPr>
              <a:t>процесса получения </a:t>
            </a:r>
            <a:r>
              <a:rPr lang="ru-RU" sz="2000" cap="none" dirty="0" smtClean="0">
                <a:solidFill>
                  <a:schemeClr val="tx1"/>
                </a:solidFill>
                <a:effectLst/>
                <a:latin typeface="Times New Roman" pitchFamily="18" charset="0"/>
                <a:cs typeface="Times New Roman" pitchFamily="18" charset="0"/>
              </a:rPr>
              <a:t>муки и её свойств.</a:t>
            </a:r>
            <a:br>
              <a:rPr lang="ru-RU" sz="2000" cap="none" dirty="0" smtClean="0">
                <a:solidFill>
                  <a:schemeClr val="tx1"/>
                </a:solidFill>
                <a:effectLst/>
                <a:latin typeface="Times New Roman" pitchFamily="18" charset="0"/>
                <a:cs typeface="Times New Roman" pitchFamily="18" charset="0"/>
              </a:rPr>
            </a:br>
            <a:r>
              <a:rPr lang="ru-RU" sz="2000" b="1" cap="none" dirty="0" smtClean="0">
                <a:solidFill>
                  <a:schemeClr val="tx1"/>
                </a:solidFill>
                <a:effectLst/>
                <a:latin typeface="Times New Roman" pitchFamily="18" charset="0"/>
                <a:cs typeface="Times New Roman" pitchFamily="18" charset="0"/>
              </a:rPr>
              <a:t>Задачи: </a:t>
            </a:r>
            <a:r>
              <a:rPr lang="ru-RU" sz="2000" cap="none" dirty="0" smtClean="0">
                <a:solidFill>
                  <a:schemeClr val="tx1"/>
                </a:solidFill>
                <a:effectLst/>
                <a:latin typeface="Times New Roman" pitchFamily="18" charset="0"/>
                <a:cs typeface="Times New Roman" pitchFamily="18" charset="0"/>
              </a:rPr>
              <a:t>узнать, что такое мука и какая она бывает; </a:t>
            </a:r>
            <a:r>
              <a:rPr lang="ru-RU" sz="2000" cap="none" dirty="0" smtClean="0">
                <a:solidFill>
                  <a:schemeClr val="tx1"/>
                </a:solidFill>
                <a:effectLst/>
                <a:latin typeface="Times New Roman" pitchFamily="18" charset="0"/>
                <a:cs typeface="Times New Roman" pitchFamily="18" charset="0"/>
              </a:rPr>
              <a:t>выяснить, </a:t>
            </a:r>
            <a:r>
              <a:rPr lang="ru-RU" sz="2000" cap="none" dirty="0" smtClean="0">
                <a:solidFill>
                  <a:schemeClr val="tx1"/>
                </a:solidFill>
                <a:effectLst/>
                <a:latin typeface="Times New Roman" pitchFamily="18" charset="0"/>
                <a:cs typeface="Times New Roman" pitchFamily="18" charset="0"/>
              </a:rPr>
              <a:t>какие </a:t>
            </a:r>
            <a:r>
              <a:rPr lang="ru-RU" sz="2000" cap="none" dirty="0" smtClean="0">
                <a:solidFill>
                  <a:schemeClr val="tx1"/>
                </a:solidFill>
                <a:effectLst/>
                <a:latin typeface="Times New Roman" pitchFamily="18" charset="0"/>
                <a:cs typeface="Times New Roman" pitchFamily="18" charset="0"/>
              </a:rPr>
              <a:t>кулинарные изделия </a:t>
            </a:r>
            <a:r>
              <a:rPr lang="ru-RU" sz="2000" cap="none" dirty="0" smtClean="0">
                <a:solidFill>
                  <a:schemeClr val="tx1"/>
                </a:solidFill>
                <a:effectLst/>
                <a:latin typeface="Times New Roman" pitchFamily="18" charset="0"/>
                <a:cs typeface="Times New Roman" pitchFamily="18" charset="0"/>
              </a:rPr>
              <a:t>изготавливаются из муки; </a:t>
            </a:r>
            <a:r>
              <a:rPr lang="ru-RU" sz="2000" cap="none" dirty="0" smtClean="0">
                <a:solidFill>
                  <a:schemeClr val="tx1"/>
                </a:solidFill>
                <a:effectLst/>
                <a:latin typeface="Times New Roman" pitchFamily="18" charset="0"/>
                <a:cs typeface="Times New Roman" pitchFamily="18" charset="0"/>
              </a:rPr>
              <a:t>научиться </a:t>
            </a:r>
            <a:r>
              <a:rPr lang="ru-RU" sz="2000" cap="none" dirty="0" smtClean="0">
                <a:solidFill>
                  <a:schemeClr val="tx1"/>
                </a:solidFill>
                <a:effectLst/>
                <a:latin typeface="Times New Roman" pitchFamily="18" charset="0"/>
                <a:cs typeface="Times New Roman" pitchFamily="18" charset="0"/>
              </a:rPr>
              <a:t>месить тесто; испечь рогалики.</a:t>
            </a:r>
            <a:br>
              <a:rPr lang="ru-RU" sz="2000" cap="none" dirty="0" smtClean="0">
                <a:solidFill>
                  <a:schemeClr val="tx1"/>
                </a:solidFill>
                <a:effectLst/>
                <a:latin typeface="Times New Roman" pitchFamily="18" charset="0"/>
                <a:cs typeface="Times New Roman" pitchFamily="18" charset="0"/>
              </a:rPr>
            </a:br>
            <a:r>
              <a:rPr lang="ru-RU" sz="2000" b="1" cap="none" dirty="0" smtClean="0">
                <a:solidFill>
                  <a:schemeClr val="tx1"/>
                </a:solidFill>
                <a:effectLst/>
                <a:latin typeface="Times New Roman" pitchFamily="18" charset="0"/>
                <a:cs typeface="Times New Roman" pitchFamily="18" charset="0"/>
              </a:rPr>
              <a:t>Гипотеза: </a:t>
            </a:r>
            <a:r>
              <a:rPr lang="ru-RU" sz="2000" cap="none" dirty="0" smtClean="0">
                <a:solidFill>
                  <a:schemeClr val="tx1"/>
                </a:solidFill>
                <a:effectLst/>
                <a:latin typeface="Times New Roman" pitchFamily="18" charset="0"/>
                <a:cs typeface="Times New Roman" pitchFamily="18" charset="0"/>
              </a:rPr>
              <a:t>предполагаю, что  мука обладает волшебными свойствами.</a:t>
            </a:r>
            <a:br>
              <a:rPr lang="ru-RU" sz="2000" cap="none" dirty="0" smtClean="0">
                <a:solidFill>
                  <a:schemeClr val="tx1"/>
                </a:solidFill>
                <a:effectLst/>
                <a:latin typeface="Times New Roman" pitchFamily="18" charset="0"/>
                <a:cs typeface="Times New Roman" pitchFamily="18" charset="0"/>
              </a:rPr>
            </a:br>
            <a:r>
              <a:rPr lang="ru-RU" sz="2000" b="1" cap="none" dirty="0" smtClean="0">
                <a:solidFill>
                  <a:schemeClr val="tx1"/>
                </a:solidFill>
                <a:effectLst/>
                <a:latin typeface="Times New Roman" pitchFamily="18" charset="0"/>
                <a:cs typeface="Times New Roman" pitchFamily="18" charset="0"/>
              </a:rPr>
              <a:t>Методы: </a:t>
            </a:r>
            <a:r>
              <a:rPr lang="ru-RU" sz="2000" cap="none" dirty="0" smtClean="0">
                <a:solidFill>
                  <a:schemeClr val="tx1"/>
                </a:solidFill>
                <a:effectLst/>
                <a:latin typeface="Times New Roman" pitchFamily="18" charset="0"/>
                <a:cs typeface="Times New Roman" pitchFamily="18" charset="0"/>
              </a:rPr>
              <a:t>анализ литературы по теме; беседы со специалистами; проведение исследований; обобщения и выводы.</a:t>
            </a:r>
            <a:r>
              <a:rPr lang="ru-RU" sz="1600" dirty="0">
                <a:solidFill>
                  <a:schemeClr val="tx1"/>
                </a:solidFill>
              </a:rPr>
              <a:t/>
            </a:r>
            <a:br>
              <a:rPr lang="ru-RU" sz="1600" dirty="0">
                <a:solidFill>
                  <a:schemeClr val="tx1"/>
                </a:solidFill>
              </a:rPr>
            </a:b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2" y="1124744"/>
            <a:ext cx="9157812" cy="5733256"/>
          </a:xfrm>
          <a:effectLst>
            <a:softEdge rad="317500"/>
          </a:effectLst>
        </p:spPr>
      </p:pic>
      <p:sp>
        <p:nvSpPr>
          <p:cNvPr id="2" name="Заголовок 1"/>
          <p:cNvSpPr>
            <a:spLocks noGrp="1"/>
          </p:cNvSpPr>
          <p:nvPr>
            <p:ph type="title"/>
          </p:nvPr>
        </p:nvSpPr>
        <p:spPr>
          <a:xfrm>
            <a:off x="450293" y="1651112"/>
            <a:ext cx="8229600" cy="4680520"/>
          </a:xfrm>
        </p:spPr>
        <p:txBody>
          <a:bodyPr>
            <a:noAutofit/>
          </a:bodyPr>
          <a:lstStyle/>
          <a:p>
            <a:r>
              <a:rPr lang="ru-RU" sz="1200" cap="none" dirty="0" smtClean="0">
                <a:solidFill>
                  <a:schemeClr val="tx1"/>
                </a:solidFill>
                <a:effectLst/>
                <a:latin typeface="Times New Roman" pitchFamily="18" charset="0"/>
                <a:cs typeface="Times New Roman" pitchFamily="18" charset="0"/>
              </a:rPr>
              <a:t>	</a:t>
            </a:r>
            <a:r>
              <a:rPr lang="ru-RU" sz="1600" b="1" cap="none" dirty="0" smtClean="0">
                <a:solidFill>
                  <a:schemeClr val="tx1">
                    <a:lumMod val="95000"/>
                    <a:lumOff val="5000"/>
                  </a:schemeClr>
                </a:solidFill>
                <a:effectLst/>
                <a:latin typeface="Times New Roman" pitchFamily="18" charset="0"/>
                <a:cs typeface="Times New Roman" pitchFamily="18" charset="0"/>
              </a:rPr>
              <a:t>Посетив с мамой библиотеку и прослушав предание о том, как пришёл к людям хлеб, я узнала о появлении зерна и первом выпекании хлеба.</a:t>
            </a:r>
            <a:br>
              <a:rPr lang="ru-RU" sz="1600" b="1" cap="none" dirty="0" smtClean="0">
                <a:solidFill>
                  <a:schemeClr val="tx1">
                    <a:lumMod val="95000"/>
                    <a:lumOff val="5000"/>
                  </a:schemeClr>
                </a:solidFill>
                <a:effectLst/>
                <a:latin typeface="Times New Roman" pitchFamily="18" charset="0"/>
                <a:cs typeface="Times New Roman" pitchFamily="18" charset="0"/>
              </a:rPr>
            </a:br>
            <a:r>
              <a:rPr lang="ru-RU" sz="1600" b="1" cap="none" dirty="0" smtClean="0">
                <a:solidFill>
                  <a:schemeClr val="tx1">
                    <a:lumMod val="95000"/>
                    <a:lumOff val="5000"/>
                  </a:schemeClr>
                </a:solidFill>
                <a:effectLst/>
                <a:latin typeface="Times New Roman" pitchFamily="18" charset="0"/>
                <a:cs typeface="Times New Roman" pitchFamily="18" charset="0"/>
              </a:rPr>
              <a:t>	Было это </a:t>
            </a:r>
            <a:r>
              <a:rPr lang="ru-RU" sz="1600" b="1" cap="none" dirty="0" err="1" smtClean="0">
                <a:solidFill>
                  <a:schemeClr val="tx1">
                    <a:lumMod val="95000"/>
                    <a:lumOff val="5000"/>
                  </a:schemeClr>
                </a:solidFill>
                <a:effectLst/>
                <a:latin typeface="Times New Roman" pitchFamily="18" charset="0"/>
                <a:cs typeface="Times New Roman" pitchFamily="18" charset="0"/>
              </a:rPr>
              <a:t>давным</a:t>
            </a:r>
            <a:r>
              <a:rPr lang="ru-RU" sz="1600" b="1" cap="none" dirty="0" smtClean="0">
                <a:solidFill>
                  <a:schemeClr val="tx1">
                    <a:lumMod val="95000"/>
                    <a:lumOff val="5000"/>
                  </a:schemeClr>
                </a:solidFill>
                <a:effectLst/>
                <a:latin typeface="Times New Roman" pitchFamily="18" charset="0"/>
                <a:cs typeface="Times New Roman" pitchFamily="18" charset="0"/>
              </a:rPr>
              <a:t> – давно</a:t>
            </a:r>
            <a:r>
              <a:rPr lang="ru-RU" sz="1600" b="1" cap="none" dirty="0" smtClean="0">
                <a:solidFill>
                  <a:schemeClr val="tx1">
                    <a:lumMod val="95000"/>
                    <a:lumOff val="5000"/>
                  </a:schemeClr>
                </a:solidFill>
                <a:effectLst/>
                <a:latin typeface="Times New Roman" pitchFamily="18" charset="0"/>
                <a:cs typeface="Times New Roman" pitchFamily="18" charset="0"/>
              </a:rPr>
              <a:t>. Так давно, что ещё не было на свете ни бабушек, ни дедушек, ни даже прабабушек наших бабушек. Людям тогда жилось очень трудно: они не умели приучать животных, выращивать растения. Чтобы не умереть с </a:t>
            </a:r>
            <a:r>
              <a:rPr lang="ru-RU" sz="1600" b="1" cap="none" dirty="0" smtClean="0">
                <a:solidFill>
                  <a:schemeClr val="tx1">
                    <a:lumMod val="95000"/>
                    <a:lumOff val="5000"/>
                  </a:schemeClr>
                </a:solidFill>
                <a:effectLst/>
                <a:latin typeface="Times New Roman" pitchFamily="18" charset="0"/>
                <a:cs typeface="Times New Roman" pitchFamily="18" charset="0"/>
              </a:rPr>
              <a:t>голода, они </a:t>
            </a:r>
            <a:r>
              <a:rPr lang="ru-RU" sz="1600" b="1" cap="none" dirty="0" smtClean="0">
                <a:solidFill>
                  <a:schemeClr val="tx1">
                    <a:lumMod val="95000"/>
                    <a:lumOff val="5000"/>
                  </a:schemeClr>
                </a:solidFill>
                <a:effectLst/>
                <a:latin typeface="Times New Roman" pitchFamily="18" charset="0"/>
                <a:cs typeface="Times New Roman" pitchFamily="18" charset="0"/>
              </a:rPr>
              <a:t>бродили по дремучим лесам и полянам в поисках съедобных трав, кореньев, плодов. И вот </a:t>
            </a:r>
            <a:r>
              <a:rPr lang="ru-RU" sz="1600" b="1" cap="none" dirty="0" smtClean="0">
                <a:solidFill>
                  <a:schemeClr val="tx1">
                    <a:lumMod val="95000"/>
                    <a:lumOff val="5000"/>
                  </a:schemeClr>
                </a:solidFill>
                <a:effectLst/>
                <a:latin typeface="Times New Roman" pitchFamily="18" charset="0"/>
                <a:cs typeface="Times New Roman" pitchFamily="18" charset="0"/>
              </a:rPr>
              <a:t>однажды, сорвав траву, семена </a:t>
            </a:r>
            <a:r>
              <a:rPr lang="ru-RU" sz="1600" b="1" cap="none" dirty="0" smtClean="0">
                <a:solidFill>
                  <a:schemeClr val="tx1">
                    <a:lumMod val="95000"/>
                    <a:lumOff val="5000"/>
                  </a:schemeClr>
                </a:solidFill>
                <a:effectLst/>
                <a:latin typeface="Times New Roman" pitchFamily="18" charset="0"/>
                <a:cs typeface="Times New Roman" pitchFamily="18" charset="0"/>
              </a:rPr>
              <a:t>которой им очень понравились, они </a:t>
            </a:r>
            <a:r>
              <a:rPr lang="ru-RU" sz="1600" b="1" cap="none" dirty="0" smtClean="0">
                <a:solidFill>
                  <a:schemeClr val="tx1">
                    <a:lumMod val="95000"/>
                    <a:lumOff val="5000"/>
                  </a:schemeClr>
                </a:solidFill>
                <a:effectLst/>
                <a:latin typeface="Times New Roman" pitchFamily="18" charset="0"/>
                <a:cs typeface="Times New Roman" pitchFamily="18" charset="0"/>
              </a:rPr>
              <a:t>её</a:t>
            </a:r>
            <a:r>
              <a:rPr lang="ru-RU" sz="1600" b="1" cap="none" dirty="0" smtClean="0">
                <a:solidFill>
                  <a:schemeClr val="tx1">
                    <a:lumMod val="95000"/>
                    <a:lumOff val="5000"/>
                  </a:schemeClr>
                </a:solidFill>
                <a:effectLst/>
                <a:latin typeface="Times New Roman" pitchFamily="18" charset="0"/>
                <a:cs typeface="Times New Roman" pitchFamily="18" charset="0"/>
              </a:rPr>
              <a:t> </a:t>
            </a:r>
            <a:r>
              <a:rPr lang="ru-RU" sz="1600" b="1" cap="none" dirty="0" smtClean="0">
                <a:solidFill>
                  <a:schemeClr val="tx1">
                    <a:lumMod val="95000"/>
                    <a:lumOff val="5000"/>
                  </a:schemeClr>
                </a:solidFill>
                <a:effectLst/>
                <a:latin typeface="Times New Roman" pitchFamily="18" charset="0"/>
                <a:cs typeface="Times New Roman" pitchFamily="18" charset="0"/>
              </a:rPr>
              <a:t>унесли домой. Какими вкусными показались семена людям! Учёные предполагают, что это был дикорастущий ячмень.</a:t>
            </a:r>
            <a:br>
              <a:rPr lang="ru-RU" sz="1600" b="1" cap="none" dirty="0" smtClean="0">
                <a:solidFill>
                  <a:schemeClr val="tx1">
                    <a:lumMod val="95000"/>
                    <a:lumOff val="5000"/>
                  </a:schemeClr>
                </a:solidFill>
                <a:effectLst/>
                <a:latin typeface="Times New Roman" pitchFamily="18" charset="0"/>
                <a:cs typeface="Times New Roman" pitchFamily="18" charset="0"/>
              </a:rPr>
            </a:br>
            <a:r>
              <a:rPr lang="ru-RU" sz="1600" b="1" cap="none" dirty="0" smtClean="0">
                <a:solidFill>
                  <a:schemeClr val="tx1">
                    <a:lumMod val="95000"/>
                    <a:lumOff val="5000"/>
                  </a:schemeClr>
                </a:solidFill>
                <a:effectLst/>
                <a:latin typeface="Times New Roman" pitchFamily="18" charset="0"/>
                <a:cs typeface="Times New Roman" pitchFamily="18" charset="0"/>
              </a:rPr>
              <a:t>	Прошло время, человек научился добывать огонь и применять его для приготовления пищи. Он стал поджаривать раздробленные зёрна диких злаков, смешивал их с водой, позже люди стали выпекать пресный хлеб в виде лепёшки из густой зерновой каши </a:t>
            </a:r>
            <a:r>
              <a:rPr lang="ru-RU" sz="1600" b="1" cap="none" dirty="0" smtClean="0">
                <a:solidFill>
                  <a:schemeClr val="tx1">
                    <a:lumMod val="95000"/>
                    <a:lumOff val="5000"/>
                  </a:schemeClr>
                </a:solidFill>
                <a:effectLst/>
                <a:latin typeface="Times New Roman" pitchFamily="18" charset="0"/>
                <a:cs typeface="Times New Roman" pitchFamily="18" charset="0"/>
              </a:rPr>
              <a:t>– теста</a:t>
            </a:r>
            <a:r>
              <a:rPr lang="ru-RU" sz="1600" b="1" cap="none" dirty="0" smtClean="0">
                <a:solidFill>
                  <a:schemeClr val="tx1">
                    <a:lumMod val="95000"/>
                    <a:lumOff val="5000"/>
                  </a:schemeClr>
                </a:solidFill>
                <a:effectLst/>
                <a:latin typeface="Times New Roman" pitchFamily="18" charset="0"/>
                <a:cs typeface="Times New Roman" pitchFamily="18" charset="0"/>
              </a:rPr>
              <a:t>.</a:t>
            </a:r>
            <a:br>
              <a:rPr lang="ru-RU" sz="1600" b="1" cap="none" dirty="0" smtClean="0">
                <a:solidFill>
                  <a:schemeClr val="tx1">
                    <a:lumMod val="95000"/>
                    <a:lumOff val="5000"/>
                  </a:schemeClr>
                </a:solidFill>
                <a:effectLst/>
                <a:latin typeface="Times New Roman" pitchFamily="18" charset="0"/>
                <a:cs typeface="Times New Roman" pitchFamily="18" charset="0"/>
              </a:rPr>
            </a:br>
            <a:r>
              <a:rPr lang="ru-RU" sz="1600" b="1" cap="none" dirty="0" smtClean="0">
                <a:solidFill>
                  <a:schemeClr val="tx1">
                    <a:lumMod val="95000"/>
                    <a:lumOff val="5000"/>
                  </a:schemeClr>
                </a:solidFill>
                <a:effectLst/>
                <a:latin typeface="Times New Roman" pitchFamily="18" charset="0"/>
                <a:cs typeface="Times New Roman" pitchFamily="18" charset="0"/>
              </a:rPr>
              <a:t>	А ещё позже человек научился выпекать хлеб из кислого теста. Способ его приготовления был открыт около пяти тысяч лет назад в древнем </a:t>
            </a:r>
            <a:r>
              <a:rPr lang="ru-RU" sz="1600" b="1" cap="none" dirty="0">
                <a:solidFill>
                  <a:schemeClr val="tx1">
                    <a:lumMod val="95000"/>
                    <a:lumOff val="5000"/>
                  </a:schemeClr>
                </a:solidFill>
                <a:effectLst/>
                <a:latin typeface="Times New Roman" pitchFamily="18" charset="0"/>
                <a:cs typeface="Times New Roman" pitchFamily="18" charset="0"/>
              </a:rPr>
              <a:t>Е</a:t>
            </a:r>
            <a:r>
              <a:rPr lang="ru-RU" sz="1600" b="1" cap="none" dirty="0" smtClean="0">
                <a:solidFill>
                  <a:schemeClr val="tx1">
                    <a:lumMod val="95000"/>
                    <a:lumOff val="5000"/>
                  </a:schemeClr>
                </a:solidFill>
                <a:effectLst/>
                <a:latin typeface="Times New Roman" pitchFamily="18" charset="0"/>
                <a:cs typeface="Times New Roman" pitchFamily="18" charset="0"/>
              </a:rPr>
              <a:t>гипте. По недосмотру раба, приставленного к кухне, тесто подкисло. Желая избежать наказания, он испёк лепёшки. И они оказались вкуснее, пышнее, румянее тех, которые готовились раньше. Вместо наказания раб заслужил похвалу.</a:t>
            </a:r>
            <a:r>
              <a:rPr lang="ru-RU" sz="1400" cap="none" dirty="0" smtClean="0">
                <a:solidFill>
                  <a:schemeClr val="tx1"/>
                </a:solidFill>
                <a:effectLst/>
                <a:latin typeface="Times New Roman" pitchFamily="18" charset="0"/>
                <a:cs typeface="Times New Roman" pitchFamily="18" charset="0"/>
              </a:rPr>
              <a:t/>
            </a:r>
            <a:br>
              <a:rPr lang="ru-RU" sz="1400" cap="none" dirty="0" smtClean="0">
                <a:solidFill>
                  <a:schemeClr val="tx1"/>
                </a:solidFill>
                <a:effectLst/>
                <a:latin typeface="Times New Roman" pitchFamily="18" charset="0"/>
                <a:cs typeface="Times New Roman" pitchFamily="18" charset="0"/>
              </a:rPr>
            </a:br>
            <a:endParaRPr lang="ru-RU" sz="1400" cap="none" dirty="0">
              <a:solidFill>
                <a:schemeClr val="tx1"/>
              </a:solidFill>
              <a:effectLst/>
              <a:latin typeface="Times New Roman" pitchFamily="18" charset="0"/>
              <a:cs typeface="Times New Roman" pitchFamily="18" charset="0"/>
            </a:endParaRPr>
          </a:p>
        </p:txBody>
      </p:sp>
      <p:sp>
        <p:nvSpPr>
          <p:cNvPr id="5" name="TextBox 4"/>
          <p:cNvSpPr txBox="1"/>
          <p:nvPr/>
        </p:nvSpPr>
        <p:spPr>
          <a:xfrm>
            <a:off x="2826220" y="476672"/>
            <a:ext cx="3477747" cy="461665"/>
          </a:xfrm>
          <a:prstGeom prst="rect">
            <a:avLst/>
          </a:prstGeom>
          <a:noFill/>
        </p:spPr>
        <p:txBody>
          <a:bodyPr wrap="none" rtlCol="0">
            <a:spAutoFit/>
          </a:bodyPr>
          <a:lstStyle/>
          <a:p>
            <a:r>
              <a:rPr lang="ru-RU" sz="2400" b="1" cap="none" dirty="0" smtClean="0">
                <a:solidFill>
                  <a:schemeClr val="tx1"/>
                </a:solidFill>
                <a:effectLst/>
                <a:latin typeface="Times New Roman" pitchFamily="18" charset="0"/>
                <a:cs typeface="Times New Roman" pitchFamily="18" charset="0"/>
              </a:rPr>
              <a:t>Исторические сведения</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33"/>
            <a:ext cx="9144000" cy="6858000"/>
          </a:xfrm>
          <a:prstGeom prst="rect">
            <a:avLst/>
          </a:prstGeom>
          <a:effectLst>
            <a:softEdge rad="317500"/>
          </a:effectLst>
        </p:spPr>
      </p:pic>
      <p:sp>
        <p:nvSpPr>
          <p:cNvPr id="2" name="Заголовок 1"/>
          <p:cNvSpPr>
            <a:spLocks noGrp="1"/>
          </p:cNvSpPr>
          <p:nvPr>
            <p:ph type="title" idx="4294967295"/>
          </p:nvPr>
        </p:nvSpPr>
        <p:spPr>
          <a:xfrm>
            <a:off x="467544" y="908720"/>
            <a:ext cx="8229600" cy="5112568"/>
          </a:xfrm>
        </p:spPr>
        <p:txBody>
          <a:bodyPr>
            <a:normAutofit/>
          </a:bodyPr>
          <a:lstStyle/>
          <a:p>
            <a:r>
              <a:rPr lang="ru-RU" sz="1400" b="1" dirty="0" smtClean="0">
                <a:solidFill>
                  <a:schemeClr val="tx1"/>
                </a:solidFill>
                <a:effectLst/>
                <a:latin typeface="Times New Roman" pitchFamily="18" charset="0"/>
                <a:cs typeface="Times New Roman" pitchFamily="18" charset="0"/>
              </a:rPr>
              <a:t>                                           </a:t>
            </a:r>
            <a:r>
              <a:rPr lang="ru-RU" sz="1800" b="1" dirty="0" smtClean="0">
                <a:solidFill>
                  <a:schemeClr val="tx1"/>
                </a:solidFill>
                <a:effectLst/>
                <a:latin typeface="Times New Roman" pitchFamily="18" charset="0"/>
                <a:cs typeface="Times New Roman" pitchFamily="18" charset="0"/>
              </a:rPr>
              <a:t>Выращивание </a:t>
            </a:r>
            <a:r>
              <a:rPr lang="ru-RU" sz="1800" b="1" dirty="0">
                <a:solidFill>
                  <a:schemeClr val="tx1"/>
                </a:solidFill>
                <a:effectLst/>
                <a:latin typeface="Times New Roman" pitchFamily="18" charset="0"/>
                <a:cs typeface="Times New Roman" pitchFamily="18" charset="0"/>
              </a:rPr>
              <a:t>зерна в современные </a:t>
            </a:r>
            <a:r>
              <a:rPr lang="ru-RU" sz="1800" b="1" dirty="0" smtClean="0">
                <a:solidFill>
                  <a:schemeClr val="tx1"/>
                </a:solidFill>
                <a:effectLst/>
                <a:latin typeface="Times New Roman" pitchFamily="18" charset="0"/>
                <a:cs typeface="Times New Roman" pitchFamily="18" charset="0"/>
              </a:rPr>
              <a:t>дни</a:t>
            </a:r>
            <a:r>
              <a:rPr lang="ru-RU" sz="1400" dirty="0" smtClean="0">
                <a:solidFill>
                  <a:schemeClr val="tx1"/>
                </a:solidFill>
                <a:effectLst/>
                <a:latin typeface="Times New Roman" pitchFamily="18" charset="0"/>
                <a:cs typeface="Times New Roman" pitchFamily="18" charset="0"/>
              </a:rPr>
              <a:t/>
            </a:r>
            <a:br>
              <a:rPr lang="ru-RU" sz="1400" dirty="0" smtClean="0">
                <a:solidFill>
                  <a:schemeClr val="tx1"/>
                </a:solidFill>
                <a:effectLst/>
                <a:latin typeface="Times New Roman" pitchFamily="18" charset="0"/>
                <a:cs typeface="Times New Roman" pitchFamily="18" charset="0"/>
              </a:rPr>
            </a:br>
            <a:r>
              <a:rPr lang="ru-RU" sz="1400" dirty="0">
                <a:solidFill>
                  <a:schemeClr val="tx1"/>
                </a:solidFill>
                <a:effectLst/>
                <a:latin typeface="Times New Roman" pitchFamily="18" charset="0"/>
                <a:cs typeface="Times New Roman" pitchFamily="18" charset="0"/>
              </a:rPr>
              <a:t/>
            </a:r>
            <a:br>
              <a:rPr lang="ru-RU" sz="1400" dirty="0">
                <a:solidFill>
                  <a:schemeClr val="tx1"/>
                </a:solidFill>
                <a:effectLst/>
                <a:latin typeface="Times New Roman" pitchFamily="18" charset="0"/>
                <a:cs typeface="Times New Roman" pitchFamily="18" charset="0"/>
              </a:rPr>
            </a:br>
            <a:r>
              <a:rPr lang="ru-RU" sz="1400" dirty="0" smtClean="0">
                <a:solidFill>
                  <a:schemeClr val="tx1"/>
                </a:solidFill>
                <a:effectLst/>
                <a:latin typeface="Times New Roman" pitchFamily="18" charset="0"/>
                <a:cs typeface="Times New Roman" pitchFamily="18" charset="0"/>
              </a:rPr>
              <a:t>                                                                                                                        </a:t>
            </a:r>
            <a:r>
              <a:rPr lang="ru-RU" sz="1400" b="1" i="1" dirty="0" smtClean="0">
                <a:solidFill>
                  <a:schemeClr val="tx1"/>
                </a:solidFill>
                <a:effectLst/>
                <a:latin typeface="Times New Roman" pitchFamily="18" charset="0"/>
                <a:cs typeface="Times New Roman" pitchFamily="18" charset="0"/>
              </a:rPr>
              <a:t>Он </a:t>
            </a:r>
            <a:r>
              <a:rPr lang="ru-RU" sz="1400" b="1" i="1" dirty="0">
                <a:solidFill>
                  <a:schemeClr val="tx1"/>
                </a:solidFill>
                <a:effectLst/>
                <a:latin typeface="Times New Roman" pitchFamily="18" charset="0"/>
                <a:cs typeface="Times New Roman" pitchFamily="18" charset="0"/>
              </a:rPr>
              <a:t>не падает к нам с неба,</a:t>
            </a:r>
            <a:br>
              <a:rPr lang="ru-RU" sz="1400" b="1" i="1" dirty="0">
                <a:solidFill>
                  <a:schemeClr val="tx1"/>
                </a:solidFill>
                <a:effectLst/>
                <a:latin typeface="Times New Roman" pitchFamily="18" charset="0"/>
                <a:cs typeface="Times New Roman" pitchFamily="18" charset="0"/>
              </a:rPr>
            </a:br>
            <a:r>
              <a:rPr lang="ru-RU" sz="1400" b="1" i="1" dirty="0" smtClean="0">
                <a:solidFill>
                  <a:schemeClr val="tx1"/>
                </a:solidFill>
                <a:effectLst/>
                <a:latin typeface="Times New Roman" pitchFamily="18" charset="0"/>
                <a:cs typeface="Times New Roman" pitchFamily="18" charset="0"/>
              </a:rPr>
              <a:t>                                                                                                                                    Появляется </a:t>
            </a:r>
            <a:r>
              <a:rPr lang="ru-RU" sz="1400" b="1" i="1" dirty="0">
                <a:solidFill>
                  <a:schemeClr val="tx1"/>
                </a:solidFill>
                <a:effectLst/>
                <a:latin typeface="Times New Roman" pitchFamily="18" charset="0"/>
                <a:cs typeface="Times New Roman" pitchFamily="18" charset="0"/>
              </a:rPr>
              <a:t>не вдруг.</a:t>
            </a:r>
            <a:br>
              <a:rPr lang="ru-RU" sz="1400" b="1" i="1" dirty="0">
                <a:solidFill>
                  <a:schemeClr val="tx1"/>
                </a:solidFill>
                <a:effectLst/>
                <a:latin typeface="Times New Roman" pitchFamily="18" charset="0"/>
                <a:cs typeface="Times New Roman" pitchFamily="18" charset="0"/>
              </a:rPr>
            </a:br>
            <a:r>
              <a:rPr lang="ru-RU" sz="1400" b="1" i="1" dirty="0" smtClean="0">
                <a:solidFill>
                  <a:schemeClr val="tx1"/>
                </a:solidFill>
                <a:effectLst/>
                <a:latin typeface="Times New Roman" pitchFamily="18" charset="0"/>
                <a:cs typeface="Times New Roman" pitchFamily="18" charset="0"/>
              </a:rPr>
              <a:t>                                                                                                                        Чтобы </a:t>
            </a:r>
            <a:r>
              <a:rPr lang="ru-RU" sz="1400" b="1" i="1" dirty="0">
                <a:solidFill>
                  <a:schemeClr val="tx1"/>
                </a:solidFill>
                <a:effectLst/>
                <a:latin typeface="Times New Roman" pitchFamily="18" charset="0"/>
                <a:cs typeface="Times New Roman" pitchFamily="18" charset="0"/>
              </a:rPr>
              <a:t>вырос колос хлеба,</a:t>
            </a:r>
            <a:br>
              <a:rPr lang="ru-RU" sz="1400" b="1" i="1" dirty="0">
                <a:solidFill>
                  <a:schemeClr val="tx1"/>
                </a:solidFill>
                <a:effectLst/>
                <a:latin typeface="Times New Roman" pitchFamily="18" charset="0"/>
                <a:cs typeface="Times New Roman" pitchFamily="18" charset="0"/>
              </a:rPr>
            </a:br>
            <a:r>
              <a:rPr lang="ru-RU" sz="1400" b="1" i="1" dirty="0" smtClean="0">
                <a:solidFill>
                  <a:schemeClr val="tx1"/>
                </a:solidFill>
                <a:effectLst/>
                <a:latin typeface="Times New Roman" pitchFamily="18" charset="0"/>
                <a:cs typeface="Times New Roman" pitchFamily="18" charset="0"/>
              </a:rPr>
              <a:t>                                                                                                                          Нужен </a:t>
            </a:r>
            <a:r>
              <a:rPr lang="ru-RU" sz="1400" b="1" i="1" dirty="0">
                <a:solidFill>
                  <a:schemeClr val="tx1"/>
                </a:solidFill>
                <a:effectLst/>
                <a:latin typeface="Times New Roman" pitchFamily="18" charset="0"/>
                <a:cs typeface="Times New Roman" pitchFamily="18" charset="0"/>
              </a:rPr>
              <a:t>труд десятков рук</a:t>
            </a:r>
            <a:r>
              <a:rPr lang="ru-RU" sz="1400" b="1" i="1" dirty="0" smtClean="0">
                <a:solidFill>
                  <a:schemeClr val="tx1"/>
                </a:solidFill>
                <a:effectLst/>
                <a:latin typeface="Times New Roman" pitchFamily="18" charset="0"/>
                <a:cs typeface="Times New Roman" pitchFamily="18" charset="0"/>
              </a:rPr>
              <a:t>.</a:t>
            </a:r>
            <a:br>
              <a:rPr lang="ru-RU" sz="1400" b="1" i="1" dirty="0" smtClean="0">
                <a:solidFill>
                  <a:schemeClr val="tx1"/>
                </a:solidFill>
                <a:effectLst/>
                <a:latin typeface="Times New Roman" pitchFamily="18" charset="0"/>
                <a:cs typeface="Times New Roman" pitchFamily="18" charset="0"/>
              </a:rPr>
            </a:br>
            <a:r>
              <a:rPr lang="ru-RU" sz="1400" b="1" dirty="0">
                <a:solidFill>
                  <a:schemeClr val="tx1"/>
                </a:solidFill>
                <a:effectLst/>
                <a:latin typeface="Times New Roman" pitchFamily="18" charset="0"/>
                <a:cs typeface="Times New Roman" pitchFamily="18" charset="0"/>
              </a:rPr>
              <a:t/>
            </a:r>
            <a:br>
              <a:rPr lang="ru-RU" sz="1400" b="1" dirty="0">
                <a:solidFill>
                  <a:schemeClr val="tx1"/>
                </a:solidFill>
                <a:effectLst/>
                <a:latin typeface="Times New Roman" pitchFamily="18" charset="0"/>
                <a:cs typeface="Times New Roman" pitchFamily="18" charset="0"/>
              </a:rPr>
            </a:br>
            <a:r>
              <a:rPr lang="ru-RU" sz="1400" b="1" dirty="0" smtClean="0">
                <a:solidFill>
                  <a:schemeClr val="tx1"/>
                </a:solidFill>
                <a:effectLst/>
                <a:latin typeface="Times New Roman" pitchFamily="18" charset="0"/>
                <a:cs typeface="Times New Roman" pitchFamily="18" charset="0"/>
              </a:rPr>
              <a:t>	</a:t>
            </a:r>
            <a:r>
              <a:rPr lang="ru-RU" sz="1600" b="1" cap="none" dirty="0" smtClean="0">
                <a:solidFill>
                  <a:schemeClr val="tx1"/>
                </a:solidFill>
                <a:effectLst/>
                <a:latin typeface="Times New Roman" pitchFamily="18" charset="0"/>
                <a:cs typeface="Times New Roman" pitchFamily="18" charset="0"/>
              </a:rPr>
              <a:t>Рассмотрев плакат </a:t>
            </a:r>
            <a:r>
              <a:rPr lang="ru-RU" sz="1600" b="1" cap="none" dirty="0" smtClean="0">
                <a:solidFill>
                  <a:schemeClr val="tx1"/>
                </a:solidFill>
                <a:effectLst/>
                <a:latin typeface="Times New Roman" pitchFamily="18" charset="0"/>
                <a:cs typeface="Times New Roman" pitchFamily="18" charset="0"/>
              </a:rPr>
              <a:t>«Что </a:t>
            </a:r>
            <a:r>
              <a:rPr lang="ru-RU" sz="1600" b="1" cap="none" dirty="0" smtClean="0">
                <a:solidFill>
                  <a:schemeClr val="tx1"/>
                </a:solidFill>
                <a:effectLst/>
                <a:latin typeface="Times New Roman" pitchFamily="18" charset="0"/>
                <a:cs typeface="Times New Roman" pitchFamily="18" charset="0"/>
              </a:rPr>
              <a:t>сначала, что потом</a:t>
            </a:r>
            <a:r>
              <a:rPr lang="ru-RU" sz="1600" b="1" cap="none" dirty="0" smtClean="0">
                <a:solidFill>
                  <a:schemeClr val="tx1"/>
                </a:solidFill>
                <a:effectLst/>
                <a:latin typeface="Times New Roman" pitchFamily="18" charset="0"/>
                <a:cs typeface="Times New Roman" pitchFamily="18" charset="0"/>
              </a:rPr>
              <a:t>», я </a:t>
            </a:r>
            <a:r>
              <a:rPr lang="ru-RU" sz="1600" b="1" cap="none" dirty="0" smtClean="0">
                <a:solidFill>
                  <a:schemeClr val="tx1"/>
                </a:solidFill>
                <a:effectLst/>
                <a:latin typeface="Times New Roman" pitchFamily="18" charset="0"/>
                <a:cs typeface="Times New Roman" pitchFamily="18" charset="0"/>
              </a:rPr>
              <a:t>познакомилась с процессом  выращивания и переработки зерна.</a:t>
            </a:r>
            <a:br>
              <a:rPr lang="ru-RU" sz="1600" b="1" cap="none" dirty="0" smtClean="0">
                <a:solidFill>
                  <a:schemeClr val="tx1"/>
                </a:solidFill>
                <a:effectLst/>
                <a:latin typeface="Times New Roman" pitchFamily="18" charset="0"/>
                <a:cs typeface="Times New Roman" pitchFamily="18" charset="0"/>
              </a:rPr>
            </a:br>
            <a:r>
              <a:rPr lang="ru-RU" sz="1600" b="1" cap="none" dirty="0" smtClean="0">
                <a:solidFill>
                  <a:schemeClr val="tx1"/>
                </a:solidFill>
                <a:effectLst/>
                <a:latin typeface="Times New Roman" pitchFamily="18" charset="0"/>
                <a:cs typeface="Times New Roman" pitchFamily="18" charset="0"/>
              </a:rPr>
              <a:t>	Прежде чем из семян будет получено зерно, надо землю подкормить удобрениями, вспахать, пробороновать, затем засеять её с помощью тракторов, плугов. После посева надо постоянно обрабатывать почву, подкармливать её, бороться с сорняками.</a:t>
            </a:r>
            <a:br>
              <a:rPr lang="ru-RU" sz="1600" b="1" cap="none" dirty="0" smtClean="0">
                <a:solidFill>
                  <a:schemeClr val="tx1"/>
                </a:solidFill>
                <a:effectLst/>
                <a:latin typeface="Times New Roman" pitchFamily="18" charset="0"/>
                <a:cs typeface="Times New Roman" pitchFamily="18" charset="0"/>
              </a:rPr>
            </a:br>
            <a:r>
              <a:rPr lang="ru-RU" sz="1600" b="1" cap="none" dirty="0" smtClean="0">
                <a:solidFill>
                  <a:schemeClr val="tx1"/>
                </a:solidFill>
                <a:effectLst/>
                <a:latin typeface="Times New Roman" pitchFamily="18" charset="0"/>
                <a:cs typeface="Times New Roman" pitchFamily="18" charset="0"/>
              </a:rPr>
              <a:t>	Но выращенные в поле колосья </a:t>
            </a:r>
            <a:r>
              <a:rPr lang="ru-RU" sz="1600" b="1" cap="none" dirty="0" smtClean="0">
                <a:solidFill>
                  <a:schemeClr val="tx1"/>
                </a:solidFill>
                <a:effectLst/>
                <a:latin typeface="Times New Roman" pitchFamily="18" charset="0"/>
                <a:cs typeface="Times New Roman" pitchFamily="18" charset="0"/>
              </a:rPr>
              <a:t> </a:t>
            </a:r>
            <a:r>
              <a:rPr lang="ru-RU" sz="1600" b="1" cap="none" dirty="0" smtClean="0">
                <a:solidFill>
                  <a:schemeClr val="tx1"/>
                </a:solidFill>
                <a:effectLst/>
                <a:latin typeface="Times New Roman" pitchFamily="18" charset="0"/>
                <a:cs typeface="Times New Roman" pitchFamily="18" charset="0"/>
              </a:rPr>
              <a:t>ещё не хлеб. Их надо сжать. А труд этот тяжёлый, хоть и приходит человеку на помощь техника. На полях разворачивается настоящая битва – жатва.</a:t>
            </a:r>
            <a:br>
              <a:rPr lang="ru-RU" sz="1600" b="1" cap="none" dirty="0" smtClean="0">
                <a:solidFill>
                  <a:schemeClr val="tx1"/>
                </a:solidFill>
                <a:effectLst/>
                <a:latin typeface="Times New Roman" pitchFamily="18" charset="0"/>
                <a:cs typeface="Times New Roman" pitchFamily="18" charset="0"/>
              </a:rPr>
            </a:br>
            <a:r>
              <a:rPr lang="ru-RU" sz="1600" b="1" cap="none" dirty="0" smtClean="0">
                <a:solidFill>
                  <a:schemeClr val="tx1"/>
                </a:solidFill>
                <a:effectLst/>
                <a:latin typeface="Times New Roman" pitchFamily="18" charset="0"/>
                <a:cs typeface="Times New Roman" pitchFamily="18" charset="0"/>
              </a:rPr>
              <a:t>	Затем зерно обмолачивают. После его надо провеять, рассортировать, просушить и перевезти на зерносклады. Затем оттуда берут зерно, перемалывают его и превращают в муку. Из муки готовят тесто и выпекают хлеб.</a:t>
            </a:r>
            <a:br>
              <a:rPr lang="ru-RU" sz="1600" b="1" cap="none" dirty="0" smtClean="0">
                <a:solidFill>
                  <a:schemeClr val="tx1"/>
                </a:solidFill>
                <a:effectLst/>
                <a:latin typeface="Times New Roman" pitchFamily="18" charset="0"/>
                <a:cs typeface="Times New Roman" pitchFamily="18" charset="0"/>
              </a:rPr>
            </a:br>
            <a:endParaRPr lang="ru-RU" sz="1400" b="1" dirty="0">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512" y="260648"/>
            <a:ext cx="4392488" cy="2305050"/>
          </a:xfrm>
        </p:spPr>
        <p:txBody>
          <a:bodyPr>
            <a:noAutofit/>
          </a:bodyPr>
          <a:lstStyle/>
          <a:p>
            <a:pPr algn="l"/>
            <a:r>
              <a:rPr lang="ru-RU" sz="1600" dirty="0" smtClean="0"/>
              <a:t>                                                </a:t>
            </a:r>
            <a:r>
              <a:rPr lang="ru-RU" sz="1800" b="1" dirty="0" smtClean="0">
                <a:solidFill>
                  <a:schemeClr val="tx1"/>
                </a:solidFill>
                <a:effectLst/>
                <a:latin typeface="Times New Roman" pitchFamily="18" charset="0"/>
                <a:cs typeface="Times New Roman" pitchFamily="18" charset="0"/>
              </a:rPr>
              <a:t>Практическая часть</a:t>
            </a:r>
            <a:r>
              <a:rPr lang="ru-RU" sz="1600" dirty="0">
                <a:solidFill>
                  <a:schemeClr val="tx1"/>
                </a:solidFill>
                <a:effectLst/>
                <a:latin typeface="Times New Roman" pitchFamily="18" charset="0"/>
                <a:cs typeface="Times New Roman" pitchFamily="18" charset="0"/>
              </a:rPr>
              <a:t/>
            </a:r>
            <a:br>
              <a:rPr lang="ru-RU" sz="1600" dirty="0">
                <a:solidFill>
                  <a:schemeClr val="tx1"/>
                </a:solidFill>
                <a:effectLst/>
                <a:latin typeface="Times New Roman" pitchFamily="18" charset="0"/>
                <a:cs typeface="Times New Roman" pitchFamily="18" charset="0"/>
              </a:rPr>
            </a:br>
            <a:r>
              <a:rPr lang="ru-RU" sz="1800" cap="none" dirty="0" smtClean="0">
                <a:solidFill>
                  <a:schemeClr val="tx1"/>
                </a:solidFill>
                <a:effectLst/>
                <a:latin typeface="Times New Roman" pitchFamily="18" charset="0"/>
                <a:cs typeface="Times New Roman" pitchFamily="18" charset="0"/>
              </a:rPr>
              <a:t>Как получить муку? Это интересно не только </a:t>
            </a:r>
            <a:r>
              <a:rPr lang="ru-RU" sz="1800" cap="none" dirty="0" smtClean="0">
                <a:solidFill>
                  <a:schemeClr val="tx1"/>
                </a:solidFill>
                <a:effectLst/>
                <a:latin typeface="Times New Roman" pitchFamily="18" charset="0"/>
                <a:cs typeface="Times New Roman" pitchFamily="18" charset="0"/>
              </a:rPr>
              <a:t>мне, </a:t>
            </a:r>
            <a:r>
              <a:rPr lang="ru-RU" sz="1800" cap="none" dirty="0" smtClean="0">
                <a:solidFill>
                  <a:schemeClr val="tx1"/>
                </a:solidFill>
                <a:effectLst/>
                <a:latin typeface="Times New Roman" pitchFamily="18" charset="0"/>
                <a:cs typeface="Times New Roman" pitchFamily="18" charset="0"/>
              </a:rPr>
              <a:t>но и всем воспитанникам детского сада. </a:t>
            </a:r>
            <a:r>
              <a:rPr lang="ru-RU" sz="1800" cap="none" dirty="0" smtClean="0">
                <a:solidFill>
                  <a:schemeClr val="tx1"/>
                </a:solidFill>
                <a:effectLst/>
                <a:latin typeface="Times New Roman" pitchFamily="18" charset="0"/>
                <a:cs typeface="Times New Roman" pitchFamily="18" charset="0"/>
              </a:rPr>
              <a:t/>
            </a:r>
            <a:br>
              <a:rPr lang="ru-RU" sz="1800" cap="none" dirty="0" smtClean="0">
                <a:solidFill>
                  <a:schemeClr val="tx1"/>
                </a:solidFill>
                <a:effectLst/>
                <a:latin typeface="Times New Roman" pitchFamily="18" charset="0"/>
                <a:cs typeface="Times New Roman" pitchFamily="18" charset="0"/>
              </a:rPr>
            </a:br>
            <a:r>
              <a:rPr lang="ru-RU" sz="1800" cap="none" dirty="0" smtClean="0">
                <a:solidFill>
                  <a:schemeClr val="tx1"/>
                </a:solidFill>
                <a:effectLst/>
                <a:latin typeface="Times New Roman" pitchFamily="18" charset="0"/>
                <a:cs typeface="Times New Roman" pitchFamily="18" charset="0"/>
              </a:rPr>
              <a:t>В опытно-экспериментальной </a:t>
            </a:r>
            <a:r>
              <a:rPr lang="ru-RU" sz="1800" cap="none" dirty="0" smtClean="0">
                <a:solidFill>
                  <a:schemeClr val="tx1"/>
                </a:solidFill>
                <a:effectLst/>
                <a:latin typeface="Times New Roman" pitchFamily="18" charset="0"/>
                <a:cs typeface="Times New Roman" pitchFamily="18" charset="0"/>
              </a:rPr>
              <a:t>деятельности мы под руководством воспитателя превращали зёрна пшеницы в муку с помощью кофемолки.</a:t>
            </a:r>
            <a:r>
              <a:rPr lang="ru-RU" sz="1600" dirty="0"/>
              <a:t/>
            </a:r>
            <a:br>
              <a:rPr lang="ru-RU" sz="1600" dirty="0"/>
            </a:br>
            <a:endParaRPr lang="ru-RU" sz="1600" dirty="0"/>
          </a:p>
        </p:txBody>
      </p:sp>
      <p:pic>
        <p:nvPicPr>
          <p:cNvPr id="4" name="Содержимое 3" descr="Фото3125.jpg"/>
          <p:cNvPicPr>
            <a:picLocks noGrp="1" noChangeAspect="1"/>
          </p:cNvPicPr>
          <p:nvPr>
            <p:ph idx="4294967295"/>
          </p:nvPr>
        </p:nvPicPr>
        <p:blipFill>
          <a:blip r:embed="rId2" cstate="print"/>
          <a:stretch>
            <a:fillRect/>
          </a:stretch>
        </p:blipFill>
        <p:spPr>
          <a:xfrm>
            <a:off x="683568" y="2780928"/>
            <a:ext cx="2303463" cy="3840163"/>
          </a:xfrm>
        </p:spPr>
      </p:pic>
      <p:sp>
        <p:nvSpPr>
          <p:cNvPr id="5" name="Прямоугольник 4"/>
          <p:cNvSpPr/>
          <p:nvPr/>
        </p:nvSpPr>
        <p:spPr>
          <a:xfrm>
            <a:off x="4572000" y="764704"/>
            <a:ext cx="4572000" cy="2031325"/>
          </a:xfrm>
          <a:prstGeom prst="rect">
            <a:avLst/>
          </a:prstGeom>
        </p:spPr>
        <p:txBody>
          <a:bodyPr>
            <a:spAutoFit/>
          </a:bodyPr>
          <a:lstStyle/>
          <a:p>
            <a:r>
              <a:rPr lang="ru-RU" dirty="0" smtClean="0">
                <a:latin typeface="Times New Roman" pitchFamily="18" charset="0"/>
                <a:cs typeface="Times New Roman" pitchFamily="18" charset="0"/>
              </a:rPr>
              <a:t>В выходные дни мама решила испечь пироги с </a:t>
            </a:r>
            <a:r>
              <a:rPr lang="ru-RU" dirty="0" smtClean="0">
                <a:latin typeface="Times New Roman" pitchFamily="18" charset="0"/>
                <a:cs typeface="Times New Roman" pitchFamily="18" charset="0"/>
              </a:rPr>
              <a:t>яблоками, </a:t>
            </a:r>
            <a:r>
              <a:rPr lang="ru-RU" dirty="0" smtClean="0">
                <a:latin typeface="Times New Roman" pitchFamily="18" charset="0"/>
                <a:cs typeface="Times New Roman" pitchFamily="18" charset="0"/>
              </a:rPr>
              <a:t>и нам пришлось сходить в магазин за продуктами. В магазине я видела прилавок с хлебобулочными изделиями, муку разного сорта. Пакет </a:t>
            </a:r>
            <a:r>
              <a:rPr lang="ru-RU" dirty="0" smtClean="0">
                <a:latin typeface="Times New Roman" pitchFamily="18" charset="0"/>
                <a:cs typeface="Times New Roman" pitchFamily="18" charset="0"/>
              </a:rPr>
              <a:t>муки, </a:t>
            </a:r>
            <a:r>
              <a:rPr lang="ru-RU" dirty="0" smtClean="0">
                <a:latin typeface="Times New Roman" pitchFamily="18" charset="0"/>
                <a:cs typeface="Times New Roman" pitchFamily="18" charset="0"/>
              </a:rPr>
              <a:t>который мы </a:t>
            </a:r>
            <a:r>
              <a:rPr lang="ru-RU" dirty="0" smtClean="0">
                <a:latin typeface="Times New Roman" pitchFamily="18" charset="0"/>
                <a:cs typeface="Times New Roman" pitchFamily="18" charset="0"/>
              </a:rPr>
              <a:t>купили, </a:t>
            </a:r>
            <a:r>
              <a:rPr lang="ru-RU" dirty="0" smtClean="0">
                <a:latin typeface="Times New Roman" pitchFamily="18" charset="0"/>
                <a:cs typeface="Times New Roman" pitchFamily="18" charset="0"/>
              </a:rPr>
              <a:t>для меня оказался тяжеловатым, поэтому его несла моя мама.</a:t>
            </a:r>
            <a:endParaRPr lang="ru-RU" dirty="0">
              <a:latin typeface="Times New Roman" pitchFamily="18" charset="0"/>
              <a:cs typeface="Times New Roman" pitchFamily="18" charset="0"/>
            </a:endParaRPr>
          </a:p>
        </p:txBody>
      </p:sp>
      <p:pic>
        <p:nvPicPr>
          <p:cNvPr id="6" name="Рисунок 5" descr="20151112_175529.jpg"/>
          <p:cNvPicPr>
            <a:picLocks noChangeAspect="1"/>
          </p:cNvPicPr>
          <p:nvPr/>
        </p:nvPicPr>
        <p:blipFill>
          <a:blip r:embed="rId3" cstate="print"/>
          <a:stretch>
            <a:fillRect/>
          </a:stretch>
        </p:blipFill>
        <p:spPr>
          <a:xfrm>
            <a:off x="5148064" y="2924944"/>
            <a:ext cx="2715766" cy="362102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9683"/>
            <a:ext cx="4449106" cy="2606898"/>
          </a:xfrm>
          <a:prstGeom prst="rect">
            <a:avLst/>
          </a:prstGeom>
          <a:effectLst>
            <a:softEdge rad="635000"/>
          </a:effectLst>
        </p:spPr>
      </p:pic>
      <p:sp>
        <p:nvSpPr>
          <p:cNvPr id="2" name="Заголовок 1"/>
          <p:cNvSpPr>
            <a:spLocks noGrp="1"/>
          </p:cNvSpPr>
          <p:nvPr>
            <p:ph type="title" idx="4294967295"/>
          </p:nvPr>
        </p:nvSpPr>
        <p:spPr>
          <a:xfrm>
            <a:off x="457200" y="457200"/>
            <a:ext cx="4186808" cy="4339952"/>
          </a:xfrm>
        </p:spPr>
        <p:txBody>
          <a:bodyPr>
            <a:normAutofit/>
          </a:bodyPr>
          <a:lstStyle/>
          <a:p>
            <a:r>
              <a:rPr lang="ru-RU" sz="1800" cap="none" dirty="0" smtClean="0">
                <a:solidFill>
                  <a:schemeClr val="tx1"/>
                </a:solidFill>
                <a:effectLst/>
                <a:latin typeface="Times New Roman" pitchFamily="18" charset="0"/>
                <a:cs typeface="Times New Roman" pitchFamily="18" charset="0"/>
              </a:rPr>
              <a:t>Дома я старалась наблюдать за действиями мамы: как мама просеивала муку через сито  и замешивала тесто. На </a:t>
            </a:r>
            <a:r>
              <a:rPr lang="ru-RU" sz="1800" cap="none" dirty="0" smtClean="0">
                <a:solidFill>
                  <a:schemeClr val="tx1"/>
                </a:solidFill>
                <a:effectLst/>
                <a:latin typeface="Times New Roman" pitchFamily="18" charset="0"/>
                <a:cs typeface="Times New Roman" pitchFamily="18" charset="0"/>
              </a:rPr>
              <a:t>стол </a:t>
            </a:r>
            <a:r>
              <a:rPr lang="ru-RU" sz="1800" cap="none" dirty="0" smtClean="0">
                <a:solidFill>
                  <a:schemeClr val="tx1"/>
                </a:solidFill>
                <a:effectLst/>
                <a:latin typeface="Times New Roman" pitchFamily="18" charset="0"/>
                <a:cs typeface="Times New Roman" pitchFamily="18" charset="0"/>
              </a:rPr>
              <a:t>просыпалась часть </a:t>
            </a:r>
            <a:r>
              <a:rPr lang="ru-RU" sz="1800" cap="none" dirty="0" smtClean="0">
                <a:solidFill>
                  <a:schemeClr val="tx1"/>
                </a:solidFill>
                <a:effectLst/>
                <a:latin typeface="Times New Roman" pitchFamily="18" charset="0"/>
                <a:cs typeface="Times New Roman" pitchFamily="18" charset="0"/>
              </a:rPr>
              <a:t>муки, </a:t>
            </a:r>
            <a:r>
              <a:rPr lang="ru-RU" sz="1800" cap="none" dirty="0" smtClean="0">
                <a:solidFill>
                  <a:schemeClr val="tx1"/>
                </a:solidFill>
                <a:effectLst/>
                <a:latin typeface="Times New Roman" pitchFamily="18" charset="0"/>
                <a:cs typeface="Times New Roman" pitchFamily="18" charset="0"/>
              </a:rPr>
              <a:t>и я попыталась её собрать, как вдруг я заметила след-дорожку от </a:t>
            </a:r>
            <a:r>
              <a:rPr lang="ru-RU" sz="1800" cap="none" dirty="0" smtClean="0">
                <a:solidFill>
                  <a:schemeClr val="tx1"/>
                </a:solidFill>
                <a:effectLst/>
                <a:latin typeface="Times New Roman" pitchFamily="18" charset="0"/>
                <a:cs typeface="Times New Roman" pitchFamily="18" charset="0"/>
              </a:rPr>
              <a:t>пальчика. Я </a:t>
            </a:r>
            <a:r>
              <a:rPr lang="ru-RU" sz="1800" cap="none" dirty="0" smtClean="0">
                <a:solidFill>
                  <a:schemeClr val="tx1"/>
                </a:solidFill>
                <a:effectLst/>
                <a:latin typeface="Times New Roman" pitchFamily="18" charset="0"/>
                <a:cs typeface="Times New Roman" pitchFamily="18" charset="0"/>
              </a:rPr>
              <a:t>решила нарисовать на столе солнышко – и у меня получилось! А ещё мне мама предложила потрогать тесто и самостоятельно его помесить, раскатать скалочкой. Тесто оказалось мягким, нежным, хорошо  лепилось. Мы испекли чудесные </a:t>
            </a:r>
            <a:r>
              <a:rPr lang="ru-RU" sz="1800" cap="none" dirty="0" smtClean="0">
                <a:solidFill>
                  <a:schemeClr val="tx1"/>
                </a:solidFill>
                <a:effectLst/>
                <a:latin typeface="Times New Roman" pitchFamily="18" charset="0"/>
                <a:cs typeface="Times New Roman" pitchFamily="18" charset="0"/>
              </a:rPr>
              <a:t>пироги, </a:t>
            </a:r>
            <a:r>
              <a:rPr lang="ru-RU" sz="1800" cap="none" dirty="0" smtClean="0">
                <a:solidFill>
                  <a:schemeClr val="tx1"/>
                </a:solidFill>
                <a:effectLst/>
                <a:latin typeface="Times New Roman" pitchFamily="18" charset="0"/>
                <a:cs typeface="Times New Roman" pitchFamily="18" charset="0"/>
              </a:rPr>
              <a:t>всем понравились!</a:t>
            </a:r>
            <a:br>
              <a:rPr lang="ru-RU" sz="1800" cap="none" dirty="0" smtClean="0">
                <a:solidFill>
                  <a:schemeClr val="tx1"/>
                </a:solidFill>
                <a:effectLst/>
                <a:latin typeface="Times New Roman" pitchFamily="18" charset="0"/>
                <a:cs typeface="Times New Roman" pitchFamily="18" charset="0"/>
              </a:rPr>
            </a:br>
            <a:endParaRPr lang="ru-RU" sz="1800" cap="none" dirty="0">
              <a:solidFill>
                <a:schemeClr val="tx1"/>
              </a:solidFill>
              <a:effectLst/>
              <a:latin typeface="Times New Roman" pitchFamily="18" charset="0"/>
              <a:cs typeface="Times New Roman" pitchFamily="18" charset="0"/>
            </a:endParaRPr>
          </a:p>
        </p:txBody>
      </p:sp>
      <p:pic>
        <p:nvPicPr>
          <p:cNvPr id="4" name="Содержимое 3" descr="20151112_175742.jpg"/>
          <p:cNvPicPr>
            <a:picLocks noGrp="1" noChangeAspect="1"/>
          </p:cNvPicPr>
          <p:nvPr>
            <p:ph idx="4294967295"/>
          </p:nvPr>
        </p:nvPicPr>
        <p:blipFill>
          <a:blip r:embed="rId3" cstate="print"/>
          <a:stretch>
            <a:fillRect/>
          </a:stretch>
        </p:blipFill>
        <p:spPr>
          <a:xfrm>
            <a:off x="5220072" y="1628800"/>
            <a:ext cx="3394075" cy="45259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0"/>
            <a:ext cx="6059488" cy="1772816"/>
          </a:xfrm>
        </p:spPr>
        <p:txBody>
          <a:bodyPr>
            <a:normAutofit fontScale="90000"/>
          </a:bodyPr>
          <a:lstStyle/>
          <a:p>
            <a:r>
              <a:rPr lang="ru-RU" sz="2000" b="1" cap="none" dirty="0" smtClean="0">
                <a:solidFill>
                  <a:schemeClr val="tx1"/>
                </a:solidFill>
                <a:effectLst/>
                <a:latin typeface="Times New Roman" pitchFamily="18" charset="0"/>
                <a:cs typeface="Times New Roman" pitchFamily="18" charset="0"/>
              </a:rPr>
              <a:t>                                         </a:t>
            </a:r>
            <a:r>
              <a:rPr lang="ru-RU" sz="2200" b="1" cap="none" dirty="0" smtClean="0">
                <a:solidFill>
                  <a:schemeClr val="tx1"/>
                </a:solidFill>
                <a:effectLst/>
                <a:latin typeface="Times New Roman" pitchFamily="18" charset="0"/>
                <a:cs typeface="Times New Roman" pitchFamily="18" charset="0"/>
              </a:rPr>
              <a:t>Заключение</a:t>
            </a:r>
            <a:r>
              <a:rPr lang="ru-RU" sz="1400" cap="none" dirty="0" smtClean="0">
                <a:solidFill>
                  <a:schemeClr val="tx1"/>
                </a:solidFill>
                <a:effectLst/>
                <a:latin typeface="Times New Roman" pitchFamily="18" charset="0"/>
                <a:cs typeface="Times New Roman" pitchFamily="18" charset="0"/>
              </a:rPr>
              <a:t/>
            </a:r>
            <a:br>
              <a:rPr lang="ru-RU" sz="1400" cap="none" dirty="0" smtClean="0">
                <a:solidFill>
                  <a:schemeClr val="tx1"/>
                </a:solidFill>
                <a:effectLst/>
                <a:latin typeface="Times New Roman" pitchFamily="18" charset="0"/>
                <a:cs typeface="Times New Roman" pitchFamily="18" charset="0"/>
              </a:rPr>
            </a:br>
            <a:r>
              <a:rPr lang="ru-RU" sz="1800" cap="none" dirty="0" smtClean="0">
                <a:solidFill>
                  <a:schemeClr val="tx1"/>
                </a:solidFill>
                <a:effectLst/>
                <a:latin typeface="Times New Roman" pitchFamily="18" charset="0"/>
                <a:cs typeface="Times New Roman" pitchFamily="18" charset="0"/>
              </a:rPr>
              <a:t>Мука – настоящая волшебница! Из неё можно приготовить огромное количество продуктов. Это кондитерские, </a:t>
            </a:r>
            <a:r>
              <a:rPr lang="ru-RU" sz="1800" cap="none" dirty="0" smtClean="0">
                <a:solidFill>
                  <a:schemeClr val="tx1"/>
                </a:solidFill>
                <a:effectLst/>
                <a:latin typeface="Times New Roman" pitchFamily="18" charset="0"/>
                <a:cs typeface="Times New Roman" pitchFamily="18" charset="0"/>
              </a:rPr>
              <a:t>макаронные, </a:t>
            </a:r>
            <a:r>
              <a:rPr lang="ru-RU" sz="1800" cap="none" dirty="0" smtClean="0">
                <a:solidFill>
                  <a:schemeClr val="tx1"/>
                </a:solidFill>
                <a:effectLst/>
                <a:latin typeface="Times New Roman" pitchFamily="18" charset="0"/>
                <a:cs typeface="Times New Roman" pitchFamily="18" charset="0"/>
              </a:rPr>
              <a:t>хлебобулочные изделия. Она тяжёлая в пачке, лёгкая на руке, можно подуть на неё. Мука мелкая, проходит через сито. А какая она сыпучая – на ней можно рисовать. Считаю, что моя </a:t>
            </a:r>
            <a:r>
              <a:rPr lang="ru-RU" sz="1800" cap="none" dirty="0" smtClean="0">
                <a:solidFill>
                  <a:schemeClr val="tx1"/>
                </a:solidFill>
                <a:effectLst/>
                <a:latin typeface="Times New Roman" pitchFamily="18" charset="0"/>
                <a:cs typeface="Times New Roman" pitchFamily="18" charset="0"/>
              </a:rPr>
              <a:t>гипотеза о том, что  </a:t>
            </a:r>
            <a:r>
              <a:rPr lang="ru-RU" sz="1800" cap="none" dirty="0">
                <a:solidFill>
                  <a:schemeClr val="tx1"/>
                </a:solidFill>
                <a:effectLst/>
                <a:latin typeface="Times New Roman" pitchFamily="18" charset="0"/>
                <a:cs typeface="Times New Roman" pitchFamily="18" charset="0"/>
              </a:rPr>
              <a:t>мука обладает волшебными </a:t>
            </a:r>
            <a:r>
              <a:rPr lang="ru-RU" sz="1800" cap="none" dirty="0" smtClean="0">
                <a:solidFill>
                  <a:schemeClr val="tx1"/>
                </a:solidFill>
                <a:effectLst/>
                <a:latin typeface="Times New Roman" pitchFamily="18" charset="0"/>
                <a:cs typeface="Times New Roman" pitchFamily="18" charset="0"/>
              </a:rPr>
              <a:t>свойствами, </a:t>
            </a:r>
            <a:r>
              <a:rPr lang="ru-RU" sz="1800" cap="none" dirty="0" smtClean="0">
                <a:solidFill>
                  <a:schemeClr val="tx1"/>
                </a:solidFill>
                <a:effectLst/>
                <a:latin typeface="Times New Roman" pitchFamily="18" charset="0"/>
                <a:cs typeface="Times New Roman" pitchFamily="18" charset="0"/>
              </a:rPr>
              <a:t>подтвердилась.</a:t>
            </a:r>
            <a:endParaRPr lang="ru-RU" sz="1400" cap="none" dirty="0">
              <a:solidFill>
                <a:schemeClr val="tx1"/>
              </a:solidFill>
              <a:effectLst/>
              <a:latin typeface="Times New Roman" pitchFamily="18" charset="0"/>
              <a:cs typeface="Times New Roman" pitchFamily="18" charset="0"/>
            </a:endParaRPr>
          </a:p>
        </p:txBody>
      </p:sp>
      <p:pic>
        <p:nvPicPr>
          <p:cNvPr id="4" name="Содержимое 3" descr="20151113_154630.jpg"/>
          <p:cNvPicPr>
            <a:picLocks noGrp="1" noChangeAspect="1"/>
          </p:cNvPicPr>
          <p:nvPr>
            <p:ph idx="4294967295"/>
          </p:nvPr>
        </p:nvPicPr>
        <p:blipFill>
          <a:blip r:embed="rId2" cstate="print"/>
          <a:stretch>
            <a:fillRect/>
          </a:stretch>
        </p:blipFill>
        <p:spPr>
          <a:xfrm>
            <a:off x="4499992" y="4149080"/>
            <a:ext cx="3279775" cy="2459037"/>
          </a:xfrm>
        </p:spPr>
      </p:pic>
      <p:pic>
        <p:nvPicPr>
          <p:cNvPr id="5" name="Рисунок 4" descr="Фото3121.jpg"/>
          <p:cNvPicPr>
            <a:picLocks noChangeAspect="1"/>
          </p:cNvPicPr>
          <p:nvPr/>
        </p:nvPicPr>
        <p:blipFill>
          <a:blip r:embed="rId3" cstate="print"/>
          <a:stretch>
            <a:fillRect/>
          </a:stretch>
        </p:blipFill>
        <p:spPr>
          <a:xfrm>
            <a:off x="395536" y="4509120"/>
            <a:ext cx="3201144" cy="1920686"/>
          </a:xfrm>
          <a:prstGeom prst="rect">
            <a:avLst/>
          </a:prstGeom>
        </p:spPr>
      </p:pic>
      <p:pic>
        <p:nvPicPr>
          <p:cNvPr id="6" name="Рисунок 5" descr="Фото3126.jpg"/>
          <p:cNvPicPr>
            <a:picLocks noChangeAspect="1"/>
          </p:cNvPicPr>
          <p:nvPr/>
        </p:nvPicPr>
        <p:blipFill>
          <a:blip r:embed="rId4" cstate="print"/>
          <a:stretch>
            <a:fillRect/>
          </a:stretch>
        </p:blipFill>
        <p:spPr>
          <a:xfrm>
            <a:off x="251520" y="1988840"/>
            <a:ext cx="3960440" cy="2376264"/>
          </a:xfrm>
          <a:prstGeom prst="rect">
            <a:avLst/>
          </a:prstGeom>
        </p:spPr>
      </p:pic>
      <p:pic>
        <p:nvPicPr>
          <p:cNvPr id="7" name="Рисунок 6" descr="Фото3128.jpg"/>
          <p:cNvPicPr>
            <a:picLocks noChangeAspect="1"/>
          </p:cNvPicPr>
          <p:nvPr/>
        </p:nvPicPr>
        <p:blipFill>
          <a:blip r:embed="rId5" cstate="print"/>
          <a:stretch>
            <a:fillRect/>
          </a:stretch>
        </p:blipFill>
        <p:spPr>
          <a:xfrm>
            <a:off x="6588224" y="188640"/>
            <a:ext cx="2203445" cy="3672408"/>
          </a:xfrm>
          <a:prstGeom prst="rect">
            <a:avLst/>
          </a:prstGeom>
        </p:spPr>
      </p:pic>
      <p:sp>
        <p:nvSpPr>
          <p:cNvPr id="9" name="TextBox 8"/>
          <p:cNvSpPr txBox="1"/>
          <p:nvPr/>
        </p:nvSpPr>
        <p:spPr>
          <a:xfrm>
            <a:off x="251520" y="1700808"/>
            <a:ext cx="1286058" cy="276999"/>
          </a:xfrm>
          <a:prstGeom prst="rect">
            <a:avLst/>
          </a:prstGeom>
          <a:noFill/>
        </p:spPr>
        <p:txBody>
          <a:bodyPr wrap="none" rtlCol="0">
            <a:spAutoFit/>
          </a:bodyPr>
          <a:lstStyle/>
          <a:p>
            <a:r>
              <a:rPr lang="ru-RU" sz="1200" dirty="0" smtClean="0"/>
              <a:t>Рисунки на муке</a:t>
            </a:r>
            <a:endParaRPr lang="ru-RU" sz="1200" dirty="0"/>
          </a:p>
        </p:txBody>
      </p:sp>
      <p:sp>
        <p:nvSpPr>
          <p:cNvPr id="10" name="TextBox 9"/>
          <p:cNvSpPr txBox="1"/>
          <p:nvPr/>
        </p:nvSpPr>
        <p:spPr>
          <a:xfrm>
            <a:off x="395536" y="6453336"/>
            <a:ext cx="2078198" cy="276999"/>
          </a:xfrm>
          <a:prstGeom prst="rect">
            <a:avLst/>
          </a:prstGeom>
          <a:noFill/>
        </p:spPr>
        <p:txBody>
          <a:bodyPr wrap="none" rtlCol="0">
            <a:spAutoFit/>
          </a:bodyPr>
          <a:lstStyle/>
          <a:p>
            <a:r>
              <a:rPr lang="ru-RU" sz="1200" dirty="0" smtClean="0"/>
              <a:t>Аппликация «Поле колосьев»</a:t>
            </a:r>
            <a:endParaRPr lang="ru-RU" sz="1200" dirty="0"/>
          </a:p>
        </p:txBody>
      </p:sp>
      <p:sp>
        <p:nvSpPr>
          <p:cNvPr id="11" name="TextBox 10"/>
          <p:cNvSpPr txBox="1"/>
          <p:nvPr/>
        </p:nvSpPr>
        <p:spPr>
          <a:xfrm>
            <a:off x="6372200" y="3861048"/>
            <a:ext cx="1786066" cy="276999"/>
          </a:xfrm>
          <a:prstGeom prst="rect">
            <a:avLst/>
          </a:prstGeom>
          <a:noFill/>
        </p:spPr>
        <p:txBody>
          <a:bodyPr wrap="none" rtlCol="0">
            <a:spAutoFit/>
          </a:bodyPr>
          <a:lstStyle/>
          <a:p>
            <a:r>
              <a:rPr lang="ru-RU" sz="1200" dirty="0" smtClean="0"/>
              <a:t>Лепка из солёного теста</a:t>
            </a:r>
            <a:endParaRPr lang="ru-RU" sz="1200" dirty="0"/>
          </a:p>
        </p:txBody>
      </p:sp>
      <p:sp>
        <p:nvSpPr>
          <p:cNvPr id="12" name="TextBox 11"/>
          <p:cNvSpPr txBox="1"/>
          <p:nvPr/>
        </p:nvSpPr>
        <p:spPr>
          <a:xfrm>
            <a:off x="4644008" y="6581001"/>
            <a:ext cx="2192652" cy="276999"/>
          </a:xfrm>
          <a:prstGeom prst="rect">
            <a:avLst/>
          </a:prstGeom>
          <a:noFill/>
        </p:spPr>
        <p:txBody>
          <a:bodyPr wrap="none" rtlCol="0">
            <a:spAutoFit/>
          </a:bodyPr>
          <a:lstStyle/>
          <a:p>
            <a:r>
              <a:rPr lang="ru-RU" sz="1200" dirty="0" smtClean="0"/>
              <a:t>Просеивание муки через сито</a:t>
            </a:r>
            <a:endParaRPr lang="ru-RU" sz="1200" dirty="0"/>
          </a:p>
        </p:txBody>
      </p:sp>
      <p:sp>
        <p:nvSpPr>
          <p:cNvPr id="13" name="Прямоугольник 12"/>
          <p:cNvSpPr/>
          <p:nvPr/>
        </p:nvSpPr>
        <p:spPr>
          <a:xfrm>
            <a:off x="4499992" y="1772816"/>
            <a:ext cx="2160240" cy="2308324"/>
          </a:xfrm>
          <a:prstGeom prst="rect">
            <a:avLst/>
          </a:prstGeom>
        </p:spPr>
        <p:txBody>
          <a:bodyPr wrap="square">
            <a:spAutoFit/>
          </a:bodyPr>
          <a:lstStyle/>
          <a:p>
            <a:r>
              <a:rPr lang="ru-RU" sz="1600" dirty="0">
                <a:latin typeface="Times New Roman" pitchFamily="18" charset="0"/>
                <a:cs typeface="Times New Roman" pitchFamily="18" charset="0"/>
              </a:rPr>
              <a:t>Меня очень увлекли эти </a:t>
            </a:r>
            <a:r>
              <a:rPr lang="ru-RU" sz="1600" dirty="0" smtClean="0">
                <a:latin typeface="Times New Roman" pitchFamily="18" charset="0"/>
                <a:cs typeface="Times New Roman" pitchFamily="18" charset="0"/>
              </a:rPr>
              <a:t>познания, </a:t>
            </a:r>
            <a:r>
              <a:rPr lang="ru-RU" sz="1600" dirty="0">
                <a:latin typeface="Times New Roman" pitchFamily="18" charset="0"/>
                <a:cs typeface="Times New Roman" pitchFamily="18" charset="0"/>
              </a:rPr>
              <a:t>и я с большим удовольствием </a:t>
            </a:r>
            <a:r>
              <a:rPr lang="ru-RU" sz="1600" dirty="0" smtClean="0">
                <a:latin typeface="Times New Roman" pitchFamily="18" charset="0"/>
                <a:cs typeface="Times New Roman" pitchFamily="18" charset="0"/>
              </a:rPr>
              <a:t>изготавлив</a:t>
            </a:r>
            <a:r>
              <a:rPr lang="ru-RU" sz="1600" dirty="0">
                <a:latin typeface="Times New Roman" pitchFamily="18" charset="0"/>
                <a:cs typeface="Times New Roman" pitchFamily="18" charset="0"/>
              </a:rPr>
              <a:t>а</a:t>
            </a:r>
            <a:r>
              <a:rPr lang="ru-RU" sz="1600" dirty="0" smtClean="0">
                <a:latin typeface="Times New Roman" pitchFamily="18" charset="0"/>
                <a:cs typeface="Times New Roman" pitchFamily="18" charset="0"/>
              </a:rPr>
              <a:t>ла </a:t>
            </a:r>
            <a:r>
              <a:rPr lang="ru-RU" sz="1600" dirty="0">
                <a:latin typeface="Times New Roman" pitchFamily="18" charset="0"/>
                <a:cs typeface="Times New Roman" pitchFamily="18" charset="0"/>
              </a:rPr>
              <a:t>поделки из солёного теста на занятиях по лепке в детском саду.</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86800" cy="648072"/>
          </a:xfrm>
        </p:spPr>
        <p:txBody>
          <a:bodyPr>
            <a:normAutofit/>
          </a:bodyPr>
          <a:lstStyle/>
          <a:p>
            <a:pPr algn="ctr"/>
            <a:r>
              <a:rPr lang="ru-RU" sz="2000" b="1" dirty="0" smtClean="0">
                <a:latin typeface="Times New Roman" pitchFamily="18" charset="0"/>
                <a:cs typeface="Times New Roman" pitchFamily="18" charset="0"/>
              </a:rPr>
              <a:t>ЛИТЕРАТУРА:</a:t>
            </a:r>
            <a:endParaRPr lang="ru-RU" sz="2000" b="1" dirty="0">
              <a:latin typeface="Times New Roman" pitchFamily="18" charset="0"/>
              <a:cs typeface="Times New Roman" pitchFamily="18" charset="0"/>
            </a:endParaRPr>
          </a:p>
        </p:txBody>
      </p:sp>
      <p:sp>
        <p:nvSpPr>
          <p:cNvPr id="3" name="Объект 2"/>
          <p:cNvSpPr>
            <a:spLocks noGrp="1"/>
          </p:cNvSpPr>
          <p:nvPr>
            <p:ph idx="1"/>
          </p:nvPr>
        </p:nvSpPr>
        <p:spPr>
          <a:xfrm>
            <a:off x="323528" y="1196752"/>
            <a:ext cx="8686800" cy="5544616"/>
          </a:xfrm>
        </p:spPr>
        <p:txBody>
          <a:bodyPr>
            <a:normAutofit lnSpcReduction="10000"/>
          </a:bodyPr>
          <a:lstStyle/>
          <a:p>
            <a:pPr marL="0" indent="0">
              <a:buNone/>
            </a:pPr>
            <a:r>
              <a:rPr lang="ru-RU" sz="2000" dirty="0" smtClean="0">
                <a:latin typeface="Times New Roman" pitchFamily="18" charset="0"/>
                <a:cs typeface="Times New Roman" pitchFamily="18" charset="0"/>
              </a:rPr>
              <a:t>1. Учебная программа дошкольного образования, Минск, Национальный институт образования, 2012.</a:t>
            </a:r>
          </a:p>
          <a:p>
            <a:pPr marL="0" indent="0">
              <a:buNone/>
            </a:pPr>
            <a:r>
              <a:rPr lang="ru-RU" sz="2000" dirty="0" smtClean="0">
                <a:latin typeface="Times New Roman" pitchFamily="18" charset="0"/>
                <a:cs typeface="Times New Roman" pitchFamily="18" charset="0"/>
              </a:rPr>
              <a:t>2. </a:t>
            </a:r>
            <a:r>
              <a:rPr lang="ru-RU" sz="2000" dirty="0" err="1" smtClean="0">
                <a:latin typeface="Times New Roman" pitchFamily="18" charset="0"/>
                <a:cs typeface="Times New Roman" pitchFamily="18" charset="0"/>
              </a:rPr>
              <a:t>Гомозова</a:t>
            </a:r>
            <a:r>
              <a:rPr lang="ru-RU" sz="2000" dirty="0" smtClean="0">
                <a:latin typeface="Times New Roman" pitchFamily="18" charset="0"/>
                <a:cs typeface="Times New Roman" pitchFamily="18" charset="0"/>
              </a:rPr>
              <a:t>, Ю.Б. Страна чудесных ремесел и веселых мастеров: пособие для педагогов учреждений, обеспечивающих получение дошкольного образования / Ю.Б. </a:t>
            </a:r>
            <a:r>
              <a:rPr lang="ru-RU" sz="2000" dirty="0" err="1" smtClean="0">
                <a:latin typeface="Times New Roman" pitchFamily="18" charset="0"/>
                <a:cs typeface="Times New Roman" pitchFamily="18" charset="0"/>
              </a:rPr>
              <a:t>Гомозова</a:t>
            </a:r>
            <a:r>
              <a:rPr lang="ru-RU" sz="2000" dirty="0" smtClean="0">
                <a:latin typeface="Times New Roman" pitchFamily="18" charset="0"/>
                <a:cs typeface="Times New Roman" pitchFamily="18" charset="0"/>
              </a:rPr>
              <a:t>, С.А. </a:t>
            </a:r>
            <a:r>
              <a:rPr lang="ru-RU" sz="2000" dirty="0" err="1" smtClean="0">
                <a:latin typeface="Times New Roman" pitchFamily="18" charset="0"/>
                <a:cs typeface="Times New Roman" pitchFamily="18" charset="0"/>
              </a:rPr>
              <a:t>Гомозова</a:t>
            </a:r>
            <a:r>
              <a:rPr lang="ru-RU" sz="2000" dirty="0" smtClean="0">
                <a:latin typeface="Times New Roman" pitchFamily="18" charset="0"/>
                <a:cs typeface="Times New Roman" pitchFamily="18" charset="0"/>
              </a:rPr>
              <a:t>. – Мозырь: ООО ИД «Белый ветер», 2009.</a:t>
            </a:r>
          </a:p>
          <a:p>
            <a:pPr marL="0" indent="0">
              <a:buNone/>
            </a:pPr>
            <a:r>
              <a:rPr lang="ru-RU" sz="2000" dirty="0" smtClean="0">
                <a:latin typeface="Times New Roman" pitchFamily="18" charset="0"/>
                <a:cs typeface="Times New Roman" pitchFamily="18" charset="0"/>
              </a:rPr>
              <a:t>3. Литвина, Н.В. Ознакомление детей старшего дошкольного возраста с рукотворным миром: учеб.-метод. пособие для педагогов учреждений </a:t>
            </a:r>
            <a:r>
              <a:rPr lang="ru-RU" sz="2000" dirty="0" err="1" smtClean="0">
                <a:latin typeface="Times New Roman" pitchFamily="18" charset="0"/>
                <a:cs typeface="Times New Roman" pitchFamily="18" charset="0"/>
              </a:rPr>
              <a:t>дошк</a:t>
            </a:r>
            <a:r>
              <a:rPr lang="ru-RU" sz="2000" dirty="0" smtClean="0">
                <a:latin typeface="Times New Roman" pitchFamily="18" charset="0"/>
                <a:cs typeface="Times New Roman" pitchFamily="18" charset="0"/>
              </a:rPr>
              <a:t>. образования с белорус. и рус. языками обучения: с электрон. прил. / Н.В. Литвина, Е.И. </a:t>
            </a:r>
            <a:r>
              <a:rPr lang="ru-RU" sz="2000" dirty="0" err="1" smtClean="0">
                <a:latin typeface="Times New Roman" pitchFamily="18" charset="0"/>
                <a:cs typeface="Times New Roman" pitchFamily="18" charset="0"/>
              </a:rPr>
              <a:t>Лосик</a:t>
            </a:r>
            <a:r>
              <a:rPr lang="ru-RU" sz="2000" dirty="0" smtClean="0">
                <a:latin typeface="Times New Roman" pitchFamily="18" charset="0"/>
                <a:cs typeface="Times New Roman" pitchFamily="18" charset="0"/>
              </a:rPr>
              <a:t>. – Минск: </a:t>
            </a:r>
            <a:r>
              <a:rPr lang="ru-RU" sz="2000" dirty="0" err="1" smtClean="0">
                <a:latin typeface="Times New Roman" pitchFamily="18" charset="0"/>
                <a:cs typeface="Times New Roman" pitchFamily="18" charset="0"/>
              </a:rPr>
              <a:t>Вышэйшая</a:t>
            </a:r>
            <a:r>
              <a:rPr lang="ru-RU" sz="2000" dirty="0" smtClean="0">
                <a:latin typeface="Times New Roman" pitchFamily="18" charset="0"/>
                <a:cs typeface="Times New Roman" pitchFamily="18" charset="0"/>
              </a:rPr>
              <a:t> школа, 2014.</a:t>
            </a:r>
          </a:p>
          <a:p>
            <a:pPr marL="0" indent="0">
              <a:buNone/>
            </a:pPr>
            <a:r>
              <a:rPr lang="ru-RU" sz="2000" dirty="0" smtClean="0">
                <a:latin typeface="Times New Roman" pitchFamily="18" charset="0"/>
                <a:cs typeface="Times New Roman" pitchFamily="18" charset="0"/>
              </a:rPr>
              <a:t>4. </a:t>
            </a:r>
            <a:r>
              <a:rPr lang="ru-RU" sz="2000" dirty="0" err="1" smtClean="0">
                <a:latin typeface="Times New Roman" pitchFamily="18" charset="0"/>
                <a:cs typeface="Times New Roman" pitchFamily="18" charset="0"/>
              </a:rPr>
              <a:t>Петрикевич</a:t>
            </a:r>
            <a:r>
              <a:rPr lang="ru-RU" sz="2000" dirty="0" smtClean="0">
                <a:latin typeface="Times New Roman" pitchFamily="18" charset="0"/>
                <a:cs typeface="Times New Roman" pitchFamily="18" charset="0"/>
              </a:rPr>
              <a:t>, А.А. Метод проектов в образовании дошкольников: пособие для педагогов учреждений</a:t>
            </a:r>
            <a:r>
              <a:rPr lang="ru-RU" sz="2000" dirty="0">
                <a:latin typeface="Times New Roman" pitchFamily="18" charset="0"/>
                <a:cs typeface="Times New Roman" pitchFamily="18" charset="0"/>
              </a:rPr>
              <a:t>, обеспечивающих получение дошкольного </a:t>
            </a:r>
            <a:r>
              <a:rPr lang="ru-RU" sz="2000" dirty="0" smtClean="0">
                <a:latin typeface="Times New Roman" pitchFamily="18" charset="0"/>
                <a:cs typeface="Times New Roman" pitchFamily="18" charset="0"/>
              </a:rPr>
              <a:t>образования / А.А. </a:t>
            </a:r>
            <a:r>
              <a:rPr lang="ru-RU" sz="2000" dirty="0" err="1" smtClean="0">
                <a:latin typeface="Times New Roman" pitchFamily="18" charset="0"/>
                <a:cs typeface="Times New Roman" pitchFamily="18" charset="0"/>
              </a:rPr>
              <a:t>Петрикевич</a:t>
            </a:r>
            <a:r>
              <a:rPr lang="ru-RU" sz="2000" dirty="0" smtClean="0">
                <a:latin typeface="Times New Roman" pitchFamily="18" charset="0"/>
                <a:cs typeface="Times New Roman" pitchFamily="18" charset="0"/>
              </a:rPr>
              <a:t>. – Мозырь: ООО </a:t>
            </a:r>
            <a:r>
              <a:rPr lang="ru-RU" sz="2000" dirty="0">
                <a:latin typeface="Times New Roman" pitchFamily="18" charset="0"/>
                <a:cs typeface="Times New Roman" pitchFamily="18" charset="0"/>
              </a:rPr>
              <a:t>ИД «Белый ветер», </a:t>
            </a:r>
            <a:r>
              <a:rPr lang="ru-RU" sz="2000" dirty="0" smtClean="0">
                <a:latin typeface="Times New Roman" pitchFamily="18" charset="0"/>
                <a:cs typeface="Times New Roman" pitchFamily="18" charset="0"/>
              </a:rPr>
              <a:t>2008.</a:t>
            </a:r>
          </a:p>
          <a:p>
            <a:pPr marL="0" indent="0">
              <a:buNone/>
            </a:pPr>
            <a:r>
              <a:rPr lang="ru-RU" sz="2000" dirty="0" smtClean="0">
                <a:latin typeface="Times New Roman" pitchFamily="18" charset="0"/>
                <a:cs typeface="Times New Roman" pitchFamily="18" charset="0"/>
              </a:rPr>
              <a:t>5. </a:t>
            </a:r>
            <a:r>
              <a:rPr lang="ru-RU" sz="2000" dirty="0" err="1" smtClean="0">
                <a:latin typeface="Times New Roman" pitchFamily="18" charset="0"/>
                <a:cs typeface="Times New Roman" pitchFamily="18" charset="0"/>
              </a:rPr>
              <a:t>Петрикевич</a:t>
            </a:r>
            <a:r>
              <a:rPr lang="ru-RU" sz="2000" dirty="0" smtClean="0">
                <a:latin typeface="Times New Roman" pitchFamily="18" charset="0"/>
                <a:cs typeface="Times New Roman" pitchFamily="18" charset="0"/>
              </a:rPr>
              <a:t>, А.А. Экологическая мозаика: учеб. </a:t>
            </a:r>
            <a:r>
              <a:rPr lang="ru-RU" sz="2000" dirty="0" err="1" smtClean="0">
                <a:latin typeface="Times New Roman" pitchFamily="18" charset="0"/>
                <a:cs typeface="Times New Roman" pitchFamily="18" charset="0"/>
              </a:rPr>
              <a:t>нагляд</a:t>
            </a:r>
            <a:r>
              <a:rPr lang="ru-RU" sz="2000" dirty="0" smtClean="0">
                <a:latin typeface="Times New Roman" pitchFamily="18" charset="0"/>
                <a:cs typeface="Times New Roman" pitchFamily="18" charset="0"/>
              </a:rPr>
              <a:t>. пособие для педагогов учреждений </a:t>
            </a:r>
            <a:r>
              <a:rPr lang="ru-RU" sz="2000" dirty="0" err="1" smtClean="0">
                <a:latin typeface="Times New Roman" pitchFamily="18" charset="0"/>
                <a:cs typeface="Times New Roman" pitchFamily="18" charset="0"/>
              </a:rPr>
              <a:t>дошк</a:t>
            </a:r>
            <a:r>
              <a:rPr lang="ru-RU" sz="2000" dirty="0" smtClean="0">
                <a:latin typeface="Times New Roman" pitchFamily="18" charset="0"/>
                <a:cs typeface="Times New Roman" pitchFamily="18" charset="0"/>
              </a:rPr>
              <a:t>. образования / А.А. </a:t>
            </a:r>
            <a:r>
              <a:rPr lang="ru-RU" sz="2000" dirty="0" err="1" smtClean="0">
                <a:latin typeface="Times New Roman" pitchFamily="18" charset="0"/>
                <a:cs typeface="Times New Roman" pitchFamily="18" charset="0"/>
              </a:rPr>
              <a:t>Петрикевич</a:t>
            </a:r>
            <a:r>
              <a:rPr lang="ru-RU" sz="2000" dirty="0" smtClean="0">
                <a:latin typeface="Times New Roman" pitchFamily="18" charset="0"/>
                <a:cs typeface="Times New Roman" pitchFamily="18" charset="0"/>
              </a:rPr>
              <a:t>. – Минск: </a:t>
            </a:r>
            <a:r>
              <a:rPr lang="ru-RU" sz="2000" dirty="0" err="1" smtClean="0">
                <a:latin typeface="Times New Roman" pitchFamily="18" charset="0"/>
                <a:cs typeface="Times New Roman" pitchFamily="18" charset="0"/>
              </a:rPr>
              <a:t>Жасскон</a:t>
            </a:r>
            <a:r>
              <a:rPr lang="ru-RU" sz="2000" dirty="0" smtClean="0">
                <a:latin typeface="Times New Roman" pitchFamily="18" charset="0"/>
                <a:cs typeface="Times New Roman" pitchFamily="18" charset="0"/>
              </a:rPr>
              <a:t>, 2012</a:t>
            </a:r>
          </a:p>
          <a:p>
            <a:pPr marL="0" indent="0">
              <a:buNone/>
            </a:pPr>
            <a:r>
              <a:rPr lang="ru-RU" sz="2000" dirty="0" smtClean="0">
                <a:latin typeface="Times New Roman" pitchFamily="18" charset="0"/>
                <a:cs typeface="Times New Roman" pitchFamily="18" charset="0"/>
              </a:rPr>
              <a:t>6. Что? Зачем? Почему? Большая книга вопросов и ответов – М.: </a:t>
            </a:r>
            <a:r>
              <a:rPr lang="ru-RU" sz="2000" dirty="0" err="1" smtClean="0">
                <a:latin typeface="Times New Roman" pitchFamily="18" charset="0"/>
                <a:cs typeface="Times New Roman" pitchFamily="18" charset="0"/>
              </a:rPr>
              <a:t>Росмэн</a:t>
            </a:r>
            <a:r>
              <a:rPr lang="ru-RU" sz="2000" dirty="0" smtClean="0">
                <a:latin typeface="Times New Roman" pitchFamily="18" charset="0"/>
                <a:cs typeface="Times New Roman" pitchFamily="18" charset="0"/>
              </a:rPr>
              <a:t>-Пресс, 2008</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3107613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203</TotalTime>
  <Words>436</Words>
  <Application>Microsoft Office PowerPoint</Application>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ГОСУДАРСТВЕННОЕ УЧРЕЖДЕНИЕ ОБРАЗОВАНИЯ «Борщёвский детский сад-средняя школа»</vt:lpstr>
      <vt:lpstr>Я очень люблю домашнюю мамину выпечку: ватрушки с творогом, печенье, булочки, пироги с разной начинкой. Мне стало интересно, как это всё получается, а самое главное – из чего? Оказалось, основной продукт в приготовлении этих блюд – мука. Чтобы ответить на эти вопросы, я решила провести исследование муки. </vt:lpstr>
      <vt:lpstr>Цель: изучение процесса получения муки и её свойств. Задачи: узнать, что такое мука и какая она бывает; выяснить, какие кулинарные изделия изготавливаются из муки; научиться месить тесто; испечь рогалики. Гипотеза: предполагаю, что  мука обладает волшебными свойствами. Методы: анализ литературы по теме; беседы со специалистами; проведение исследований; обобщения и выводы. </vt:lpstr>
      <vt:lpstr> Посетив с мамой библиотеку и прослушав предание о том, как пришёл к людям хлеб, я узнала о появлении зерна и первом выпекании хлеба.  Было это давным – давно. Так давно, что ещё не было на свете ни бабушек, ни дедушек, ни даже прабабушек наших бабушек. Людям тогда жилось очень трудно: они не умели приучать животных, выращивать растения. Чтобы не умереть с голода, они бродили по дремучим лесам и полянам в поисках съедобных трав, кореньев, плодов. И вот однажды, сорвав траву, семена которой им очень понравились, они её унесли домой. Какими вкусными показались семена людям! Учёные предполагают, что это был дикорастущий ячмень.  Прошло время, человек научился добывать огонь и применять его для приготовления пищи. Он стал поджаривать раздробленные зёрна диких злаков, смешивал их с водой, позже люди стали выпекать пресный хлеб в виде лепёшки из густой зерновой каши – теста.  А ещё позже человек научился выпекать хлеб из кислого теста. Способ его приготовления был открыт около пяти тысяч лет назад в древнем Египте. По недосмотру раба, приставленного к кухне, тесто подкисло. Желая избежать наказания, он испёк лепёшки. И они оказались вкуснее, пышнее, румянее тех, которые готовились раньше. Вместо наказания раб заслужил похвалу. </vt:lpstr>
      <vt:lpstr>                                           Выращивание зерна в современные дни                                                                                                                          Он не падает к нам с неба,                                                                                                                                     Появляется не вдруг.                                                                                                                         Чтобы вырос колос хлеба,                                                                                                                           Нужен труд десятков рук.   Рассмотрев плакат «Что сначала, что потом», я познакомилась с процессом  выращивания и переработки зерна.  Прежде чем из семян будет получено зерно, надо землю подкормить удобрениями, вспахать, пробороновать, затем засеять её с помощью тракторов, плугов. После посева надо постоянно обрабатывать почву, подкармливать её, бороться с сорняками.  Но выращенные в поле колосья  ещё не хлеб. Их надо сжать. А труд этот тяжёлый, хоть и приходит человеку на помощь техника. На полях разворачивается настоящая битва – жатва.  Затем зерно обмолачивают. После его надо провеять, рассортировать, просушить и перевезти на зерносклады. Затем оттуда берут зерно, перемалывают его и превращают в муку. Из муки готовят тесто и выпекают хлеб. </vt:lpstr>
      <vt:lpstr>                                                Практическая часть Как получить муку? Это интересно не только мне, но и всем воспитанникам детского сада.  В опытно-экспериментальной деятельности мы под руководством воспитателя превращали зёрна пшеницы в муку с помощью кофемолки. </vt:lpstr>
      <vt:lpstr>Дома я старалась наблюдать за действиями мамы: как мама просеивала муку через сито  и замешивала тесто. На стол просыпалась часть муки, и я попыталась её собрать, как вдруг я заметила след-дорожку от пальчика. Я решила нарисовать на столе солнышко – и у меня получилось! А ещё мне мама предложила потрогать тесто и самостоятельно его помесить, раскатать скалочкой. Тесто оказалось мягким, нежным, хорошо  лепилось. Мы испекли чудесные пироги, всем понравились! </vt:lpstr>
      <vt:lpstr>                                         Заключение Мука – настоящая волшебница! Из неё можно приготовить огромное количество продуктов. Это кондитерские, макаронные, хлебобулочные изделия. Она тяжёлая в пачке, лёгкая на руке, можно подуть на неё. Мука мелкая, проходит через сито. А какая она сыпучая – на ней можно рисовать. Считаю, что моя гипотеза о том, что  мука обладает волшебными свойствами, подтвердилась.</vt:lpstr>
      <vt:lpstr>ЛИТЕРАТУРА:</vt:lpstr>
    </vt:vector>
  </TitlesOfParts>
  <Company>Home-2010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ГУО Борщёвский детский сад-средняя школа</dc:title>
  <dc:creator>Admin</dc:creator>
  <cp:lastModifiedBy>user</cp:lastModifiedBy>
  <cp:revision>20</cp:revision>
  <dcterms:created xsi:type="dcterms:W3CDTF">2015-11-14T19:33:38Z</dcterms:created>
  <dcterms:modified xsi:type="dcterms:W3CDTF">2015-11-16T09:46:14Z</dcterms:modified>
</cp:coreProperties>
</file>