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94" r:id="rId4"/>
    <p:sldId id="289" r:id="rId5"/>
    <p:sldId id="290" r:id="rId6"/>
    <p:sldId id="291" r:id="rId7"/>
    <p:sldId id="292" r:id="rId8"/>
    <p:sldId id="293" r:id="rId9"/>
    <p:sldId id="306" r:id="rId10"/>
    <p:sldId id="297" r:id="rId11"/>
    <p:sldId id="298" r:id="rId12"/>
    <p:sldId id="303" r:id="rId13"/>
    <p:sldId id="296" r:id="rId14"/>
    <p:sldId id="301" r:id="rId15"/>
    <p:sldId id="302" r:id="rId16"/>
    <p:sldId id="305" r:id="rId17"/>
    <p:sldId id="304" r:id="rId18"/>
    <p:sldId id="307" r:id="rId19"/>
    <p:sldId id="309" r:id="rId20"/>
    <p:sldId id="310" r:id="rId21"/>
    <p:sldId id="311" r:id="rId22"/>
    <p:sldId id="312" r:id="rId23"/>
    <p:sldId id="313" r:id="rId24"/>
    <p:sldId id="300" r:id="rId25"/>
    <p:sldId id="295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E09"/>
    <a:srgbClr val="800000"/>
    <a:srgbClr val="F20000"/>
    <a:srgbClr val="F32111"/>
    <a:srgbClr val="700000"/>
    <a:srgbClr val="A20000"/>
    <a:srgbClr val="9E0000"/>
    <a:srgbClr val="FF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5972-7606-4E93-8CDD-BFFC4F03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34CC-C02F-4CFB-A034-B2CF3863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1BC8-D0DE-4E21-BBB2-7CECEBEC0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B829-FD2E-4C2F-9DDA-07D581A6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E600-35D4-482D-A258-FB6BDD3F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55B2-CB43-4875-8392-A8A66AB1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C3A5-DDD9-4AF3-B78D-309D8C4E6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C6D1-E19B-4D6A-B879-3F8422D5D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ACA4-E059-4632-BDC5-CF4729C17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868F-D4BB-4753-9E92-A1531C200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8BD3-E526-4486-841C-08616A97B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12602D-832A-48E4-BFD2-62256B620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00125" y="1000125"/>
            <a:ext cx="7429500" cy="192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Что такое дисграфия</a:t>
            </a:r>
          </a:p>
          <a:p>
            <a:pPr algn="ctr"/>
            <a:r>
              <a:rPr lang="ru-RU" sz="54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 и как помочь ребенку-дисграфику</a:t>
            </a: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500313" y="3214688"/>
            <a:ext cx="61753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400" i="1" dirty="0"/>
              <a:t>у</a:t>
            </a:r>
            <a:r>
              <a:rPr lang="ru-RU" sz="2400" i="1" dirty="0" smtClean="0"/>
              <a:t>читель </a:t>
            </a:r>
            <a:r>
              <a:rPr lang="ru-RU" sz="2400" i="1" dirty="0"/>
              <a:t>– </a:t>
            </a:r>
            <a:r>
              <a:rPr lang="ru-RU" sz="2400" i="1" dirty="0" smtClean="0"/>
              <a:t>дефектолог  </a:t>
            </a:r>
            <a:r>
              <a:rPr lang="ru-RU" sz="2400" i="1" dirty="0" err="1" smtClean="0"/>
              <a:t>Перскевич</a:t>
            </a:r>
            <a:r>
              <a:rPr lang="ru-RU" sz="2400" i="1" dirty="0" smtClean="0"/>
              <a:t> А.В.</a:t>
            </a:r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ГУО «УПК  </a:t>
            </a:r>
            <a:r>
              <a:rPr lang="ru-RU" sz="2400" i="1" dirty="0" err="1" smtClean="0"/>
              <a:t>Бородичский</a:t>
            </a:r>
            <a:r>
              <a:rPr lang="ru-RU" sz="2400" i="1" dirty="0" smtClean="0"/>
              <a:t> детский </a:t>
            </a:r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сад –начальная  школа»</a:t>
            </a:r>
            <a:endParaRPr lang="ru-RU" sz="2400" i="1" dirty="0"/>
          </a:p>
          <a:p>
            <a:pPr algn="ctr">
              <a:lnSpc>
                <a:spcPct val="110000"/>
              </a:lnSpc>
            </a:pPr>
            <a:r>
              <a:rPr lang="ru-RU" sz="2400" i="1" dirty="0" err="1" smtClean="0"/>
              <a:t>аг.Бородичи</a:t>
            </a:r>
            <a:endParaRPr lang="ru-RU" sz="2400" i="1" dirty="0"/>
          </a:p>
          <a:p>
            <a:pPr algn="ctr">
              <a:lnSpc>
                <a:spcPct val="110000"/>
              </a:lnSpc>
            </a:pPr>
            <a:r>
              <a:rPr lang="ru-RU" sz="2400" i="1" dirty="0" smtClean="0"/>
              <a:t>2020 </a:t>
            </a:r>
            <a:r>
              <a:rPr lang="ru-RU" sz="2400" i="1" dirty="0" smtClean="0"/>
              <a:t>г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Упражнение корректурная правка</a:t>
            </a:r>
          </a:p>
        </p:txBody>
      </p:sp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357188" y="1714500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1600" b="1" i="1"/>
              <a:t> </a:t>
            </a:r>
            <a:r>
              <a:rPr lang="ru-RU" sz="2000" b="1" i="1"/>
              <a:t>Для этого упражнения нужна книжка, скучная с достаточно крупным шрифтом. Ребенок в течении пяти минут, не более, работает над следующим заданием: Зачеркиваем в сплошном тексте заданные буквы. Сначала начинаем с одной буквы, например «а», затем «о», далее добавляем согласные, с которыми есть проблемы. Через 5-6 дней переходим на две буквы, одна зачеркивается, другая подчеркивается. Буквы должны быть парными, похожими в сознании ребенка. Практика показывает, что наиболее часто возникают сложности с парами п/т, п/р, м/л (сходство написания), г-д, у-ю, д-б.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82153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Корректурная проба</a:t>
            </a:r>
          </a:p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Зачеркни все буквы «А», подчеркни буквы «</a:t>
            </a:r>
            <a:r>
              <a:rPr lang="ru-RU" sz="2400" b="1" i="1" u="sng">
                <a:solidFill>
                  <a:srgbClr val="800000"/>
                </a:solidFill>
              </a:rPr>
              <a:t>О</a:t>
            </a:r>
            <a:r>
              <a:rPr lang="ru-RU" sz="2400" b="1" i="1">
                <a:solidFill>
                  <a:srgbClr val="800000"/>
                </a:solidFill>
              </a:rPr>
              <a:t>»</a:t>
            </a:r>
          </a:p>
        </p:txBody>
      </p:sp>
      <p:sp>
        <p:nvSpPr>
          <p:cNvPr id="12291" name="Text Box 18"/>
          <p:cNvSpPr txBox="1">
            <a:spLocks noChangeArrowheads="1"/>
          </p:cNvSpPr>
          <p:nvPr/>
        </p:nvSpPr>
        <p:spPr bwMode="auto">
          <a:xfrm>
            <a:off x="428625" y="1143000"/>
            <a:ext cx="824706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  <p:pic>
        <p:nvPicPr>
          <p:cNvPr id="12292" name="Рисунок 3" descr="проба.gif"/>
          <p:cNvPicPr>
            <a:picLocks noChangeAspect="1"/>
          </p:cNvPicPr>
          <p:nvPr/>
        </p:nvPicPr>
        <p:blipFill>
          <a:blip r:embed="rId2" cstate="print"/>
          <a:srcRect t="11929" b="36040"/>
          <a:stretch>
            <a:fillRect/>
          </a:stretch>
        </p:blipFill>
        <p:spPr bwMode="auto">
          <a:xfrm>
            <a:off x="857250" y="1643063"/>
            <a:ext cx="74326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 flipV="1">
            <a:off x="4168775" y="1189038"/>
            <a:ext cx="357188" cy="2651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001000" y="1428750"/>
            <a:ext cx="3571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корректурная проба 2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714375"/>
            <a:ext cx="6072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Пишем вслух.</a:t>
            </a:r>
          </a:p>
        </p:txBody>
      </p:sp>
      <p:sp>
        <p:nvSpPr>
          <p:cNvPr id="14339" name="Text Box 18"/>
          <p:cNvSpPr txBox="1">
            <a:spLocks noChangeArrowheads="1"/>
          </p:cNvSpPr>
          <p:nvPr/>
        </p:nvSpPr>
        <p:spPr bwMode="auto">
          <a:xfrm>
            <a:off x="357188" y="1714500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1600" b="1" i="1"/>
              <a:t>Чрезвычайно важный и ничем не заменимый прием: все, что пишется, проговаривается пишущим вслух в момент написания так, как оно пишется, с выделением слабых позиций:</a:t>
            </a:r>
          </a:p>
          <a:p>
            <a:pPr algn="just">
              <a:lnSpc>
                <a:spcPct val="110000"/>
              </a:lnSpc>
            </a:pPr>
            <a:r>
              <a:rPr lang="ru-RU" sz="2800" b="1" i="1">
                <a:solidFill>
                  <a:srgbClr val="0070C0"/>
                </a:solidFill>
              </a:rPr>
              <a:t>«НА стОле стОЯл куВшин С мОлОком»</a:t>
            </a:r>
          </a:p>
          <a:p>
            <a:pPr algn="just">
              <a:lnSpc>
                <a:spcPct val="110000"/>
              </a:lnSpc>
            </a:pPr>
            <a:endParaRPr lang="ru-RU" sz="2800" b="1" i="1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sz="2400" b="1" i="1"/>
              <a:t>на самом деле мы произносим что-то вроде</a:t>
            </a:r>
          </a:p>
          <a:p>
            <a:pPr algn="just">
              <a:lnSpc>
                <a:spcPct val="110000"/>
              </a:lnSpc>
            </a:pPr>
            <a:endParaRPr lang="ru-RU" sz="2800" b="1" i="1"/>
          </a:p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rgbClr val="0070C0"/>
                </a:solidFill>
              </a:rPr>
              <a:t>(на стале стаял куфшин с малаком)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Пропущенные буквы</a:t>
            </a:r>
          </a:p>
        </p:txBody>
      </p:sp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357188" y="1714500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2800" b="1" i="1"/>
              <a:t>Выполняя это упражнение предлагается пользоваться текстом подсказкой, где все пропущенные буквы на своих местах. Упражнение развивает внимание и уверенность навыка письма.</a:t>
            </a:r>
            <a:endParaRPr lang="ru-RU" sz="2800" b="1" i="1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Пропущенные буквы</a:t>
            </a: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57188" y="1714500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429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ogoped18.ru/images/fonematicheskoye-vospriyatiye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43000"/>
            <a:ext cx="7858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79295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>
            <a:spLocks noGrp="1" noChangeArrowheads="1"/>
          </p:cNvSpPr>
          <p:nvPr>
            <p:ph type="title"/>
          </p:nvPr>
        </p:nvSpPr>
        <p:spPr>
          <a:xfrm>
            <a:off x="1000125" y="555625"/>
            <a:ext cx="4143375" cy="49847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smtClean="0">
                <a:solidFill>
                  <a:srgbClr val="800000"/>
                </a:solidFill>
              </a:rPr>
              <a:t>Лабиринты</a:t>
            </a:r>
          </a:p>
        </p:txBody>
      </p:sp>
      <p:sp>
        <p:nvSpPr>
          <p:cNvPr id="19459" name="Text Box 18"/>
          <p:cNvSpPr txBox="1">
            <a:spLocks noChangeArrowheads="1"/>
          </p:cNvSpPr>
          <p:nvPr/>
        </p:nvSpPr>
        <p:spPr bwMode="auto">
          <a:xfrm>
            <a:off x="500063" y="1000125"/>
            <a:ext cx="796131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i="1"/>
              <a:t>Лабиринты хорошо развивают крупную моторику (движения руки и предплечья), внимание, безотрывную линию.  Следите, чтобы ребенок изменял положение руки, а не листа бумаги.</a:t>
            </a:r>
          </a:p>
        </p:txBody>
      </p:sp>
      <p:pic>
        <p:nvPicPr>
          <p:cNvPr id="19460" name="Рисунок 4" descr="лабиринт.jpg"/>
          <p:cNvPicPr>
            <a:picLocks noChangeAspect="1"/>
          </p:cNvPicPr>
          <p:nvPr/>
        </p:nvPicPr>
        <p:blipFill>
          <a:blip r:embed="rId2" cstate="print"/>
          <a:srcRect l="10892" r="9901"/>
          <a:stretch>
            <a:fillRect/>
          </a:stretch>
        </p:blipFill>
        <p:spPr bwMode="auto">
          <a:xfrm>
            <a:off x="1285875" y="2000250"/>
            <a:ext cx="67151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>
            <a:spLocks noGrp="1" noChangeArrowheads="1"/>
          </p:cNvSpPr>
          <p:nvPr>
            <p:ph type="title"/>
          </p:nvPr>
        </p:nvSpPr>
        <p:spPr>
          <a:xfrm>
            <a:off x="857250" y="571500"/>
            <a:ext cx="7572375" cy="90487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smtClean="0">
                <a:solidFill>
                  <a:srgbClr val="800000"/>
                </a:solidFill>
              </a:rPr>
              <a:t>Изографы – это картинки, на которых слова записаны буквами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428625" y="1500188"/>
            <a:ext cx="84296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Разгадывание  изографов способствует:
</a:t>
            </a:r>
            <a:r>
              <a:rPr lang="ru-RU" sz="1600" b="1">
                <a:solidFill>
                  <a:srgbClr val="000000"/>
                </a:solidFill>
              </a:rPr>
              <a:t>-развитию внимания
-зрительного анализа
-чёткого создания и запоминания образа буквы
-развитию анализа и синтеза речи (на уровнях : звук\буква, слог, слово)</a:t>
            </a:r>
            <a:endParaRPr lang="ru-RU" sz="1600"/>
          </a:p>
        </p:txBody>
      </p:sp>
      <p:pic>
        <p:nvPicPr>
          <p:cNvPr id="20484" name="Рисунок 7" descr="сум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000375"/>
            <a:ext cx="40005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8"/>
          <p:cNvSpPr txBox="1">
            <a:spLocks noChangeArrowheads="1"/>
          </p:cNvSpPr>
          <p:nvPr/>
        </p:nvSpPr>
        <p:spPr bwMode="auto">
          <a:xfrm>
            <a:off x="500063" y="1857375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pic>
        <p:nvPicPr>
          <p:cNvPr id="3075" name="Рисунок 5" descr="прим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571500"/>
            <a:ext cx="4357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28625" y="857250"/>
            <a:ext cx="40719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Дисграфия</a:t>
            </a:r>
            <a:r>
              <a:rPr lang="ru-RU" sz="22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– это частичное</a:t>
            </a:r>
          </a:p>
          <a:p>
            <a:pPr>
              <a:buFont typeface="Wingdings 2" pitchFamily="18" charset="2"/>
              <a:buNone/>
            </a:pPr>
            <a:r>
              <a:rPr lang="ru-RU" sz="2200" dirty="0">
                <a:latin typeface="Arial" charset="0"/>
                <a:cs typeface="Arial" charset="0"/>
              </a:rPr>
              <a:t> нарушение процесса письма, проявляющееся в стойких, повторяющихся ошибках, обусловленных </a:t>
            </a:r>
            <a:r>
              <a:rPr lang="ru-RU" sz="2200" dirty="0" err="1" smtClean="0">
                <a:latin typeface="Arial" charset="0"/>
                <a:cs typeface="Arial" charset="0"/>
              </a:rPr>
              <a:t>несформированностью</a:t>
            </a:r>
            <a:r>
              <a:rPr lang="ru-RU" sz="2200" dirty="0" smtClean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высших психических</a:t>
            </a:r>
          </a:p>
          <a:p>
            <a:pPr>
              <a:buFont typeface="Wingdings 2" pitchFamily="18" charset="2"/>
              <a:buNone/>
            </a:pPr>
            <a:r>
              <a:rPr lang="ru-RU" sz="2200" dirty="0">
                <a:latin typeface="Arial" charset="0"/>
                <a:cs typeface="Arial" charset="0"/>
              </a:rPr>
              <a:t> функций, участвующих</a:t>
            </a:r>
          </a:p>
          <a:p>
            <a:pPr>
              <a:buFont typeface="Wingdings 2" pitchFamily="18" charset="2"/>
              <a:buNone/>
            </a:pPr>
            <a:r>
              <a:rPr lang="ru-RU" sz="2200" dirty="0">
                <a:latin typeface="Arial" charset="0"/>
                <a:cs typeface="Arial" charset="0"/>
              </a:rPr>
              <a:t> в процессе письма</a:t>
            </a:r>
          </a:p>
          <a:p>
            <a:pPr algn="just">
              <a:buFont typeface="Wingdings 2" pitchFamily="18" charset="2"/>
              <a:buNone/>
            </a:pPr>
            <a:r>
              <a:rPr lang="ru-RU" sz="2200" dirty="0">
                <a:latin typeface="Arial" charset="0"/>
                <a:cs typeface="Arial" charset="0"/>
              </a:rPr>
              <a:t>                     (Р. И. </a:t>
            </a:r>
            <a:r>
              <a:rPr lang="ru-RU" sz="2200" dirty="0" err="1">
                <a:latin typeface="Arial" charset="0"/>
                <a:cs typeface="Arial" charset="0"/>
              </a:rPr>
              <a:t>Лалаева</a:t>
            </a:r>
            <a:r>
              <a:rPr lang="ru-RU" sz="2200" dirty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>
            <a:spLocks noGrp="1" noChangeArrowheads="1"/>
          </p:cNvSpPr>
          <p:nvPr>
            <p:ph type="title"/>
          </p:nvPr>
        </p:nvSpPr>
        <p:spPr>
          <a:xfrm>
            <a:off x="857250" y="790575"/>
            <a:ext cx="7572375" cy="46672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ru-RU" sz="2400" b="1" i="1" smtClean="0">
              <a:solidFill>
                <a:srgbClr val="800000"/>
              </a:solidFill>
            </a:endParaRPr>
          </a:p>
        </p:txBody>
      </p:sp>
      <p:pic>
        <p:nvPicPr>
          <p:cNvPr id="21507" name="Рисунок 4" descr="изограф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8131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8"/>
          <p:cNvSpPr>
            <a:spLocks noGrp="1" noChangeArrowheads="1"/>
          </p:cNvSpPr>
          <p:nvPr>
            <p:ph type="title"/>
          </p:nvPr>
        </p:nvSpPr>
        <p:spPr>
          <a:xfrm>
            <a:off x="857250" y="790575"/>
            <a:ext cx="7572375" cy="46672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smtClean="0">
                <a:solidFill>
                  <a:srgbClr val="800000"/>
                </a:solidFill>
              </a:rPr>
              <a:t>Ребусы </a:t>
            </a:r>
          </a:p>
        </p:txBody>
      </p:sp>
      <p:pic>
        <p:nvPicPr>
          <p:cNvPr id="22531" name="Рисунок 3" descr="ребусы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7961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>
            <a:spLocks noGrp="1" noChangeArrowheads="1"/>
          </p:cNvSpPr>
          <p:nvPr>
            <p:ph type="title"/>
          </p:nvPr>
        </p:nvSpPr>
        <p:spPr>
          <a:xfrm>
            <a:off x="642938" y="744538"/>
            <a:ext cx="8215312" cy="151447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smtClean="0">
                <a:solidFill>
                  <a:srgbClr val="800000"/>
                </a:solidFill>
              </a:rPr>
              <a:t>Графические диктанты  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  <a:latin typeface="Georgia" pitchFamily="18" charset="0"/>
              </a:rPr>
              <a:t>помогают развить внимание, умение слушать учителя, ориентацию в пространстве. Они также подготовят руку ребенка к письму.</a:t>
            </a:r>
          </a:p>
        </p:txBody>
      </p:sp>
      <p:pic>
        <p:nvPicPr>
          <p:cNvPr id="23555" name="Рисунок 6" descr="змея.jpg"/>
          <p:cNvPicPr>
            <a:picLocks noChangeAspect="1"/>
          </p:cNvPicPr>
          <p:nvPr/>
        </p:nvPicPr>
        <p:blipFill>
          <a:blip r:embed="rId2" cstate="print"/>
          <a:srcRect l="9764" t="63431" r="9764" b="16422"/>
          <a:stretch>
            <a:fillRect/>
          </a:stretch>
        </p:blipFill>
        <p:spPr bwMode="auto">
          <a:xfrm>
            <a:off x="1214438" y="2500313"/>
            <a:ext cx="685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8"/>
          <p:cNvSpPr>
            <a:spLocks noGrp="1" noChangeArrowheads="1"/>
          </p:cNvSpPr>
          <p:nvPr>
            <p:ph type="title"/>
          </p:nvPr>
        </p:nvSpPr>
        <p:spPr>
          <a:xfrm>
            <a:off x="857250" y="790575"/>
            <a:ext cx="7572375" cy="466725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smtClean="0">
                <a:solidFill>
                  <a:srgbClr val="800000"/>
                </a:solidFill>
              </a:rPr>
              <a:t>Графический диктант</a:t>
            </a:r>
          </a:p>
        </p:txBody>
      </p:sp>
      <p:pic>
        <p:nvPicPr>
          <p:cNvPr id="24579" name="Рисунок 4" descr="змея.jpg"/>
          <p:cNvPicPr>
            <a:picLocks noChangeAspect="1"/>
          </p:cNvPicPr>
          <p:nvPr/>
        </p:nvPicPr>
        <p:blipFill>
          <a:blip r:embed="rId2" cstate="print"/>
          <a:srcRect l="16470" t="33211" r="18146" b="39926"/>
          <a:stretch>
            <a:fillRect/>
          </a:stretch>
        </p:blipFill>
        <p:spPr bwMode="auto">
          <a:xfrm>
            <a:off x="1285875" y="1428750"/>
            <a:ext cx="6643688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8"/>
          <p:cNvSpPr txBox="1">
            <a:spLocks noChangeArrowheads="1"/>
          </p:cNvSpPr>
          <p:nvPr/>
        </p:nvSpPr>
        <p:spPr bwMode="auto">
          <a:xfrm>
            <a:off x="357188" y="1714500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3200" b="1" i="1"/>
              <a:t> Эти упражнения не устранят проблему, но будут подспорьем со стороны родителей в преодолении дисграфии, помогут специалистам в работе над дефектом.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Несколько советов родителям.</a:t>
            </a: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428625" y="1143000"/>
            <a:ext cx="824706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b="1" i="1"/>
              <a:t>Если ребенку задали на дом прочитать текст или много писать, то разбейте текст на части  и задание выполняйте в несколько приемов;</a:t>
            </a:r>
          </a:p>
          <a:p>
            <a:pPr>
              <a:lnSpc>
                <a:spcPct val="110000"/>
              </a:lnSpc>
            </a:pPr>
            <a:endParaRPr lang="ru-RU" sz="2000" b="1" i="1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b="1" i="1"/>
              <a:t>Не заставляйте ребенка переписывать много раз. Это не только нанесет вред здоровью ребенка, но и поселит в нем неуверенность, а также увеличит количество ошибок;</a:t>
            </a:r>
          </a:p>
          <a:p>
            <a:pPr>
              <a:lnSpc>
                <a:spcPct val="110000"/>
              </a:lnSpc>
            </a:pPr>
            <a:endParaRPr lang="ru-RU" sz="2000" b="1" i="1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b="1" i="1"/>
              <a:t>Хвалите ребенка за каждый достигнутый успех, как можно меньше унижайте.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857232"/>
            <a:ext cx="750099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</a:t>
            </a:r>
          </a:p>
          <a:p>
            <a:pPr algn="ctr">
              <a:defRPr/>
            </a:pPr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79613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Артикуляторно – акустическая форма дисграфии</a:t>
            </a:r>
          </a:p>
        </p:txBody>
      </p:sp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500063" y="1857375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400" b="1" i="1" dirty="0"/>
              <a:t>Ребенок, имеющий нарушения звукопроизношения, опираясь на свое неправильное звукопроизношение, фиксирует его на письме. Иными словами, пишет так, как произносит. Следовательно, до тех пор, пока не будет исправлено звукопроизношение, заниматься  коррекцией письма с опорой на проговаривание нельзя</a:t>
            </a:r>
            <a:r>
              <a:rPr lang="ru-RU" sz="28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7961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Акустическая форма дисграфии</a:t>
            </a:r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500063" y="1857375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200" b="1" i="1"/>
              <a:t>Проявляется в заменах букв, соответствующих, фонетически близким. При этом в устной речи звуки произносятся правильно. На письме чаще всего смешиваются буквы, обозначающие </a:t>
            </a:r>
            <a:r>
              <a:rPr lang="ru-RU" sz="2200" b="1" i="1">
                <a:solidFill>
                  <a:srgbClr val="00B050"/>
                </a:solidFill>
              </a:rPr>
              <a:t>звонкие – глухие </a:t>
            </a:r>
            <a:r>
              <a:rPr lang="ru-RU" sz="2200" b="1" i="1"/>
              <a:t>(Б-П, В-Ф, Д-Т, Ж-Ш), </a:t>
            </a:r>
            <a:r>
              <a:rPr lang="ru-RU" sz="2200" b="1" i="1">
                <a:solidFill>
                  <a:srgbClr val="00B050"/>
                </a:solidFill>
              </a:rPr>
              <a:t>свистящие – шипящие </a:t>
            </a:r>
            <a:r>
              <a:rPr lang="ru-RU" sz="2200" b="1" i="1"/>
              <a:t>(С-Ш,З-Ж), </a:t>
            </a:r>
            <a:r>
              <a:rPr lang="ru-RU" sz="2200" b="1" i="1">
                <a:solidFill>
                  <a:srgbClr val="00B050"/>
                </a:solidFill>
              </a:rPr>
              <a:t>аффрикаты и звуки входящие в их состав </a:t>
            </a:r>
            <a:r>
              <a:rPr lang="ru-RU" sz="2200" b="1" i="1"/>
              <a:t>(Ч-Щ, Ч-Ть, Ц-Т, Ц-С). Также проявляется в неправильном обозначении мягкости на письме </a:t>
            </a:r>
            <a:r>
              <a:rPr lang="ru-RU" sz="2200" b="1" i="1">
                <a:solidFill>
                  <a:srgbClr val="00B050"/>
                </a:solidFill>
              </a:rPr>
              <a:t>«писмо, лубит, больит»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79613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Дисграфия на почве нарушения языкового анализа и синтеза</a:t>
            </a:r>
          </a:p>
        </p:txBody>
      </p:sp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500063" y="1857375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Характерные ошибки: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Пропуски букв и слогов;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Перестановка букв или слогов;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Недописывание слова;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Написание лишних букв в слове;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Повторение букв или слогов;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ru-RU" sz="2200" b="1" i="1" dirty="0"/>
              <a:t>Слитное написание предлогов, раздельное написание приставок.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7961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Аграмматическая дисграфия</a:t>
            </a: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00063" y="1857375"/>
            <a:ext cx="82470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200" b="1" i="1"/>
              <a:t>Связана с недоразвитием грамматического строя речи. Ребенок пишет аграмматично, т.е. как бы вопреки правилам грамматики («красивый сумка, веселые день»). Аграмматическая дисграфия чаще проявляется с 3-го класса, когда школьник, уже овладевший грамотой, «вплотную» приступает к изучению грамматических правил.</a:t>
            </a:r>
            <a:endParaRPr lang="ru-RU" sz="2200" b="1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7961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Оптическая дисграфия</a:t>
            </a: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428625" y="1357313"/>
            <a:ext cx="8247063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000" b="1" i="1"/>
              <a:t>В основе лежит недостаточная сформированность зрительно-пространственных представлений и зрительного анализа и синтеза. Все буквы алфавита состоят из набора одних и тех же элементов («палочки, овалы») и нескольких «специфических» элементов. </a:t>
            </a:r>
          </a:p>
          <a:p>
            <a:pPr algn="ctr">
              <a:lnSpc>
                <a:spcPct val="110000"/>
              </a:lnSpc>
            </a:pPr>
            <a:r>
              <a:rPr lang="ru-RU" sz="2000" b="1" i="1">
                <a:solidFill>
                  <a:srgbClr val="0070C0"/>
                </a:solidFill>
              </a:rPr>
              <a:t>Типичные ошибки: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i="1"/>
              <a:t>Недописывание элементов букв (Л вместо М,  Х вместо Ж );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i="1"/>
              <a:t>Добавление лишних элементов;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i="1"/>
              <a:t>Пропуск элементов, особенно при соединении букв, включающих один элемент;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i="1"/>
              <a:t>Зеркальное написание букв.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>
                <a:solidFill>
                  <a:srgbClr val="800000"/>
                </a:solidFill>
              </a:rPr>
              <a:t>На что нужно обратить особое внимание:</a:t>
            </a:r>
          </a:p>
        </p:txBody>
      </p:sp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428625" y="1143000"/>
            <a:ext cx="824706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600" b="1" i="1" dirty="0"/>
              <a:t> </a:t>
            </a:r>
            <a:r>
              <a:rPr lang="ru-RU" sz="1750" b="1" i="1" dirty="0"/>
              <a:t>Если ваш ребенок левша;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 Если он переученный левша;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 smtClean="0"/>
              <a:t>Если </a:t>
            </a:r>
            <a:r>
              <a:rPr lang="ru-RU" sz="1750" b="1" i="1" dirty="0"/>
              <a:t>в семье говорят на двух и более языках;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Если ваш ребенок слишком рано пошел в школу;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Если у вашего ребенка есть проблемы с памятью, вниманием;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Смешение букв по оптическому сходству (</a:t>
            </a:r>
            <a:r>
              <a:rPr lang="ru-RU" sz="1750" b="1" i="1" dirty="0" err="1"/>
              <a:t>б-п</a:t>
            </a:r>
            <a:r>
              <a:rPr lang="ru-RU" sz="1750" b="1" i="1" dirty="0"/>
              <a:t>, </a:t>
            </a:r>
            <a:r>
              <a:rPr lang="ru-RU" sz="1750" b="1" i="1" dirty="0" err="1"/>
              <a:t>т-п</a:t>
            </a:r>
            <a:r>
              <a:rPr lang="ru-RU" sz="1750" b="1" i="1" dirty="0"/>
              <a:t>, </a:t>
            </a:r>
            <a:r>
              <a:rPr lang="ru-RU" sz="1750" b="1" i="1" dirty="0" err="1"/>
              <a:t>а-о</a:t>
            </a:r>
            <a:r>
              <a:rPr lang="ru-RU" sz="1750" b="1" i="1" dirty="0"/>
              <a:t>, </a:t>
            </a:r>
            <a:r>
              <a:rPr lang="ru-RU" sz="1750" b="1" i="1" dirty="0" err="1"/>
              <a:t>е-з</a:t>
            </a:r>
            <a:r>
              <a:rPr lang="ru-RU" sz="1750" b="1" i="1" dirty="0"/>
              <a:t>, </a:t>
            </a:r>
            <a:r>
              <a:rPr lang="ru-RU" sz="1750" b="1" i="1" dirty="0" err="1"/>
              <a:t>д-у</a:t>
            </a:r>
            <a:r>
              <a:rPr lang="ru-RU" sz="1750" b="1" i="1" dirty="0"/>
              <a:t>);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Ошибки, вызванные нарушенным произношением, ребенок пишет то, что говорит (</a:t>
            </a:r>
            <a:r>
              <a:rPr lang="ru-RU" sz="1750" b="1" i="1" dirty="0" err="1"/>
              <a:t>лека-река</a:t>
            </a:r>
            <a:r>
              <a:rPr lang="ru-RU" sz="1750" b="1" i="1" dirty="0"/>
              <a:t>, </a:t>
            </a:r>
            <a:r>
              <a:rPr lang="ru-RU" sz="1750" b="1" i="1" dirty="0" err="1"/>
              <a:t>суба-шуба</a:t>
            </a:r>
            <a:r>
              <a:rPr lang="ru-RU" sz="1750" b="1" i="1" dirty="0"/>
              <a:t>);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При нарушенном фонематическом восприятии смешиваются гласные (</a:t>
            </a:r>
            <a:r>
              <a:rPr lang="ru-RU" sz="1750" b="1" i="1" dirty="0" err="1"/>
              <a:t>о-у,е-ю</a:t>
            </a:r>
            <a:r>
              <a:rPr lang="ru-RU" sz="1750" b="1" i="1" dirty="0"/>
              <a:t>), согласные (</a:t>
            </a:r>
            <a:r>
              <a:rPr lang="ru-RU" sz="1750" b="1" i="1" dirty="0" err="1"/>
              <a:t>р-л,й-ль</a:t>
            </a:r>
            <a:r>
              <a:rPr lang="ru-RU" sz="1750" b="1" i="1" dirty="0"/>
              <a:t>), парные звонкие и глухие  согласные, свистящие и шипящие, звуки </a:t>
            </a:r>
            <a:r>
              <a:rPr lang="ru-RU" sz="1750" b="1" i="1" dirty="0" err="1"/>
              <a:t>ц,ч,щ</a:t>
            </a:r>
            <a:r>
              <a:rPr lang="ru-RU" sz="1750" b="1" i="1" dirty="0"/>
              <a:t>. Например, </a:t>
            </a:r>
            <a:r>
              <a:rPr lang="ru-RU" sz="1750" b="1" i="1" dirty="0" err="1"/>
              <a:t>тыня-дыня</a:t>
            </a:r>
            <a:r>
              <a:rPr lang="ru-RU" sz="1750" b="1" i="1" dirty="0"/>
              <a:t>, </a:t>
            </a:r>
            <a:r>
              <a:rPr lang="ru-RU" sz="1750" b="1" i="1" dirty="0" err="1"/>
              <a:t>клёква</a:t>
            </a:r>
            <a:r>
              <a:rPr lang="ru-RU" sz="1750" b="1" i="1" dirty="0"/>
              <a:t> – клюква.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1750" b="1" i="1" dirty="0"/>
              <a:t>Пропуски </a:t>
            </a:r>
            <a:r>
              <a:rPr lang="ru-RU" sz="1750" b="1" i="1" dirty="0" err="1"/>
              <a:t>букв,слогов</a:t>
            </a:r>
            <a:r>
              <a:rPr lang="ru-RU" sz="1750" b="1" i="1" dirty="0"/>
              <a:t>, недописывание слов. Например, </a:t>
            </a:r>
            <a:r>
              <a:rPr lang="ru-RU" sz="1750" b="1" i="1" dirty="0" err="1"/>
              <a:t>прта</a:t>
            </a:r>
            <a:r>
              <a:rPr lang="ru-RU" sz="1750" b="1" i="1" dirty="0"/>
              <a:t> – парта, </a:t>
            </a:r>
            <a:r>
              <a:rPr lang="ru-RU" sz="1750" b="1" i="1" dirty="0" err="1"/>
              <a:t>моко</a:t>
            </a:r>
            <a:r>
              <a:rPr lang="ru-RU" sz="1750" b="1" i="1" dirty="0"/>
              <a:t> – молоко, веселы – веселый.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8"/>
          <p:cNvSpPr txBox="1">
            <a:spLocks noChangeArrowheads="1"/>
          </p:cNvSpPr>
          <p:nvPr/>
        </p:nvSpPr>
        <p:spPr bwMode="auto">
          <a:xfrm>
            <a:off x="500063" y="642938"/>
            <a:ext cx="7961312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5400" b="1" i="1">
                <a:solidFill>
                  <a:srgbClr val="800000"/>
                </a:solidFill>
              </a:rPr>
              <a:t>Несколько упражнений, </a:t>
            </a:r>
          </a:p>
          <a:p>
            <a:pPr algn="ctr">
              <a:lnSpc>
                <a:spcPct val="110000"/>
              </a:lnSpc>
            </a:pPr>
            <a:r>
              <a:rPr lang="ru-RU" sz="5400" b="1" i="1">
                <a:solidFill>
                  <a:srgbClr val="800000"/>
                </a:solidFill>
              </a:rPr>
              <a:t>которые помогут в преодолении</a:t>
            </a:r>
          </a:p>
          <a:p>
            <a:pPr algn="ctr">
              <a:lnSpc>
                <a:spcPct val="110000"/>
              </a:lnSpc>
            </a:pPr>
            <a:r>
              <a:rPr lang="ru-RU" sz="5400" b="1" i="1">
                <a:solidFill>
                  <a:srgbClr val="800000"/>
                </a:solidFill>
              </a:rPr>
              <a:t> дисграфии.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857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Лабиринты</vt:lpstr>
      <vt:lpstr>Изографы – это картинки, на которых слова записаны буквами</vt:lpstr>
      <vt:lpstr>Слайд 20</vt:lpstr>
      <vt:lpstr>Ребусы </vt:lpstr>
      <vt:lpstr>Графические диктанты   помогают развить внимание, умение слушать учителя, ориентацию в пространстве. Они также подготовят руку ребенка к письму.</vt:lpstr>
      <vt:lpstr>Графический диктант</vt:lpstr>
      <vt:lpstr>Слайд 24</vt:lpstr>
      <vt:lpstr>Слайд 25</vt:lpstr>
      <vt:lpstr>Слайд 26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Borbet</cp:lastModifiedBy>
  <cp:revision>26</cp:revision>
  <dcterms:created xsi:type="dcterms:W3CDTF">2008-11-30T08:50:27Z</dcterms:created>
  <dcterms:modified xsi:type="dcterms:W3CDTF">2021-02-23T09:08:40Z</dcterms:modified>
</cp:coreProperties>
</file>