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85" r:id="rId6"/>
    <p:sldId id="286" r:id="rId7"/>
    <p:sldId id="282" r:id="rId8"/>
    <p:sldId id="283" r:id="rId9"/>
    <p:sldId id="262" r:id="rId10"/>
    <p:sldId id="265" r:id="rId11"/>
    <p:sldId id="266" r:id="rId12"/>
    <p:sldId id="267" r:id="rId13"/>
    <p:sldId id="28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7" r:id="rId26"/>
    <p:sldId id="279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08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508D7-507D-4FB9-AA39-B284E3B9921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F43540-6603-41FC-884D-13615B5AD974}">
      <dgm:prSet phldrT="[Текст]"/>
      <dgm:spPr/>
      <dgm:t>
        <a:bodyPr/>
        <a:lstStyle/>
        <a:p>
          <a:endParaRPr lang="ru-RU" dirty="0"/>
        </a:p>
      </dgm:t>
    </dgm:pt>
    <dgm:pt modelId="{E847AD92-D4A1-43FE-8D34-9A45DAFD9921}" type="parTrans" cxnId="{4026D829-B2FB-418D-861B-1E487EC037DC}">
      <dgm:prSet/>
      <dgm:spPr/>
      <dgm:t>
        <a:bodyPr/>
        <a:lstStyle/>
        <a:p>
          <a:endParaRPr lang="ru-RU"/>
        </a:p>
      </dgm:t>
    </dgm:pt>
    <dgm:pt modelId="{243C1598-FDDC-4F08-A541-BE024EEF7DF1}" type="sibTrans" cxnId="{4026D829-B2FB-418D-861B-1E487EC037DC}">
      <dgm:prSet/>
      <dgm:spPr/>
      <dgm:t>
        <a:bodyPr/>
        <a:lstStyle/>
        <a:p>
          <a:endParaRPr lang="ru-RU"/>
        </a:p>
      </dgm:t>
    </dgm:pt>
    <dgm:pt modelId="{8BF086A8-F4B1-48D5-A498-303A97580632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chemeClr val="bg1"/>
              </a:solidFill>
            </a:rPr>
            <a:t>Речедвигательный</a:t>
          </a:r>
          <a:endParaRPr lang="ru-RU" sz="2400" b="1" dirty="0" smtClean="0">
            <a:solidFill>
              <a:schemeClr val="bg1"/>
            </a:solidFill>
          </a:endParaRPr>
        </a:p>
        <a:p>
          <a:r>
            <a:rPr lang="ru-RU" sz="2400" b="1" dirty="0" smtClean="0">
              <a:solidFill>
                <a:schemeClr val="bg1"/>
              </a:solidFill>
            </a:rPr>
            <a:t>анализатор</a:t>
          </a:r>
          <a:endParaRPr lang="ru-RU" sz="2400" b="1" dirty="0">
            <a:solidFill>
              <a:schemeClr val="bg1"/>
            </a:solidFill>
          </a:endParaRPr>
        </a:p>
      </dgm:t>
    </dgm:pt>
    <dgm:pt modelId="{DE7BE38C-E92E-46B2-BD81-B099A332C951}" type="parTrans" cxnId="{30651D39-9383-4D69-AAA0-D7E3B063D434}">
      <dgm:prSet/>
      <dgm:spPr/>
      <dgm:t>
        <a:bodyPr/>
        <a:lstStyle/>
        <a:p>
          <a:endParaRPr lang="ru-RU"/>
        </a:p>
      </dgm:t>
    </dgm:pt>
    <dgm:pt modelId="{6A014373-2FC2-4635-A5F1-F5B9A462A28A}" type="sibTrans" cxnId="{30651D39-9383-4D69-AAA0-D7E3B063D434}">
      <dgm:prSet/>
      <dgm:spPr/>
      <dgm:t>
        <a:bodyPr/>
        <a:lstStyle/>
        <a:p>
          <a:endParaRPr lang="ru-RU"/>
        </a:p>
      </dgm:t>
    </dgm:pt>
    <dgm:pt modelId="{95665189-4729-4238-9E1D-D5A1EA1340D8}">
      <dgm:prSet phldrT="[Текст]" custT="1"/>
      <dgm:spPr/>
      <dgm:t>
        <a:bodyPr/>
        <a:lstStyle/>
        <a:p>
          <a:r>
            <a:rPr lang="ru-RU" sz="2400" b="1" dirty="0" smtClean="0"/>
            <a:t>Зрительный</a:t>
          </a:r>
        </a:p>
        <a:p>
          <a:r>
            <a:rPr lang="ru-RU" sz="2400" b="1" dirty="0" smtClean="0"/>
            <a:t>анализатор</a:t>
          </a:r>
          <a:endParaRPr lang="ru-RU" sz="2400" b="1" dirty="0"/>
        </a:p>
      </dgm:t>
    </dgm:pt>
    <dgm:pt modelId="{B23FBE31-9D1F-4EEC-AF07-407164E64AF3}" type="parTrans" cxnId="{2FE77F79-5410-4CD2-B8DE-8BA7FD26716D}">
      <dgm:prSet/>
      <dgm:spPr/>
      <dgm:t>
        <a:bodyPr/>
        <a:lstStyle/>
        <a:p>
          <a:endParaRPr lang="ru-RU"/>
        </a:p>
      </dgm:t>
    </dgm:pt>
    <dgm:pt modelId="{4EC26435-F94D-4996-9250-4ACF9C93AA34}" type="sibTrans" cxnId="{2FE77F79-5410-4CD2-B8DE-8BA7FD26716D}">
      <dgm:prSet/>
      <dgm:spPr/>
      <dgm:t>
        <a:bodyPr/>
        <a:lstStyle/>
        <a:p>
          <a:endParaRPr lang="ru-RU"/>
        </a:p>
      </dgm:t>
    </dgm:pt>
    <dgm:pt modelId="{90875336-2F9C-4D0E-B3FA-243CF7EDC25A}">
      <dgm:prSet phldrT="[Текст]" custT="1"/>
      <dgm:spPr/>
      <dgm:t>
        <a:bodyPr/>
        <a:lstStyle/>
        <a:p>
          <a:r>
            <a:rPr lang="ru-RU" sz="2400" b="1" dirty="0" smtClean="0"/>
            <a:t>Двигательный</a:t>
          </a:r>
        </a:p>
        <a:p>
          <a:r>
            <a:rPr lang="ru-RU" sz="2400" b="1" dirty="0" smtClean="0"/>
            <a:t>анализатор</a:t>
          </a:r>
          <a:endParaRPr lang="ru-RU" sz="2400" b="1" dirty="0"/>
        </a:p>
      </dgm:t>
    </dgm:pt>
    <dgm:pt modelId="{6BE0A5E8-57F4-424F-BE5C-7DBE080962DE}" type="parTrans" cxnId="{C064CC62-CF7D-4541-9DCE-CBC6060D2B61}">
      <dgm:prSet/>
      <dgm:spPr/>
      <dgm:t>
        <a:bodyPr/>
        <a:lstStyle/>
        <a:p>
          <a:endParaRPr lang="ru-RU"/>
        </a:p>
      </dgm:t>
    </dgm:pt>
    <dgm:pt modelId="{3E588F52-EFCF-4B05-A703-334D17DF99F9}" type="sibTrans" cxnId="{C064CC62-CF7D-4541-9DCE-CBC6060D2B61}">
      <dgm:prSet/>
      <dgm:spPr/>
      <dgm:t>
        <a:bodyPr/>
        <a:lstStyle/>
        <a:p>
          <a:endParaRPr lang="ru-RU"/>
        </a:p>
      </dgm:t>
    </dgm:pt>
    <dgm:pt modelId="{CB5164C5-8521-4042-81E6-10C88A7146FB}">
      <dgm:prSet phldrT="[Текст]" custT="1"/>
      <dgm:spPr/>
      <dgm:t>
        <a:bodyPr/>
        <a:lstStyle/>
        <a:p>
          <a:r>
            <a:rPr lang="ru-RU" sz="2400" b="1" dirty="0" smtClean="0"/>
            <a:t>Речеслуховой</a:t>
          </a:r>
        </a:p>
        <a:p>
          <a:r>
            <a:rPr lang="ru-RU" sz="2400" b="1" dirty="0" smtClean="0"/>
            <a:t>анализатор</a:t>
          </a:r>
          <a:endParaRPr lang="ru-RU" sz="2400" b="1" dirty="0"/>
        </a:p>
      </dgm:t>
    </dgm:pt>
    <dgm:pt modelId="{CB329676-5740-49CE-A6C1-ADBA811C7E87}" type="parTrans" cxnId="{AA01E1AD-8C66-49AC-B5F9-269255602F03}">
      <dgm:prSet/>
      <dgm:spPr/>
      <dgm:t>
        <a:bodyPr/>
        <a:lstStyle/>
        <a:p>
          <a:endParaRPr lang="ru-RU"/>
        </a:p>
      </dgm:t>
    </dgm:pt>
    <dgm:pt modelId="{128CCD67-5976-4DD1-B133-D8CE8A6E0A7E}" type="sibTrans" cxnId="{AA01E1AD-8C66-49AC-B5F9-269255602F03}">
      <dgm:prSet/>
      <dgm:spPr/>
      <dgm:t>
        <a:bodyPr/>
        <a:lstStyle/>
        <a:p>
          <a:endParaRPr lang="ru-RU"/>
        </a:p>
      </dgm:t>
    </dgm:pt>
    <dgm:pt modelId="{5513106E-1708-4E68-9A5F-59455F0F0543}" type="pres">
      <dgm:prSet presAssocID="{63D508D7-507D-4FB9-AA39-B284E3B992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CE0E3F-9C45-487A-83C7-5B1F0B576F9D}" type="pres">
      <dgm:prSet presAssocID="{4BF43540-6603-41FC-884D-13615B5AD974}" presName="centerShape" presStyleLbl="node0" presStyleIdx="0" presStyleCnt="1" custScaleX="19575" custScaleY="14732"/>
      <dgm:spPr/>
      <dgm:t>
        <a:bodyPr/>
        <a:lstStyle/>
        <a:p>
          <a:endParaRPr lang="ru-RU"/>
        </a:p>
      </dgm:t>
    </dgm:pt>
    <dgm:pt modelId="{17AAAC4D-0E59-4EB6-9945-819CDED9CF21}" type="pres">
      <dgm:prSet presAssocID="{DE7BE38C-E92E-46B2-BD81-B099A332C951}" presName="Name9" presStyleLbl="parChTrans1D2" presStyleIdx="0" presStyleCnt="4"/>
      <dgm:spPr/>
      <dgm:t>
        <a:bodyPr/>
        <a:lstStyle/>
        <a:p>
          <a:endParaRPr lang="ru-RU"/>
        </a:p>
      </dgm:t>
    </dgm:pt>
    <dgm:pt modelId="{83E36AC9-6705-4753-B4C3-85D753BD69EA}" type="pres">
      <dgm:prSet presAssocID="{DE7BE38C-E92E-46B2-BD81-B099A332C95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1931C6B-D397-4089-966B-08B24A85C0D4}" type="pres">
      <dgm:prSet presAssocID="{8BF086A8-F4B1-48D5-A498-303A97580632}" presName="node" presStyleLbl="node1" presStyleIdx="0" presStyleCnt="4" custScaleX="282936" custScaleY="66675" custRadScaleRad="102902" custRadScaleInc="-1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9D69E-2532-438C-994F-55584EB737C0}" type="pres">
      <dgm:prSet presAssocID="{B23FBE31-9D1F-4EEC-AF07-407164E64AF3}" presName="Name9" presStyleLbl="parChTrans1D2" presStyleIdx="1" presStyleCnt="4"/>
      <dgm:spPr/>
      <dgm:t>
        <a:bodyPr/>
        <a:lstStyle/>
        <a:p>
          <a:endParaRPr lang="ru-RU"/>
        </a:p>
      </dgm:t>
    </dgm:pt>
    <dgm:pt modelId="{BEA66E75-D88C-4F58-8326-E73A4CB18495}" type="pres">
      <dgm:prSet presAssocID="{B23FBE31-9D1F-4EEC-AF07-407164E64AF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60288BE-3CB1-4AE1-997B-3C186CB7957C}" type="pres">
      <dgm:prSet presAssocID="{95665189-4729-4238-9E1D-D5A1EA1340D8}" presName="node" presStyleLbl="node1" presStyleIdx="1" presStyleCnt="4" custScaleX="175663" custRadScaleRad="129150" custRadScaleInc="-1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A6B29-F769-42DA-9764-0A9F7492DA65}" type="pres">
      <dgm:prSet presAssocID="{6BE0A5E8-57F4-424F-BE5C-7DBE080962DE}" presName="Name9" presStyleLbl="parChTrans1D2" presStyleIdx="2" presStyleCnt="4"/>
      <dgm:spPr/>
      <dgm:t>
        <a:bodyPr/>
        <a:lstStyle/>
        <a:p>
          <a:endParaRPr lang="ru-RU"/>
        </a:p>
      </dgm:t>
    </dgm:pt>
    <dgm:pt modelId="{29B66EA6-B0A8-491E-8ECB-51867D7ADADD}" type="pres">
      <dgm:prSet presAssocID="{6BE0A5E8-57F4-424F-BE5C-7DBE080962D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88C1A4D-B14A-499F-96FD-7EC29A233EE8}" type="pres">
      <dgm:prSet presAssocID="{90875336-2F9C-4D0E-B3FA-243CF7EDC25A}" presName="node" presStyleLbl="node1" presStyleIdx="2" presStyleCnt="4" custScaleX="243519" custScaleY="111177" custRadScaleRad="120233" custRadScaleInc="-5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F0E56-B843-4450-B033-9832FAD6EE9E}" type="pres">
      <dgm:prSet presAssocID="{CB329676-5740-49CE-A6C1-ADBA811C7E87}" presName="Name9" presStyleLbl="parChTrans1D2" presStyleIdx="3" presStyleCnt="4"/>
      <dgm:spPr/>
      <dgm:t>
        <a:bodyPr/>
        <a:lstStyle/>
        <a:p>
          <a:endParaRPr lang="ru-RU"/>
        </a:p>
      </dgm:t>
    </dgm:pt>
    <dgm:pt modelId="{AD22633D-2AED-4D57-A7D8-D0A8EBB6D76F}" type="pres">
      <dgm:prSet presAssocID="{CB329676-5740-49CE-A6C1-ADBA811C7E8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5E7146E-519C-4246-AB97-E5F33B082F77}" type="pres">
      <dgm:prSet presAssocID="{CB5164C5-8521-4042-81E6-10C88A7146FB}" presName="node" presStyleLbl="node1" presStyleIdx="3" presStyleCnt="4" custScaleX="193201" custRadScaleRad="159644" custRadScaleInc="-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124F2F-29DB-4A1B-ADFD-497D3B3CC47E}" type="presOf" srcId="{DE7BE38C-E92E-46B2-BD81-B099A332C951}" destId="{17AAAC4D-0E59-4EB6-9945-819CDED9CF21}" srcOrd="0" destOrd="0" presId="urn:microsoft.com/office/officeart/2005/8/layout/radial1"/>
    <dgm:cxn modelId="{5ECC734C-C302-4982-8131-5F3EE58BD7D0}" type="presOf" srcId="{CB329676-5740-49CE-A6C1-ADBA811C7E87}" destId="{AD22633D-2AED-4D57-A7D8-D0A8EBB6D76F}" srcOrd="1" destOrd="0" presId="urn:microsoft.com/office/officeart/2005/8/layout/radial1"/>
    <dgm:cxn modelId="{A4BA0D11-F757-4D07-BE40-64B4E439FDBD}" type="presOf" srcId="{CB5164C5-8521-4042-81E6-10C88A7146FB}" destId="{05E7146E-519C-4246-AB97-E5F33B082F77}" srcOrd="0" destOrd="0" presId="urn:microsoft.com/office/officeart/2005/8/layout/radial1"/>
    <dgm:cxn modelId="{65A11502-F491-4A4B-98AE-E2037D2C88B6}" type="presOf" srcId="{DE7BE38C-E92E-46B2-BD81-B099A332C951}" destId="{83E36AC9-6705-4753-B4C3-85D753BD69EA}" srcOrd="1" destOrd="0" presId="urn:microsoft.com/office/officeart/2005/8/layout/radial1"/>
    <dgm:cxn modelId="{07631809-2CEF-4471-9BFF-D96E5D397303}" type="presOf" srcId="{B23FBE31-9D1F-4EEC-AF07-407164E64AF3}" destId="{BEA66E75-D88C-4F58-8326-E73A4CB18495}" srcOrd="1" destOrd="0" presId="urn:microsoft.com/office/officeart/2005/8/layout/radial1"/>
    <dgm:cxn modelId="{462698D6-4B82-4666-8642-CE9A6F3A9FED}" type="presOf" srcId="{6BE0A5E8-57F4-424F-BE5C-7DBE080962DE}" destId="{29B66EA6-B0A8-491E-8ECB-51867D7ADADD}" srcOrd="1" destOrd="0" presId="urn:microsoft.com/office/officeart/2005/8/layout/radial1"/>
    <dgm:cxn modelId="{32AA2223-8765-4032-BD10-2C3F3CDAF018}" type="presOf" srcId="{CB329676-5740-49CE-A6C1-ADBA811C7E87}" destId="{0F9F0E56-B843-4450-B033-9832FAD6EE9E}" srcOrd="0" destOrd="0" presId="urn:microsoft.com/office/officeart/2005/8/layout/radial1"/>
    <dgm:cxn modelId="{4026D829-B2FB-418D-861B-1E487EC037DC}" srcId="{63D508D7-507D-4FB9-AA39-B284E3B99219}" destId="{4BF43540-6603-41FC-884D-13615B5AD974}" srcOrd="0" destOrd="0" parTransId="{E847AD92-D4A1-43FE-8D34-9A45DAFD9921}" sibTransId="{243C1598-FDDC-4F08-A541-BE024EEF7DF1}"/>
    <dgm:cxn modelId="{1BBC3D8C-652D-4EBD-8AA5-2E62B1501757}" type="presOf" srcId="{6BE0A5E8-57F4-424F-BE5C-7DBE080962DE}" destId="{FDDA6B29-F769-42DA-9764-0A9F7492DA65}" srcOrd="0" destOrd="0" presId="urn:microsoft.com/office/officeart/2005/8/layout/radial1"/>
    <dgm:cxn modelId="{4EA56E1C-0756-4BE5-97D0-E08841E3BEF7}" type="presOf" srcId="{95665189-4729-4238-9E1D-D5A1EA1340D8}" destId="{C60288BE-3CB1-4AE1-997B-3C186CB7957C}" srcOrd="0" destOrd="0" presId="urn:microsoft.com/office/officeart/2005/8/layout/radial1"/>
    <dgm:cxn modelId="{D16F0C33-23F5-4489-BB48-0A7EBD836A6D}" type="presOf" srcId="{63D508D7-507D-4FB9-AA39-B284E3B99219}" destId="{5513106E-1708-4E68-9A5F-59455F0F0543}" srcOrd="0" destOrd="0" presId="urn:microsoft.com/office/officeart/2005/8/layout/radial1"/>
    <dgm:cxn modelId="{30651D39-9383-4D69-AAA0-D7E3B063D434}" srcId="{4BF43540-6603-41FC-884D-13615B5AD974}" destId="{8BF086A8-F4B1-48D5-A498-303A97580632}" srcOrd="0" destOrd="0" parTransId="{DE7BE38C-E92E-46B2-BD81-B099A332C951}" sibTransId="{6A014373-2FC2-4635-A5F1-F5B9A462A28A}"/>
    <dgm:cxn modelId="{440633A6-1ACF-4A3D-A210-050197D08208}" type="presOf" srcId="{B23FBE31-9D1F-4EEC-AF07-407164E64AF3}" destId="{7E49D69E-2532-438C-994F-55584EB737C0}" srcOrd="0" destOrd="0" presId="urn:microsoft.com/office/officeart/2005/8/layout/radial1"/>
    <dgm:cxn modelId="{2FE77F79-5410-4CD2-B8DE-8BA7FD26716D}" srcId="{4BF43540-6603-41FC-884D-13615B5AD974}" destId="{95665189-4729-4238-9E1D-D5A1EA1340D8}" srcOrd="1" destOrd="0" parTransId="{B23FBE31-9D1F-4EEC-AF07-407164E64AF3}" sibTransId="{4EC26435-F94D-4996-9250-4ACF9C93AA34}"/>
    <dgm:cxn modelId="{2B38E13C-CB03-48E2-9AB5-5C9431E726B3}" type="presOf" srcId="{4BF43540-6603-41FC-884D-13615B5AD974}" destId="{61CE0E3F-9C45-487A-83C7-5B1F0B576F9D}" srcOrd="0" destOrd="0" presId="urn:microsoft.com/office/officeart/2005/8/layout/radial1"/>
    <dgm:cxn modelId="{21EDD9F3-6EB1-41CE-9451-4FC1BDA80BEC}" type="presOf" srcId="{8BF086A8-F4B1-48D5-A498-303A97580632}" destId="{01931C6B-D397-4089-966B-08B24A85C0D4}" srcOrd="0" destOrd="0" presId="urn:microsoft.com/office/officeart/2005/8/layout/radial1"/>
    <dgm:cxn modelId="{AA01E1AD-8C66-49AC-B5F9-269255602F03}" srcId="{4BF43540-6603-41FC-884D-13615B5AD974}" destId="{CB5164C5-8521-4042-81E6-10C88A7146FB}" srcOrd="3" destOrd="0" parTransId="{CB329676-5740-49CE-A6C1-ADBA811C7E87}" sibTransId="{128CCD67-5976-4DD1-B133-D8CE8A6E0A7E}"/>
    <dgm:cxn modelId="{4C291342-542F-4C71-97CD-A2204E99D069}" type="presOf" srcId="{90875336-2F9C-4D0E-B3FA-243CF7EDC25A}" destId="{688C1A4D-B14A-499F-96FD-7EC29A233EE8}" srcOrd="0" destOrd="0" presId="urn:microsoft.com/office/officeart/2005/8/layout/radial1"/>
    <dgm:cxn modelId="{C064CC62-CF7D-4541-9DCE-CBC6060D2B61}" srcId="{4BF43540-6603-41FC-884D-13615B5AD974}" destId="{90875336-2F9C-4D0E-B3FA-243CF7EDC25A}" srcOrd="2" destOrd="0" parTransId="{6BE0A5E8-57F4-424F-BE5C-7DBE080962DE}" sibTransId="{3E588F52-EFCF-4B05-A703-334D17DF99F9}"/>
    <dgm:cxn modelId="{34544480-D050-46C8-B1DC-1937669ADA9C}" type="presParOf" srcId="{5513106E-1708-4E68-9A5F-59455F0F0543}" destId="{61CE0E3F-9C45-487A-83C7-5B1F0B576F9D}" srcOrd="0" destOrd="0" presId="urn:microsoft.com/office/officeart/2005/8/layout/radial1"/>
    <dgm:cxn modelId="{6AB16EA5-6681-40BF-8FEE-9EE52AB865F2}" type="presParOf" srcId="{5513106E-1708-4E68-9A5F-59455F0F0543}" destId="{17AAAC4D-0E59-4EB6-9945-819CDED9CF21}" srcOrd="1" destOrd="0" presId="urn:microsoft.com/office/officeart/2005/8/layout/radial1"/>
    <dgm:cxn modelId="{6D187167-2A99-4645-B0D2-64597527B863}" type="presParOf" srcId="{17AAAC4D-0E59-4EB6-9945-819CDED9CF21}" destId="{83E36AC9-6705-4753-B4C3-85D753BD69EA}" srcOrd="0" destOrd="0" presId="urn:microsoft.com/office/officeart/2005/8/layout/radial1"/>
    <dgm:cxn modelId="{6F6A1E3A-76CC-4F64-A8E7-2AE0D4E4286E}" type="presParOf" srcId="{5513106E-1708-4E68-9A5F-59455F0F0543}" destId="{01931C6B-D397-4089-966B-08B24A85C0D4}" srcOrd="2" destOrd="0" presId="urn:microsoft.com/office/officeart/2005/8/layout/radial1"/>
    <dgm:cxn modelId="{B6CE1BDE-A79D-4B2D-AC4F-894C96335D71}" type="presParOf" srcId="{5513106E-1708-4E68-9A5F-59455F0F0543}" destId="{7E49D69E-2532-438C-994F-55584EB737C0}" srcOrd="3" destOrd="0" presId="urn:microsoft.com/office/officeart/2005/8/layout/radial1"/>
    <dgm:cxn modelId="{8B292A55-365D-4B99-AF4C-9E9C9BC4CA53}" type="presParOf" srcId="{7E49D69E-2532-438C-994F-55584EB737C0}" destId="{BEA66E75-D88C-4F58-8326-E73A4CB18495}" srcOrd="0" destOrd="0" presId="urn:microsoft.com/office/officeart/2005/8/layout/radial1"/>
    <dgm:cxn modelId="{A3AE59ED-86DF-43DE-8CEE-C5B8A8D3E1CB}" type="presParOf" srcId="{5513106E-1708-4E68-9A5F-59455F0F0543}" destId="{C60288BE-3CB1-4AE1-997B-3C186CB7957C}" srcOrd="4" destOrd="0" presId="urn:microsoft.com/office/officeart/2005/8/layout/radial1"/>
    <dgm:cxn modelId="{158E82F2-5589-406E-9B60-2423FC555F07}" type="presParOf" srcId="{5513106E-1708-4E68-9A5F-59455F0F0543}" destId="{FDDA6B29-F769-42DA-9764-0A9F7492DA65}" srcOrd="5" destOrd="0" presId="urn:microsoft.com/office/officeart/2005/8/layout/radial1"/>
    <dgm:cxn modelId="{3E7C59C6-19FD-4E0C-B880-09EC87176059}" type="presParOf" srcId="{FDDA6B29-F769-42DA-9764-0A9F7492DA65}" destId="{29B66EA6-B0A8-491E-8ECB-51867D7ADADD}" srcOrd="0" destOrd="0" presId="urn:microsoft.com/office/officeart/2005/8/layout/radial1"/>
    <dgm:cxn modelId="{53FB73D5-C743-4975-AF4F-407A3582CC04}" type="presParOf" srcId="{5513106E-1708-4E68-9A5F-59455F0F0543}" destId="{688C1A4D-B14A-499F-96FD-7EC29A233EE8}" srcOrd="6" destOrd="0" presId="urn:microsoft.com/office/officeart/2005/8/layout/radial1"/>
    <dgm:cxn modelId="{78800CD7-5F82-4B6C-AE07-A4C74F927034}" type="presParOf" srcId="{5513106E-1708-4E68-9A5F-59455F0F0543}" destId="{0F9F0E56-B843-4450-B033-9832FAD6EE9E}" srcOrd="7" destOrd="0" presId="urn:microsoft.com/office/officeart/2005/8/layout/radial1"/>
    <dgm:cxn modelId="{F51E69C5-9683-41BC-B22D-9BA712929303}" type="presParOf" srcId="{0F9F0E56-B843-4450-B033-9832FAD6EE9E}" destId="{AD22633D-2AED-4D57-A7D8-D0A8EBB6D76F}" srcOrd="0" destOrd="0" presId="urn:microsoft.com/office/officeart/2005/8/layout/radial1"/>
    <dgm:cxn modelId="{959AAF92-A66E-44D5-94A2-0C296DE18AF1}" type="presParOf" srcId="{5513106E-1708-4E68-9A5F-59455F0F0543}" destId="{05E7146E-519C-4246-AB97-E5F33B082F7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CE0E3F-9C45-487A-83C7-5B1F0B576F9D}">
      <dsp:nvSpPr>
        <dsp:cNvPr id="0" name=""/>
        <dsp:cNvSpPr/>
      </dsp:nvSpPr>
      <dsp:spPr>
        <a:xfrm>
          <a:off x="4392724" y="2704267"/>
          <a:ext cx="324328" cy="244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392724" y="2704267"/>
        <a:ext cx="324328" cy="244087"/>
      </dsp:txXfrm>
    </dsp:sp>
    <dsp:sp modelId="{17AAAC4D-0E59-4EB6-9945-819CDED9CF21}">
      <dsp:nvSpPr>
        <dsp:cNvPr id="0" name=""/>
        <dsp:cNvSpPr/>
      </dsp:nvSpPr>
      <dsp:spPr>
        <a:xfrm rot="16148970">
          <a:off x="3769450" y="1915560"/>
          <a:ext cx="1544329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1544329" y="16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148970">
        <a:off x="4503007" y="1893586"/>
        <a:ext cx="77216" cy="77216"/>
      </dsp:txXfrm>
    </dsp:sp>
    <dsp:sp modelId="{01931C6B-D397-4089-966B-08B24A85C0D4}">
      <dsp:nvSpPr>
        <dsp:cNvPr id="0" name=""/>
        <dsp:cNvSpPr/>
      </dsp:nvSpPr>
      <dsp:spPr>
        <a:xfrm>
          <a:off x="2178038" y="55412"/>
          <a:ext cx="4687832" cy="1104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Речедвигательный</a:t>
          </a:r>
          <a:endParaRPr lang="ru-RU" sz="2400" b="1" kern="1200" dirty="0" smtClean="0">
            <a:solidFill>
              <a:schemeClr val="bg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анализатор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178038" y="55412"/>
        <a:ext cx="4687832" cy="1104706"/>
      </dsp:txXfrm>
    </dsp:sp>
    <dsp:sp modelId="{7E49D69E-2532-438C-994F-55584EB737C0}">
      <dsp:nvSpPr>
        <dsp:cNvPr id="0" name=""/>
        <dsp:cNvSpPr/>
      </dsp:nvSpPr>
      <dsp:spPr>
        <a:xfrm rot="21572865">
          <a:off x="4717026" y="2803789"/>
          <a:ext cx="1167449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1167449" y="16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72865">
        <a:off x="5271564" y="2791237"/>
        <a:ext cx="58372" cy="58372"/>
      </dsp:txXfrm>
    </dsp:sp>
    <dsp:sp modelId="{C60288BE-3CB1-4AE1-997B-3C186CB7957C}">
      <dsp:nvSpPr>
        <dsp:cNvPr id="0" name=""/>
        <dsp:cNvSpPr/>
      </dsp:nvSpPr>
      <dsp:spPr>
        <a:xfrm>
          <a:off x="5884317" y="1975904"/>
          <a:ext cx="2910476" cy="1656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Зрительный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анализатор</a:t>
          </a:r>
          <a:endParaRPr lang="ru-RU" sz="2400" b="1" kern="1200" dirty="0"/>
        </a:p>
      </dsp:txBody>
      <dsp:txXfrm>
        <a:off x="5884317" y="1975904"/>
        <a:ext cx="2910476" cy="1656852"/>
      </dsp:txXfrm>
    </dsp:sp>
    <dsp:sp modelId="{FDDA6B29-F769-42DA-9764-0A9F7492DA65}">
      <dsp:nvSpPr>
        <dsp:cNvPr id="0" name=""/>
        <dsp:cNvSpPr/>
      </dsp:nvSpPr>
      <dsp:spPr>
        <a:xfrm rot="5240369">
          <a:off x="3972909" y="3547234"/>
          <a:ext cx="1232504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1232504" y="16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240369">
        <a:off x="4558348" y="3533055"/>
        <a:ext cx="61625" cy="61625"/>
      </dsp:txXfrm>
    </dsp:sp>
    <dsp:sp modelId="{688C1A4D-B14A-499F-96FD-7EC29A233EE8}">
      <dsp:nvSpPr>
        <dsp:cNvPr id="0" name=""/>
        <dsp:cNvSpPr/>
      </dsp:nvSpPr>
      <dsp:spPr>
        <a:xfrm>
          <a:off x="2643179" y="4179249"/>
          <a:ext cx="4034750" cy="1842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Двигательный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анализатор</a:t>
          </a:r>
          <a:endParaRPr lang="ru-RU" sz="2400" b="1" kern="1200" dirty="0"/>
        </a:p>
      </dsp:txBody>
      <dsp:txXfrm>
        <a:off x="2643179" y="4179249"/>
        <a:ext cx="4034750" cy="1842038"/>
      </dsp:txXfrm>
    </dsp:sp>
    <dsp:sp modelId="{0F9F0E56-B843-4450-B033-9832FAD6EE9E}">
      <dsp:nvSpPr>
        <dsp:cNvPr id="0" name=""/>
        <dsp:cNvSpPr/>
      </dsp:nvSpPr>
      <dsp:spPr>
        <a:xfrm rot="10778986">
          <a:off x="3200932" y="2814310"/>
          <a:ext cx="1191808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1191808" y="16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778986">
        <a:off x="3767041" y="2801149"/>
        <a:ext cx="59590" cy="59590"/>
      </dsp:txXfrm>
    </dsp:sp>
    <dsp:sp modelId="{05E7146E-519C-4246-AB97-E5F33B082F77}">
      <dsp:nvSpPr>
        <dsp:cNvPr id="0" name=""/>
        <dsp:cNvSpPr/>
      </dsp:nvSpPr>
      <dsp:spPr>
        <a:xfrm>
          <a:off x="0" y="2015944"/>
          <a:ext cx="3201055" cy="16568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Речеслуховой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анализатор</a:t>
          </a:r>
          <a:endParaRPr lang="ru-RU" sz="2400" b="1" kern="1200" dirty="0"/>
        </a:p>
      </dsp:txBody>
      <dsp:txXfrm>
        <a:off x="0" y="2015944"/>
        <a:ext cx="3201055" cy="1656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F78C2-CB9B-45DB-AAB8-388C5B492129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90C78-AAD4-483E-9357-F6E174E90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90C78-AAD4-483E-9357-F6E174E909B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6245-7B7E-45CC-B7CC-A3DDF66F6F72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0C6245-7B7E-45CC-B7CC-A3DDF66F6F72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2BBE21-6CEB-414D-99D8-FD0EEF49C3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31640" y="0"/>
            <a:ext cx="7560840" cy="72327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ДИСГРАФИЯ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      </a:t>
            </a:r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Нарушение 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       письменной 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        речи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07207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Учитель- дефектолог </a:t>
            </a:r>
            <a:r>
              <a:rPr lang="ru-RU" dirty="0" err="1" smtClean="0"/>
              <a:t>Перскевич</a:t>
            </a:r>
            <a:r>
              <a:rPr lang="ru-RU" dirty="0" smtClean="0"/>
              <a:t> А.В.</a:t>
            </a:r>
          </a:p>
          <a:p>
            <a:pPr algn="ctr"/>
            <a:r>
              <a:rPr lang="ru-RU" dirty="0" smtClean="0"/>
              <a:t> ГУО «УПК </a:t>
            </a:r>
            <a:r>
              <a:rPr lang="ru-RU" dirty="0" err="1" smtClean="0"/>
              <a:t>Бородичский</a:t>
            </a:r>
            <a:r>
              <a:rPr lang="ru-RU" dirty="0" smtClean="0"/>
              <a:t> детский </a:t>
            </a:r>
          </a:p>
          <a:p>
            <a:pPr algn="ctr"/>
            <a:r>
              <a:rPr lang="ru-RU" dirty="0" smtClean="0"/>
              <a:t>сад - начальная школа</a:t>
            </a:r>
          </a:p>
          <a:p>
            <a:pPr algn="ctr"/>
            <a:r>
              <a:rPr lang="ru-RU" smtClean="0"/>
              <a:t>             </a:t>
            </a:r>
            <a:r>
              <a:rPr lang="ru-RU" smtClean="0"/>
              <a:t>2020 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37520"/>
            <a:ext cx="3384376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91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Как распознать </a:t>
            </a:r>
            <a:r>
              <a:rPr lang="ru-RU" b="1" dirty="0" err="1" smtClean="0">
                <a:solidFill>
                  <a:srgbClr val="FF0000"/>
                </a:solidFill>
              </a:rPr>
              <a:t>дисграфию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Типы  специфических   ошибок</a:t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sz="2200" dirty="0" smtClean="0"/>
              <a:t>не связанных с незнанием грамматических правил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92896"/>
            <a:ext cx="8686800" cy="36750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пропуск букв</a:t>
            </a:r>
          </a:p>
          <a:p>
            <a:pPr>
              <a:buNone/>
            </a:pPr>
            <a:r>
              <a:rPr lang="ru-RU" dirty="0" smtClean="0"/>
              <a:t>     «</a:t>
            </a:r>
            <a:r>
              <a:rPr lang="ru-RU" dirty="0" err="1" smtClean="0"/>
              <a:t>снки</a:t>
            </a:r>
            <a:r>
              <a:rPr lang="ru-RU" dirty="0" smtClean="0"/>
              <a:t>»  - санки              «</a:t>
            </a:r>
            <a:r>
              <a:rPr lang="ru-RU" dirty="0" err="1" smtClean="0"/>
              <a:t>кичат</a:t>
            </a:r>
            <a:r>
              <a:rPr lang="ru-RU" dirty="0" smtClean="0"/>
              <a:t>»  - кричат</a:t>
            </a:r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0070C0"/>
                </a:solidFill>
              </a:rPr>
              <a:t>пропуск буквы на стыке слов   </a:t>
            </a:r>
          </a:p>
          <a:p>
            <a:pPr>
              <a:buNone/>
            </a:pPr>
            <a:r>
              <a:rPr lang="ru-RU" dirty="0" smtClean="0"/>
              <a:t>  «ста»</a:t>
            </a:r>
            <a:r>
              <a:rPr lang="ru-RU" dirty="0" smtClean="0">
                <a:solidFill>
                  <a:srgbClr val="FF0000"/>
                </a:solidFill>
              </a:rPr>
              <a:t>Л</a:t>
            </a:r>
            <a:r>
              <a:rPr lang="ru-RU" dirty="0" smtClean="0"/>
              <a:t> лакать          «</a:t>
            </a:r>
            <a:r>
              <a:rPr lang="ru-RU" dirty="0" err="1" smtClean="0"/>
              <a:t>прилетае</a:t>
            </a:r>
            <a:r>
              <a:rPr lang="ru-RU" dirty="0" smtClean="0"/>
              <a:t>»</a:t>
            </a:r>
            <a:r>
              <a:rPr lang="ru-RU" dirty="0" smtClean="0">
                <a:solidFill>
                  <a:srgbClr val="FF0000"/>
                </a:solidFill>
              </a:rPr>
              <a:t> Т  </a:t>
            </a:r>
            <a:r>
              <a:rPr lang="ru-RU" dirty="0" err="1" smtClean="0"/>
              <a:t>_только</a:t>
            </a:r>
            <a:r>
              <a:rPr lang="ru-RU" dirty="0" smtClean="0"/>
              <a:t> зимой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пропуск слога, включающих одинаковые буквы</a:t>
            </a:r>
          </a:p>
          <a:p>
            <a:pPr>
              <a:buNone/>
            </a:pPr>
            <a:r>
              <a:rPr lang="ru-RU" dirty="0" smtClean="0"/>
              <a:t>                    «наста» </a:t>
            </a:r>
            <a:r>
              <a:rPr lang="ru-RU" dirty="0" smtClean="0">
                <a:solidFill>
                  <a:srgbClr val="FF0000"/>
                </a:solidFill>
              </a:rPr>
              <a:t>ЛА</a:t>
            </a:r>
            <a:r>
              <a:rPr lang="ru-RU" dirty="0" smtClean="0"/>
              <a:t>   « ходи» </a:t>
            </a:r>
            <a:r>
              <a:rPr lang="ru-RU" dirty="0" smtClean="0">
                <a:solidFill>
                  <a:srgbClr val="FF0000"/>
                </a:solidFill>
              </a:rPr>
              <a:t>ЛИ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66693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Перестановки букв и слогов</a:t>
            </a:r>
          </a:p>
          <a:p>
            <a:pPr>
              <a:buNone/>
            </a:pPr>
            <a:r>
              <a:rPr lang="ru-RU" dirty="0" smtClean="0"/>
              <a:t>          Чулан –»</a:t>
            </a:r>
            <a:r>
              <a:rPr lang="ru-RU" dirty="0" err="1" smtClean="0"/>
              <a:t>чун</a:t>
            </a:r>
            <a:r>
              <a:rPr lang="ru-RU" dirty="0" err="1" smtClean="0">
                <a:solidFill>
                  <a:srgbClr val="FF0000"/>
                </a:solidFill>
              </a:rPr>
              <a:t>ал</a:t>
            </a:r>
            <a:r>
              <a:rPr lang="ru-RU" dirty="0" smtClean="0"/>
              <a:t>»       зима – «</a:t>
            </a:r>
            <a:r>
              <a:rPr lang="ru-RU" dirty="0" err="1" smtClean="0"/>
              <a:t>зи</a:t>
            </a:r>
            <a:r>
              <a:rPr lang="ru-RU" dirty="0" err="1" smtClean="0">
                <a:solidFill>
                  <a:srgbClr val="FF0000"/>
                </a:solidFill>
              </a:rPr>
              <a:t>ам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Вставки   лишних букв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ш</a:t>
            </a:r>
            <a:r>
              <a:rPr lang="ru-RU" dirty="0" err="1" smtClean="0">
                <a:solidFill>
                  <a:srgbClr val="FF0000"/>
                </a:solidFill>
              </a:rPr>
              <a:t>Е</a:t>
            </a:r>
            <a:r>
              <a:rPr lang="ru-RU" dirty="0" err="1" smtClean="0"/>
              <a:t>кола</a:t>
            </a:r>
            <a:r>
              <a:rPr lang="ru-RU" dirty="0" smtClean="0"/>
              <a:t>»,   « </a:t>
            </a:r>
            <a:r>
              <a:rPr lang="ru-RU" dirty="0" err="1" smtClean="0"/>
              <a:t>девоч</a:t>
            </a:r>
            <a:r>
              <a:rPr lang="ru-RU" dirty="0" err="1" smtClean="0">
                <a:solidFill>
                  <a:srgbClr val="FF0000"/>
                </a:solidFill>
              </a:rPr>
              <a:t>И</a:t>
            </a:r>
            <a:r>
              <a:rPr lang="ru-RU" dirty="0" err="1" smtClean="0"/>
              <a:t>ка</a:t>
            </a:r>
            <a:r>
              <a:rPr lang="ru-RU" dirty="0" smtClean="0"/>
              <a:t>» ,  « </a:t>
            </a:r>
            <a:r>
              <a:rPr lang="ru-RU" dirty="0" err="1" smtClean="0"/>
              <a:t>яр</a:t>
            </a:r>
            <a:r>
              <a:rPr lang="ru-RU" dirty="0" err="1" smtClean="0">
                <a:solidFill>
                  <a:srgbClr val="FF0000"/>
                </a:solidFill>
              </a:rPr>
              <a:t>Е</a:t>
            </a:r>
            <a:r>
              <a:rPr lang="ru-RU" dirty="0" err="1" smtClean="0"/>
              <a:t>че</a:t>
            </a:r>
            <a:r>
              <a:rPr lang="ru-RU" dirty="0" smtClean="0"/>
              <a:t>» «</a:t>
            </a:r>
            <a:r>
              <a:rPr lang="ru-RU" dirty="0" err="1" smtClean="0"/>
              <a:t>ла</a:t>
            </a:r>
            <a:r>
              <a:rPr lang="ru-RU" dirty="0" err="1" smtClean="0">
                <a:solidFill>
                  <a:srgbClr val="FF0000"/>
                </a:solidFill>
              </a:rPr>
              <a:t>Н</a:t>
            </a:r>
            <a:r>
              <a:rPr lang="ru-RU" dirty="0" err="1" smtClean="0"/>
              <a:t>мпа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Двойное воспроизведение первой буквы</a:t>
            </a:r>
          </a:p>
          <a:p>
            <a:pPr algn="ctr">
              <a:buNone/>
            </a:pPr>
            <a:r>
              <a:rPr lang="ru-RU" dirty="0" smtClean="0"/>
              <a:t>  «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 err="1" smtClean="0"/>
              <a:t>август</a:t>
            </a:r>
            <a:r>
              <a:rPr lang="ru-RU" dirty="0" smtClean="0"/>
              <a:t>»  </a:t>
            </a:r>
            <a:r>
              <a:rPr lang="ru-RU" i="1" dirty="0" smtClean="0"/>
              <a:t>«</a:t>
            </a:r>
            <a:r>
              <a:rPr lang="ru-RU" i="1" dirty="0" err="1" smtClean="0">
                <a:solidFill>
                  <a:srgbClr val="FF0000"/>
                </a:solidFill>
              </a:rPr>
              <a:t>с</a:t>
            </a:r>
            <a:r>
              <a:rPr lang="ru-RU" i="1" dirty="0" err="1" smtClean="0"/>
              <a:t>скоро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Разделение одного слова на части</a:t>
            </a:r>
          </a:p>
          <a:p>
            <a:pPr algn="ctr">
              <a:buNone/>
            </a:pPr>
            <a:r>
              <a:rPr lang="ru-RU" dirty="0" smtClean="0"/>
              <a:t>«У ___  </a:t>
            </a:r>
            <a:r>
              <a:rPr lang="ru-RU" dirty="0" err="1" smtClean="0"/>
              <a:t>тюг</a:t>
            </a:r>
            <a:r>
              <a:rPr lang="ru-RU" dirty="0" smtClean="0"/>
              <a:t>»       «</a:t>
            </a:r>
            <a:r>
              <a:rPr lang="ru-RU" dirty="0" err="1" smtClean="0"/>
              <a:t>о___</a:t>
            </a:r>
            <a:r>
              <a:rPr lang="ru-RU" dirty="0" smtClean="0"/>
              <a:t> </a:t>
            </a:r>
            <a:r>
              <a:rPr lang="ru-RU" dirty="0" err="1" smtClean="0"/>
              <a:t>кно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Слияние нескольких слов в одно</a:t>
            </a:r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детииграли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8686800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Недописывание</a:t>
            </a:r>
            <a:r>
              <a:rPr lang="ru-RU" b="1" dirty="0" smtClean="0">
                <a:solidFill>
                  <a:srgbClr val="0070C0"/>
                </a:solidFill>
              </a:rPr>
              <a:t> слов</a:t>
            </a:r>
            <a:r>
              <a:rPr lang="ru-RU" dirty="0" smtClean="0"/>
              <a:t>       </a:t>
            </a:r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 err="1" smtClean="0"/>
              <a:t>красн</a:t>
            </a:r>
            <a:r>
              <a:rPr lang="ru-RU" dirty="0" smtClean="0"/>
              <a:t>»</a:t>
            </a:r>
            <a:r>
              <a:rPr lang="ru-RU" dirty="0" smtClean="0">
                <a:solidFill>
                  <a:srgbClr val="FF0000"/>
                </a:solidFill>
              </a:rPr>
              <a:t>ЫЙ</a:t>
            </a:r>
            <a:r>
              <a:rPr lang="ru-RU" dirty="0" smtClean="0"/>
              <a:t>  -красный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Смешение по кинетическому сходству</a:t>
            </a:r>
          </a:p>
          <a:p>
            <a:pPr>
              <a:buNone/>
            </a:pPr>
            <a:r>
              <a:rPr lang="ru-RU" dirty="0" smtClean="0"/>
              <a:t>             О – А                  «</a:t>
            </a:r>
            <a:r>
              <a:rPr lang="ru-RU" dirty="0" err="1" smtClean="0"/>
              <a:t>б</a:t>
            </a:r>
            <a:r>
              <a:rPr lang="ru-RU" dirty="0" err="1" smtClean="0">
                <a:solidFill>
                  <a:srgbClr val="FF0000"/>
                </a:solidFill>
              </a:rPr>
              <a:t>о</a:t>
            </a:r>
            <a:r>
              <a:rPr lang="ru-RU" dirty="0" err="1" smtClean="0"/>
              <a:t>нт</a:t>
            </a:r>
            <a:r>
              <a:rPr lang="ru-RU" dirty="0" smtClean="0"/>
              <a:t>»  «</a:t>
            </a:r>
            <a:r>
              <a:rPr lang="ru-RU" dirty="0" err="1" smtClean="0"/>
              <a:t>ур</a:t>
            </a:r>
            <a:r>
              <a:rPr lang="ru-RU" dirty="0" err="1" smtClean="0">
                <a:solidFill>
                  <a:srgbClr val="FF0000"/>
                </a:solidFill>
              </a:rPr>
              <a:t>а</a:t>
            </a:r>
            <a:r>
              <a:rPr lang="ru-RU" dirty="0" err="1" smtClean="0"/>
              <a:t>ки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cap="all" dirty="0" smtClean="0"/>
              <a:t>Б</a:t>
            </a:r>
            <a:r>
              <a:rPr lang="ru-RU" dirty="0" smtClean="0"/>
              <a:t>-Д                         «</a:t>
            </a:r>
            <a:r>
              <a:rPr lang="ru-RU" dirty="0" err="1" smtClean="0"/>
              <a:t>лю</a:t>
            </a:r>
            <a:r>
              <a:rPr lang="ru-RU" dirty="0" err="1" smtClean="0">
                <a:solidFill>
                  <a:srgbClr val="FF0000"/>
                </a:solidFill>
              </a:rPr>
              <a:t>д</a:t>
            </a:r>
            <a:r>
              <a:rPr lang="ru-RU" dirty="0" err="1" smtClean="0"/>
              <a:t>ит</a:t>
            </a:r>
            <a:r>
              <a:rPr lang="ru-RU" dirty="0" smtClean="0"/>
              <a:t>»     </a:t>
            </a:r>
          </a:p>
          <a:p>
            <a:pPr>
              <a:buNone/>
            </a:pPr>
            <a:r>
              <a:rPr lang="ru-RU" dirty="0" smtClean="0"/>
              <a:t>             и – у                     « </a:t>
            </a:r>
            <a:r>
              <a:rPr lang="ru-RU" dirty="0" err="1" smtClean="0"/>
              <a:t>пр</a:t>
            </a:r>
            <a:r>
              <a:rPr lang="ru-RU" dirty="0" err="1" smtClean="0">
                <a:solidFill>
                  <a:srgbClr val="FF0000"/>
                </a:solidFill>
              </a:rPr>
              <a:t>у</a:t>
            </a:r>
            <a:r>
              <a:rPr lang="ru-RU" dirty="0" err="1" smtClean="0"/>
              <a:t>рода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              т – </a:t>
            </a:r>
            <a:r>
              <a:rPr lang="ru-RU" dirty="0" err="1" smtClean="0"/>
              <a:t>п</a:t>
            </a:r>
            <a:r>
              <a:rPr lang="ru-RU" dirty="0" smtClean="0"/>
              <a:t>               «</a:t>
            </a:r>
            <a:r>
              <a:rPr lang="ru-RU" dirty="0" err="1" smtClean="0"/>
              <a:t>а</a:t>
            </a:r>
            <a:r>
              <a:rPr lang="ru-RU" dirty="0" err="1" smtClean="0">
                <a:solidFill>
                  <a:srgbClr val="FF0000"/>
                </a:solidFill>
              </a:rPr>
              <a:t>т</a:t>
            </a:r>
            <a:r>
              <a:rPr lang="ru-RU" dirty="0" err="1" smtClean="0"/>
              <a:t>рель</a:t>
            </a:r>
            <a:r>
              <a:rPr lang="ru-RU" dirty="0" smtClean="0"/>
              <a:t>» – апрель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Смешение по оптическому   сходству</a:t>
            </a:r>
          </a:p>
          <a:p>
            <a:pPr>
              <a:buNone/>
            </a:pPr>
            <a:r>
              <a:rPr lang="ru-RU" dirty="0" smtClean="0"/>
              <a:t>             О -  С               У –Д            И – М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60932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4644008" cy="5472608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   Формы </a:t>
            </a:r>
            <a:b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6000" b="1" i="1" dirty="0" err="1" smtClean="0">
                <a:solidFill>
                  <a:schemeClr val="accent6">
                    <a:lumMod val="75000"/>
                  </a:schemeClr>
                </a:solidFill>
              </a:rPr>
              <a:t>дисграфии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063" y="260648"/>
            <a:ext cx="4661937" cy="6336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008000"/>
                </a:solidFill>
              </a:rPr>
              <a:t>1. Акустическая  форма  </a:t>
            </a:r>
            <a:r>
              <a:rPr lang="ru-RU" b="1" i="1" dirty="0" err="1" smtClean="0">
                <a:solidFill>
                  <a:srgbClr val="008000"/>
                </a:solidFill>
              </a:rPr>
              <a:t>дисграфии</a:t>
            </a:r>
            <a:r>
              <a:rPr lang="ru-RU" b="1" i="1" dirty="0" smtClean="0">
                <a:solidFill>
                  <a:srgbClr val="008000"/>
                </a:solidFill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Причиной возникновения этого вида является нарушения фонемного распознавания, дифференциации фонем.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Ребенок не различает (не распознает)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                     акустически близкие звуки на слух , при норме произношения.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1005"/>
            <a:ext cx="2123281" cy="2746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Смешиваются следующие фонемы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4162"/>
            <a:ext cx="8686800" cy="53038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обозначающие звонкие - глухие   согласные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                       </a:t>
            </a:r>
            <a:r>
              <a:rPr lang="ru-RU" sz="9600" b="1" dirty="0" smtClean="0"/>
              <a:t>(Б-П; В-Ф; Д-Т; Ж-Ш и т.д.),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свистящие - шипящие  </a:t>
            </a:r>
            <a:r>
              <a:rPr lang="ru-RU" sz="9600" b="1" dirty="0" smtClean="0"/>
              <a:t>(С-Ш; З-Ж и т.д.),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Аффрикаты       </a:t>
            </a:r>
            <a:r>
              <a:rPr lang="ru-RU" sz="9600" dirty="0" smtClean="0">
                <a:solidFill>
                  <a:srgbClr val="0000FF"/>
                </a:solidFill>
              </a:rPr>
              <a:t> </a:t>
            </a:r>
            <a:r>
              <a:rPr lang="ru-RU" sz="9600" b="1" dirty="0" smtClean="0"/>
              <a:t>(Ч-Щ; Ч-ТЬ; Ц-Т; Ц-С и т.д.).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b="1" dirty="0" smtClean="0">
                <a:solidFill>
                  <a:srgbClr val="0000FF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лабиализованные гласные   </a:t>
            </a:r>
            <a:r>
              <a:rPr lang="ru-RU" sz="9600" b="1" dirty="0" smtClean="0">
                <a:solidFill>
                  <a:schemeClr val="tx1"/>
                </a:solidFill>
              </a:rPr>
              <a:t>( О – У; Е -Ю)</a:t>
            </a:r>
            <a:endParaRPr lang="ru-RU" sz="9600" dirty="0" smtClean="0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ru-RU" sz="9600" b="1" dirty="0" smtClean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ru-RU" sz="9600" b="1" dirty="0" err="1" smtClean="0">
                <a:solidFill>
                  <a:srgbClr val="0000FF"/>
                </a:solidFill>
              </a:rPr>
              <a:t>Соноры</a:t>
            </a:r>
            <a:r>
              <a:rPr lang="ru-RU" sz="9600" b="1" dirty="0" smtClean="0">
                <a:solidFill>
                  <a:srgbClr val="0000FF"/>
                </a:solidFill>
              </a:rPr>
              <a:t>    </a:t>
            </a:r>
            <a:r>
              <a:rPr lang="ru-RU" sz="9600" b="1" dirty="0" smtClean="0">
                <a:solidFill>
                  <a:schemeClr val="tx1"/>
                </a:solidFill>
              </a:rPr>
              <a:t>( Р – Л; </a:t>
            </a:r>
            <a:r>
              <a:rPr lang="ru-RU" sz="9600" b="1" dirty="0" err="1" smtClean="0">
                <a:solidFill>
                  <a:schemeClr val="tx1"/>
                </a:solidFill>
              </a:rPr>
              <a:t>й</a:t>
            </a:r>
            <a:r>
              <a:rPr lang="ru-RU" sz="9600" b="1" dirty="0" smtClean="0">
                <a:solidFill>
                  <a:schemeClr val="tx1"/>
                </a:solidFill>
              </a:rPr>
              <a:t> – Ль)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Также проявляется в неправильном обозначении мягкости согласных на письме: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/>
              <a:t>                        "</a:t>
            </a:r>
            <a:r>
              <a:rPr lang="ru-RU" sz="9600" b="1" dirty="0" err="1" smtClean="0"/>
              <a:t>писмо</a:t>
            </a:r>
            <a:r>
              <a:rPr lang="ru-RU" sz="9600" b="1" dirty="0" smtClean="0"/>
              <a:t>", "</a:t>
            </a:r>
            <a:r>
              <a:rPr lang="ru-RU" sz="9600" b="1" dirty="0" err="1" smtClean="0"/>
              <a:t>лубит</a:t>
            </a:r>
            <a:r>
              <a:rPr lang="ru-RU" sz="9600" b="1" dirty="0" smtClean="0"/>
              <a:t>", "</a:t>
            </a:r>
            <a:r>
              <a:rPr lang="ru-RU" sz="9600" b="1" dirty="0" err="1" smtClean="0"/>
              <a:t>больит</a:t>
            </a:r>
            <a:r>
              <a:rPr lang="ru-RU" sz="9600" b="1" dirty="0" smtClean="0"/>
              <a:t>" и т.д.</a:t>
            </a:r>
          </a:p>
          <a:p>
            <a:pPr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Замена гласных:   </a:t>
            </a:r>
            <a:r>
              <a:rPr lang="ru-RU" sz="9600" b="1" dirty="0" smtClean="0">
                <a:solidFill>
                  <a:schemeClr val="tx1"/>
                </a:solidFill>
              </a:rPr>
              <a:t>0 –У  («</a:t>
            </a:r>
            <a:r>
              <a:rPr lang="ru-RU" sz="9600" b="1" dirty="0" err="1" smtClean="0">
                <a:solidFill>
                  <a:schemeClr val="tx1"/>
                </a:solidFill>
              </a:rPr>
              <a:t>тОча</a:t>
            </a:r>
            <a:r>
              <a:rPr lang="ru-RU" sz="9600" b="1" dirty="0" smtClean="0">
                <a:solidFill>
                  <a:schemeClr val="tx1"/>
                </a:solidFill>
              </a:rPr>
              <a:t>» - туча)  Е –И («лес» – лис)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628800"/>
            <a:ext cx="2214240" cy="3275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2. </a:t>
            </a:r>
            <a:r>
              <a:rPr lang="ru-RU" b="1" i="1" dirty="0" err="1" smtClean="0">
                <a:solidFill>
                  <a:srgbClr val="008000"/>
                </a:solidFill>
              </a:rPr>
              <a:t>Артикуляторно-акустическая</a:t>
            </a:r>
            <a:r>
              <a:rPr lang="ru-RU" b="1" i="1" dirty="0" smtClean="0">
                <a:solidFill>
                  <a:srgbClr val="008000"/>
                </a:solidFill>
              </a:rPr>
              <a:t> форма </a:t>
            </a:r>
            <a:r>
              <a:rPr lang="ru-RU" b="1" i="1" dirty="0" err="1" smtClean="0">
                <a:solidFill>
                  <a:srgbClr val="008000"/>
                </a:solidFill>
              </a:rPr>
              <a:t>дисграфии</a:t>
            </a:r>
            <a:r>
              <a:rPr lang="ru-RU" b="1" i="1" dirty="0" smtClean="0">
                <a:solidFill>
                  <a:srgbClr val="008000"/>
                </a:solidFill>
              </a:rPr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843264" cy="53038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</a:rPr>
              <a:t>Ребенок пишет  так, как  произносит,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</a:rPr>
              <a:t>то есть отражает своё дефектное произношение на письме,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</a:rPr>
              <a:t>опора на неправильное проговаривание.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1" y="1340769"/>
            <a:ext cx="385192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 замена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         Р-Л,                          С-Ш,                        Ж-З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Р</a:t>
            </a:r>
            <a:r>
              <a:rPr lang="ru-RU" b="1" dirty="0" smtClean="0">
                <a:solidFill>
                  <a:srgbClr val="0000FF"/>
                </a:solidFill>
              </a:rPr>
              <a:t>ак – </a:t>
            </a:r>
            <a:r>
              <a:rPr lang="ru-RU" b="1" dirty="0" smtClean="0">
                <a:solidFill>
                  <a:srgbClr val="FF0000"/>
                </a:solidFill>
              </a:rPr>
              <a:t>л</a:t>
            </a:r>
            <a:r>
              <a:rPr lang="ru-RU" b="1" dirty="0" smtClean="0">
                <a:solidFill>
                  <a:srgbClr val="0000FF"/>
                </a:solidFill>
              </a:rPr>
              <a:t>ак                  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0000FF"/>
                </a:solidFill>
              </a:rPr>
              <a:t>тол – </a:t>
            </a:r>
            <a:r>
              <a:rPr lang="ru-RU" b="1" dirty="0" err="1" smtClean="0">
                <a:solidFill>
                  <a:srgbClr val="FF0000"/>
                </a:solidFill>
              </a:rPr>
              <a:t>ш</a:t>
            </a:r>
            <a:r>
              <a:rPr lang="ru-RU" b="1" dirty="0" err="1" smtClean="0">
                <a:solidFill>
                  <a:srgbClr val="0000FF"/>
                </a:solidFill>
              </a:rPr>
              <a:t>тол</a:t>
            </a:r>
            <a:r>
              <a:rPr lang="ru-RU" b="1" dirty="0" smtClean="0">
                <a:solidFill>
                  <a:srgbClr val="0000FF"/>
                </a:solidFill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</a:rPr>
              <a:t>ж</a:t>
            </a:r>
            <a:r>
              <a:rPr lang="ru-RU" b="1" dirty="0" smtClean="0">
                <a:solidFill>
                  <a:srgbClr val="0000FF"/>
                </a:solidFill>
              </a:rPr>
              <a:t>ук –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err="1" smtClean="0">
                <a:solidFill>
                  <a:srgbClr val="0000FF"/>
                </a:solidFill>
              </a:rPr>
              <a:t>ук</a:t>
            </a:r>
            <a:r>
              <a:rPr lang="ru-RU" b="1" dirty="0" smtClean="0">
                <a:solidFill>
                  <a:srgbClr val="0000FF"/>
                </a:solidFill>
              </a:rPr>
              <a:t> 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0000FF"/>
                </a:solidFill>
              </a:rPr>
              <a:t>ковё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00FF"/>
                </a:solidFill>
              </a:rPr>
              <a:t> – </a:t>
            </a:r>
            <a:r>
              <a:rPr lang="ru-RU" b="1" dirty="0" err="1" smtClean="0">
                <a:solidFill>
                  <a:srgbClr val="0000FF"/>
                </a:solidFill>
              </a:rPr>
              <a:t>ковё</a:t>
            </a:r>
            <a:r>
              <a:rPr lang="ru-RU" b="1" dirty="0" err="1" smtClean="0">
                <a:solidFill>
                  <a:srgbClr val="FF0000"/>
                </a:solidFill>
              </a:rPr>
              <a:t>л</a:t>
            </a:r>
            <a:r>
              <a:rPr lang="ru-RU" b="1" dirty="0" smtClean="0">
                <a:solidFill>
                  <a:srgbClr val="0000FF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0000FF"/>
                </a:solidFill>
              </a:rPr>
              <a:t>кала – </a:t>
            </a:r>
            <a:r>
              <a:rPr lang="ru-RU" b="1" dirty="0" smtClean="0">
                <a:solidFill>
                  <a:srgbClr val="FF0000"/>
                </a:solidFill>
              </a:rPr>
              <a:t>ш</a:t>
            </a:r>
            <a:r>
              <a:rPr lang="ru-RU" b="1" dirty="0" smtClean="0">
                <a:solidFill>
                  <a:srgbClr val="0000FF"/>
                </a:solidFill>
              </a:rPr>
              <a:t>кала     ко</a:t>
            </a:r>
            <a:r>
              <a:rPr lang="ru-RU" b="1" dirty="0" smtClean="0">
                <a:solidFill>
                  <a:srgbClr val="FF0000"/>
                </a:solidFill>
              </a:rPr>
              <a:t>ж</a:t>
            </a:r>
            <a:r>
              <a:rPr lang="ru-RU" b="1" dirty="0" smtClean="0">
                <a:solidFill>
                  <a:srgbClr val="0000FF"/>
                </a:solidFill>
              </a:rPr>
              <a:t>а - ко</a:t>
            </a:r>
            <a:r>
              <a:rPr lang="ru-RU" b="1" dirty="0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0000FF"/>
                </a:solidFill>
              </a:rPr>
              <a:t>а               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      Щ-Ч                                               Т-Ч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щ</a:t>
            </a:r>
            <a:r>
              <a:rPr lang="ru-RU" b="1" dirty="0" smtClean="0">
                <a:solidFill>
                  <a:srgbClr val="0000FF"/>
                </a:solidFill>
              </a:rPr>
              <a:t>енок – 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енок</a:t>
            </a:r>
            <a:r>
              <a:rPr lang="ru-RU" b="1" dirty="0" smtClean="0">
                <a:solidFill>
                  <a:srgbClr val="0000FF"/>
                </a:solidFill>
              </a:rPr>
              <a:t>                       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0000FF"/>
                </a:solidFill>
              </a:rPr>
              <a:t>е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0000FF"/>
                </a:solidFill>
              </a:rPr>
              <a:t>радь – 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е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ра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ь</a:t>
            </a: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       Ц-С                                                Ц-Т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ц</a:t>
            </a:r>
            <a:r>
              <a:rPr lang="ru-RU" b="1" dirty="0" smtClean="0">
                <a:solidFill>
                  <a:srgbClr val="0000FF"/>
                </a:solidFill>
              </a:rPr>
              <a:t>ыплёнок – </a:t>
            </a:r>
            <a:r>
              <a:rPr lang="ru-RU" b="1" dirty="0" err="1" smtClean="0">
                <a:solidFill>
                  <a:srgbClr val="FF0000"/>
                </a:solidFill>
              </a:rPr>
              <a:t>с</a:t>
            </a:r>
            <a:r>
              <a:rPr lang="ru-RU" b="1" dirty="0" err="1" smtClean="0">
                <a:solidFill>
                  <a:srgbClr val="0000FF"/>
                </a:solidFill>
              </a:rPr>
              <a:t>ыплёнок</a:t>
            </a:r>
            <a:r>
              <a:rPr lang="ru-RU" b="1" dirty="0" smtClean="0">
                <a:solidFill>
                  <a:srgbClr val="0000FF"/>
                </a:solidFill>
              </a:rPr>
              <a:t>        рукави</a:t>
            </a:r>
            <a:r>
              <a:rPr lang="ru-RU" b="1" dirty="0" smtClean="0">
                <a:solidFill>
                  <a:srgbClr val="FF0000"/>
                </a:solidFill>
              </a:rPr>
              <a:t>ц</a:t>
            </a:r>
            <a:r>
              <a:rPr lang="ru-RU" b="1" dirty="0" smtClean="0">
                <a:solidFill>
                  <a:srgbClr val="0000FF"/>
                </a:solidFill>
              </a:rPr>
              <a:t>ы - </a:t>
            </a:r>
            <a:r>
              <a:rPr lang="ru-RU" b="1" dirty="0" err="1" smtClean="0">
                <a:solidFill>
                  <a:srgbClr val="0000FF"/>
                </a:solidFill>
              </a:rPr>
              <a:t>рукави</a:t>
            </a:r>
            <a:r>
              <a:rPr lang="ru-RU" b="1" dirty="0" err="1" smtClean="0">
                <a:solidFill>
                  <a:srgbClr val="FF0000"/>
                </a:solidFill>
              </a:rPr>
              <a:t>т</a:t>
            </a:r>
            <a:r>
              <a:rPr lang="ru-RU" b="1" dirty="0" err="1" smtClean="0">
                <a:solidFill>
                  <a:srgbClr val="0000FF"/>
                </a:solidFill>
              </a:rPr>
              <a:t>ы</a:t>
            </a: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ru-RU" b="1" dirty="0" smtClean="0">
                <a:solidFill>
                  <a:srgbClr val="0000FF"/>
                </a:solidFill>
              </a:rPr>
              <a:t>    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П-Б  </a:t>
            </a:r>
            <a:r>
              <a:rPr lang="ru-RU" b="1" dirty="0" smtClean="0">
                <a:solidFill>
                  <a:srgbClr val="0000FF"/>
                </a:solidFill>
              </a:rPr>
              <a:t>        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            б</a:t>
            </a:r>
            <a:r>
              <a:rPr lang="ru-RU" b="1" dirty="0" smtClean="0">
                <a:solidFill>
                  <a:srgbClr val="0000FF"/>
                </a:solidFill>
              </a:rPr>
              <a:t>у</a:t>
            </a:r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0000FF"/>
                </a:solidFill>
              </a:rPr>
              <a:t>лик –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0000FF"/>
                </a:solidFill>
              </a:rPr>
              <a:t>у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0000FF"/>
                </a:solidFill>
              </a:rPr>
              <a:t>лик</a:t>
            </a:r>
            <a:r>
              <a:rPr lang="ru-RU" b="1" dirty="0" smtClean="0">
                <a:solidFill>
                  <a:srgbClr val="0000FF"/>
                </a:solidFill>
              </a:rPr>
              <a:t> (</a:t>
            </a:r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0000FF"/>
                </a:solidFill>
              </a:rPr>
              <a:t>у</a:t>
            </a:r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0000FF"/>
                </a:solidFill>
              </a:rPr>
              <a:t>лик, </a:t>
            </a:r>
            <a:r>
              <a:rPr lang="ru-RU" b="1" dirty="0" err="1" smtClean="0">
                <a:solidFill>
                  <a:srgbClr val="FF0000"/>
                </a:solidFill>
              </a:rPr>
              <a:t>б</a:t>
            </a:r>
            <a:r>
              <a:rPr lang="ru-RU" b="1" dirty="0" err="1" smtClean="0">
                <a:solidFill>
                  <a:srgbClr val="0000FF"/>
                </a:solidFill>
              </a:rPr>
              <a:t>у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0000FF"/>
                </a:solidFill>
              </a:rPr>
              <a:t>лик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3.          </a:t>
            </a:r>
            <a:r>
              <a:rPr lang="ru-RU" b="1" i="1" dirty="0" err="1" smtClean="0">
                <a:solidFill>
                  <a:srgbClr val="008000"/>
                </a:solidFill>
              </a:rPr>
              <a:t>Дисграфия</a:t>
            </a:r>
            <a:r>
              <a:rPr lang="ru-RU" b="1" i="1" dirty="0" smtClean="0">
                <a:solidFill>
                  <a:srgbClr val="008000"/>
                </a:solidFill>
              </a:rPr>
              <a:t> на почве нарушения                    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           языкового анализа и синтеза.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Причина ее возникновения — затруднения при делении предложений на слова, слов на слоги, звуки. </a:t>
            </a:r>
          </a:p>
          <a:p>
            <a:endParaRPr lang="ru-RU" dirty="0"/>
          </a:p>
        </p:txBody>
      </p:sp>
      <p:pic>
        <p:nvPicPr>
          <p:cNvPr id="4" name="Picture 3" descr="D:\Мои документы\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77073"/>
            <a:ext cx="2886593" cy="265351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  ошибки  анализа и синтеза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1.Несформированность анализа предложения на слова </a:t>
            </a:r>
            <a:r>
              <a:rPr lang="ru-RU" sz="2800" dirty="0" smtClean="0"/>
              <a:t>(запись целого предложения в виде одного)</a:t>
            </a:r>
          </a:p>
          <a:p>
            <a:pPr>
              <a:buNone/>
            </a:pPr>
            <a:r>
              <a:rPr lang="ru-RU" sz="2800" dirty="0" smtClean="0"/>
              <a:t> 2. Несформированность деления слов на слоги, слоги на звуки.</a:t>
            </a:r>
          </a:p>
          <a:p>
            <a:pPr>
              <a:buNone/>
            </a:pPr>
            <a:r>
              <a:rPr lang="ru-RU" dirty="0" smtClean="0"/>
              <a:t>3. Пропуски в словах согласных букв,  при их стечении</a:t>
            </a:r>
          </a:p>
          <a:p>
            <a:pPr>
              <a:buNone/>
            </a:pPr>
            <a:r>
              <a:rPr lang="ru-RU" dirty="0" smtClean="0"/>
              <a:t>4. Пропуски гласных букв</a:t>
            </a:r>
          </a:p>
          <a:p>
            <a:pPr>
              <a:buNone/>
            </a:pPr>
            <a:r>
              <a:rPr lang="ru-RU" dirty="0" smtClean="0"/>
              <a:t>5. Перестановка букв</a:t>
            </a:r>
          </a:p>
          <a:p>
            <a:pPr>
              <a:buNone/>
            </a:pPr>
            <a:r>
              <a:rPr lang="ru-RU" dirty="0" smtClean="0"/>
              <a:t>6. Вставка лишних букв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753778"/>
            <a:ext cx="1548322" cy="310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  Частичное ,нарушение процесса письма, проявляющееся в стойких повторяющихся ошибках, обусловленное отклонениями от нормы  в деятельности тех анализаторов и психических процессов, которые </a:t>
            </a:r>
          </a:p>
          <a:p>
            <a:pPr>
              <a:buNone/>
            </a:pPr>
            <a:r>
              <a:rPr lang="ru-RU" sz="4000" dirty="0" smtClean="0"/>
              <a:t>   обеспечивают письмо.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048" y="0"/>
            <a:ext cx="85689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Дисграфия</a:t>
            </a:r>
            <a:r>
              <a:rPr lang="ru-RU" sz="4000" dirty="0" smtClean="0"/>
              <a:t> –</a:t>
            </a:r>
            <a:r>
              <a:rPr lang="ru-RU" dirty="0" smtClean="0"/>
              <a:t>     </a:t>
            </a:r>
            <a:r>
              <a:rPr lang="ru-RU" sz="2800" dirty="0" smtClean="0"/>
              <a:t>(«графо»-пишу,   «</a:t>
            </a:r>
            <a:r>
              <a:rPr lang="ru-RU" sz="2800" dirty="0" err="1" smtClean="0"/>
              <a:t>дис</a:t>
            </a:r>
            <a:r>
              <a:rPr lang="ru-RU" sz="2800" dirty="0" smtClean="0"/>
              <a:t>»- расстройство)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143248"/>
            <a:ext cx="2318122" cy="324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Формы звукового анализа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r>
              <a:rPr lang="ru-RU" dirty="0" smtClean="0"/>
              <a:t>Выделение звука в слове</a:t>
            </a:r>
          </a:p>
          <a:p>
            <a:r>
              <a:rPr lang="ru-RU" dirty="0" smtClean="0"/>
              <a:t>Выделение звука из слова</a:t>
            </a:r>
          </a:p>
          <a:p>
            <a:r>
              <a:rPr lang="ru-RU" dirty="0" smtClean="0"/>
              <a:t>Количественный анализ</a:t>
            </a:r>
          </a:p>
          <a:p>
            <a:r>
              <a:rPr lang="ru-RU" dirty="0" smtClean="0"/>
              <a:t>Последовательный анализ</a:t>
            </a:r>
          </a:p>
          <a:p>
            <a:r>
              <a:rPr lang="ru-RU" dirty="0" smtClean="0"/>
              <a:t>Позиционный анализ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       Если ребенок в дошкольном возрасте не овладел формами звукового анализа, то при обучении грамоте  ему не удастся справиться с этой сложной задачей в отведенные школьной программой  короткие сроки.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8000"/>
                </a:solidFill>
              </a:rPr>
              <a:t>4. Оптическая </a:t>
            </a:r>
            <a:r>
              <a:rPr lang="ru-RU" b="1" i="1" dirty="0" err="1" smtClean="0">
                <a:solidFill>
                  <a:srgbClr val="008000"/>
                </a:solidFill>
              </a:rPr>
              <a:t>дисграфия</a:t>
            </a:r>
            <a:r>
              <a:rPr lang="ru-RU" b="1" i="1" dirty="0" smtClean="0">
                <a:solidFill>
                  <a:srgbClr val="008000"/>
                </a:solidFill>
              </a:rPr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5"/>
            <a:ext cx="8686800" cy="388843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Причина возникновения — несформированность зрительно-пространственных функций , зрительного анализа и синтеза, проявляется в заменах и             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                                     искажениях букв на письме.</a:t>
            </a:r>
            <a:endParaRPr lang="ru-RU" dirty="0" smtClean="0">
              <a:latin typeface="Calibri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2563983" cy="31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008000"/>
                </a:solidFill>
              </a:rPr>
              <a:t>Ошибки, наиболее часто           </a:t>
            </a:r>
            <a:r>
              <a:rPr lang="ru-RU" sz="1600" b="1" u="sng" dirty="0" smtClean="0">
                <a:solidFill>
                  <a:srgbClr val="008000"/>
                </a:solidFill>
              </a:rPr>
              <a:t>оптическая </a:t>
            </a:r>
            <a:r>
              <a:rPr lang="ru-RU" sz="1600" b="1" u="sng" dirty="0" err="1" smtClean="0">
                <a:solidFill>
                  <a:srgbClr val="008000"/>
                </a:solidFill>
              </a:rPr>
              <a:t>дисграфия</a:t>
            </a:r>
            <a:r>
              <a:rPr lang="ru-RU" sz="1600" b="1" u="sng" dirty="0" smtClean="0">
                <a:solidFill>
                  <a:srgbClr val="008000"/>
                </a:solidFill>
              </a:rPr>
              <a:t>    </a:t>
            </a:r>
            <a:r>
              <a:rPr lang="ru-RU" b="1" u="sng" dirty="0" smtClean="0">
                <a:solidFill>
                  <a:srgbClr val="008000"/>
                </a:solidFill>
              </a:rPr>
              <a:t>встречающиеся на письме: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Замена букв, состоящих из разного количества одинаковых элементов </a:t>
            </a:r>
            <a:r>
              <a:rPr lang="ru-RU" sz="4400" b="1" dirty="0" err="1" smtClean="0"/>
              <a:t>и-ш</a:t>
            </a:r>
            <a:endParaRPr lang="ru-RU" sz="4400" b="1" dirty="0" smtClean="0"/>
          </a:p>
          <a:p>
            <a:endParaRPr lang="ru-RU" dirty="0" smtClean="0"/>
          </a:p>
          <a:p>
            <a:r>
              <a:rPr lang="ru-RU" dirty="0" smtClean="0"/>
              <a:t>Замена оптически сходных букв </a:t>
            </a:r>
            <a:r>
              <a:rPr lang="ru-RU" sz="4400" b="1" dirty="0" err="1" smtClean="0"/>
              <a:t>п-т</a:t>
            </a:r>
            <a:r>
              <a:rPr lang="ru-RU" sz="4400" b="1" dirty="0" smtClean="0"/>
              <a:t>  </a:t>
            </a:r>
          </a:p>
          <a:p>
            <a:r>
              <a:rPr lang="ru-RU" dirty="0" smtClean="0"/>
              <a:t>Пропуски, не дописывание  элементов букв  </a:t>
            </a:r>
            <a:r>
              <a:rPr lang="ru-RU" sz="4800" b="1" dirty="0" err="1" smtClean="0"/>
              <a:t>и-у</a:t>
            </a:r>
            <a:endParaRPr lang="ru-RU" sz="4800" b="1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Зеркальное изображение </a:t>
            </a:r>
            <a:r>
              <a:rPr lang="ru-RU" sz="4800" b="1" dirty="0" err="1" smtClean="0"/>
              <a:t>е-з</a:t>
            </a:r>
            <a:endParaRPr lang="ru-RU" sz="4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/>
          <a:lstStyle/>
          <a:p>
            <a:r>
              <a:rPr lang="ru-RU" b="1" i="1" dirty="0" smtClean="0">
                <a:solidFill>
                  <a:srgbClr val="008000"/>
                </a:solidFill>
              </a:rPr>
              <a:t>5. </a:t>
            </a:r>
            <a:r>
              <a:rPr lang="ru-RU" b="1" i="1" dirty="0" err="1" smtClean="0">
                <a:solidFill>
                  <a:srgbClr val="008000"/>
                </a:solidFill>
              </a:rPr>
              <a:t>Аграмматическая</a:t>
            </a:r>
            <a:r>
              <a:rPr lang="ru-RU" b="1" i="1" dirty="0" smtClean="0">
                <a:solidFill>
                  <a:srgbClr val="008000"/>
                </a:solidFill>
              </a:rPr>
              <a:t> </a:t>
            </a:r>
            <a:r>
              <a:rPr lang="ru-RU" b="1" i="1" dirty="0" err="1" smtClean="0">
                <a:solidFill>
                  <a:srgbClr val="008000"/>
                </a:solidFill>
              </a:rPr>
              <a:t>дисграфия</a:t>
            </a:r>
            <a:r>
              <a:rPr lang="ru-RU" b="1" i="1" dirty="0" smtClean="0">
                <a:solidFill>
                  <a:srgbClr val="008000"/>
                </a:solidFill>
              </a:rPr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2448272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300" b="1" dirty="0" smtClean="0">
                <a:solidFill>
                  <a:srgbClr val="FF0000"/>
                </a:solidFill>
              </a:rPr>
              <a:t>Причина – несформированность грамматических систем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300" b="1" dirty="0" smtClean="0">
                <a:solidFill>
                  <a:srgbClr val="FF0000"/>
                </a:solidFill>
              </a:rPr>
              <a:t>словоизменения и словообразования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Это выражается в неправильном согласовании и управлении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D:\Мои документы\Загрузки\Новая папка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573016"/>
            <a:ext cx="3136526" cy="30875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63888" y="4334232"/>
            <a:ext cx="5400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-   </a:t>
            </a:r>
            <a:r>
              <a:rPr lang="ru-RU" sz="2000" dirty="0" smtClean="0"/>
              <a:t>Ребенок пишет </a:t>
            </a:r>
            <a:r>
              <a:rPr lang="ru-RU" sz="2000" dirty="0" err="1" smtClean="0"/>
              <a:t>аграмматично</a:t>
            </a:r>
            <a:r>
              <a:rPr lang="ru-RU" sz="2000" dirty="0" smtClean="0"/>
              <a:t>, т.е. как бы вопреки правилам грамматики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("красивый сумка", "веселые день").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rgbClr val="0000FF"/>
                </a:solidFill>
              </a:rPr>
              <a:t>-</a:t>
            </a:r>
            <a:r>
              <a:rPr lang="ru-RU" sz="2000" dirty="0" smtClean="0"/>
              <a:t> </a:t>
            </a:r>
            <a:r>
              <a:rPr lang="ru-RU" sz="2000" dirty="0" err="1" smtClean="0"/>
              <a:t>Аграмматизмы</a:t>
            </a:r>
            <a:r>
              <a:rPr lang="ru-RU" sz="2000" dirty="0" smtClean="0"/>
              <a:t> на письме отмечаются на уровне слова, словосочетания, предложения и текста.</a:t>
            </a:r>
            <a:r>
              <a:rPr lang="ru-RU" dirty="0" smtClean="0"/>
              <a:t>       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00FF"/>
                </a:solidFill>
              </a:rPr>
              <a:t>  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Ошибки</a:t>
            </a:r>
            <a:r>
              <a:rPr lang="ru-RU" dirty="0" smtClean="0"/>
              <a:t>  :  </a:t>
            </a:r>
            <a:r>
              <a:rPr lang="ru-RU" b="1" i="1" dirty="0" err="1" smtClean="0">
                <a:solidFill>
                  <a:srgbClr val="008000"/>
                </a:solidFill>
              </a:rPr>
              <a:t>Аграмматическая</a:t>
            </a:r>
            <a:r>
              <a:rPr lang="ru-RU" b="1" i="1" dirty="0" smtClean="0">
                <a:solidFill>
                  <a:srgbClr val="008000"/>
                </a:solidFill>
              </a:rPr>
              <a:t> </a:t>
            </a:r>
            <a:r>
              <a:rPr lang="ru-RU" b="1" i="1" dirty="0" err="1" smtClean="0">
                <a:solidFill>
                  <a:srgbClr val="008000"/>
                </a:solidFill>
              </a:rPr>
              <a:t>дисграфия</a:t>
            </a:r>
            <a:r>
              <a:rPr lang="ru-RU" b="1" i="1" dirty="0" smtClean="0">
                <a:solidFill>
                  <a:srgbClr val="008000"/>
                </a:solidFill>
              </a:rPr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Трудности в установлении логических и языковых связей между предложениями.</a:t>
            </a:r>
          </a:p>
          <a:p>
            <a:pPr algn="just"/>
            <a:r>
              <a:rPr lang="ru-RU" dirty="0" smtClean="0"/>
              <a:t>Нарушение смысловых, грамматических  связей между отдельными предложениями</a:t>
            </a:r>
          </a:p>
          <a:p>
            <a:pPr algn="just"/>
            <a:r>
              <a:rPr lang="ru-RU" dirty="0" smtClean="0"/>
              <a:t>Синтаксические нарушения в виде пропуска значимых членов предложения</a:t>
            </a:r>
          </a:p>
          <a:p>
            <a:pPr algn="just"/>
            <a:r>
              <a:rPr lang="ru-RU" dirty="0" smtClean="0"/>
              <a:t>Грубые нарушения последовательности слов</a:t>
            </a:r>
          </a:p>
          <a:p>
            <a:pPr algn="just"/>
            <a:r>
              <a:rPr lang="ru-RU" dirty="0" smtClean="0"/>
              <a:t>Рассогласованность в роде, числе, падеже  (словоизменение) </a:t>
            </a:r>
          </a:p>
          <a:p>
            <a:pPr algn="just"/>
            <a:r>
              <a:rPr lang="ru-RU" dirty="0" smtClean="0"/>
              <a:t>Замена форм ед.числа существительными мн.числа</a:t>
            </a:r>
          </a:p>
          <a:p>
            <a:pPr algn="just"/>
            <a:r>
              <a:rPr lang="ru-RU" dirty="0" smtClean="0"/>
              <a:t>Замена окончаний</a:t>
            </a:r>
          </a:p>
          <a:p>
            <a:pPr algn="just"/>
            <a:r>
              <a:rPr lang="ru-RU" dirty="0" smtClean="0"/>
              <a:t>Замены приставок, суффиксов</a:t>
            </a:r>
          </a:p>
          <a:p>
            <a:pPr algn="just">
              <a:buNone/>
            </a:pPr>
            <a:r>
              <a:rPr lang="ru-RU" dirty="0" smtClean="0"/>
              <a:t>    ( словообразование)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991600" cy="6525344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Дисграфия</a:t>
            </a:r>
            <a:r>
              <a:rPr lang="ru-RU" dirty="0" smtClean="0">
                <a:solidFill>
                  <a:srgbClr val="002060"/>
                </a:solidFill>
              </a:rPr>
              <a:t> никогда не возникает "из ничего"! Работа по устранению </a:t>
            </a:r>
            <a:r>
              <a:rPr lang="ru-RU" dirty="0" err="1" smtClean="0">
                <a:solidFill>
                  <a:srgbClr val="002060"/>
                </a:solidFill>
              </a:rPr>
              <a:t>дисграфии</a:t>
            </a:r>
            <a:r>
              <a:rPr lang="ru-RU" dirty="0" smtClean="0">
                <a:solidFill>
                  <a:srgbClr val="002060"/>
                </a:solidFill>
              </a:rPr>
              <a:t> должна начинаться не в школе, когда обнаружатся специфические ошибки на письме, а в дошкольном возрасте, задолго до начала обучения ребенка грамоте.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Дети страдающие </a:t>
            </a:r>
            <a:r>
              <a:rPr lang="ru-RU" dirty="0" err="1" smtClean="0">
                <a:solidFill>
                  <a:srgbClr val="002060"/>
                </a:solidFill>
              </a:rPr>
              <a:t>дисграфией</a:t>
            </a:r>
            <a:r>
              <a:rPr lang="ru-RU" dirty="0" smtClean="0">
                <a:solidFill>
                  <a:srgbClr val="002060"/>
                </a:solidFill>
              </a:rPr>
              <a:t>, нуждаются в специальной помощи учителя-дефектолога, так как специфические ошибки письма не могут быть преодолены обычными школьными методами. Важно учитывать, что </a:t>
            </a:r>
            <a:r>
              <a:rPr lang="ru-RU" dirty="0" err="1" smtClean="0">
                <a:solidFill>
                  <a:srgbClr val="002060"/>
                </a:solidFill>
              </a:rPr>
              <a:t>дисграфию</a:t>
            </a:r>
            <a:r>
              <a:rPr lang="ru-RU" dirty="0" smtClean="0">
                <a:solidFill>
                  <a:srgbClr val="002060"/>
                </a:solidFill>
              </a:rPr>
              <a:t> значительно легче предупредить, чем устранить.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На что нужно обратить особое внимание:</a:t>
            </a:r>
            <a:r>
              <a:rPr lang="ru-RU" dirty="0" smtClean="0">
                <a:solidFill>
                  <a:srgbClr val="008000"/>
                </a:solidFill>
              </a:rPr>
              <a:t/>
            </a:r>
            <a:br>
              <a:rPr lang="ru-RU" dirty="0" smtClean="0">
                <a:solidFill>
                  <a:srgbClr val="008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1. Если Ваш ребенок левша.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 Если он - переученный правша.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3. Если в семье говорят на двух или более языках.</a:t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4. Если у Вашего ребенка есть проблемы с памятью, вниманием.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5. Смешение букв по оптическому сходству: </a:t>
            </a:r>
            <a:r>
              <a:rPr lang="ru-RU" b="1" dirty="0" err="1" smtClean="0"/>
              <a:t>б-п</a:t>
            </a:r>
            <a:r>
              <a:rPr lang="ru-RU" b="1" dirty="0" smtClean="0"/>
              <a:t>, </a:t>
            </a:r>
            <a:r>
              <a:rPr lang="ru-RU" b="1" dirty="0" err="1" smtClean="0"/>
              <a:t>т-п</a:t>
            </a:r>
            <a:r>
              <a:rPr lang="ru-RU" b="1" dirty="0" smtClean="0"/>
              <a:t>, </a:t>
            </a:r>
            <a:r>
              <a:rPr lang="ru-RU" b="1" dirty="0" err="1" smtClean="0"/>
              <a:t>а-о</a:t>
            </a:r>
            <a:r>
              <a:rPr lang="ru-RU" b="1" dirty="0" smtClean="0"/>
              <a:t>, </a:t>
            </a:r>
            <a:r>
              <a:rPr lang="ru-RU" b="1" dirty="0" err="1" smtClean="0"/>
              <a:t>е-з</a:t>
            </a:r>
            <a:r>
              <a:rPr lang="ru-RU" b="1" dirty="0" smtClean="0"/>
              <a:t>, </a:t>
            </a:r>
            <a:r>
              <a:rPr lang="ru-RU" b="1" dirty="0" err="1" smtClean="0"/>
              <a:t>д-у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6. Ошибки, вызванные нарушенным произношением, ребенок пишет то, что говорит: лека (река), </a:t>
            </a:r>
            <a:r>
              <a:rPr lang="ru-RU" b="1" dirty="0" err="1" smtClean="0"/>
              <a:t>суба</a:t>
            </a:r>
            <a:r>
              <a:rPr lang="ru-RU" b="1" dirty="0" smtClean="0"/>
              <a:t> (шуба).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7. При нарушенном фонематическом восприятии смешиваются гласные </a:t>
            </a:r>
            <a:r>
              <a:rPr lang="ru-RU" b="1" dirty="0" err="1" smtClean="0"/>
              <a:t>о-у</a:t>
            </a:r>
            <a:r>
              <a:rPr lang="ru-RU" b="1" dirty="0" smtClean="0"/>
              <a:t>, </a:t>
            </a:r>
            <a:r>
              <a:rPr lang="ru-RU" b="1" dirty="0" err="1" smtClean="0"/>
              <a:t>ё-ю</a:t>
            </a:r>
            <a:r>
              <a:rPr lang="ru-RU" b="1" dirty="0" smtClean="0"/>
              <a:t>, согласные </a:t>
            </a:r>
            <a:r>
              <a:rPr lang="ru-RU" b="1" dirty="0" err="1" smtClean="0"/>
              <a:t>р-л</a:t>
            </a:r>
            <a:r>
              <a:rPr lang="ru-RU" b="1" dirty="0" smtClean="0"/>
              <a:t>, </a:t>
            </a:r>
            <a:r>
              <a:rPr lang="ru-RU" b="1" dirty="0" err="1" smtClean="0"/>
              <a:t>й-ль</a:t>
            </a:r>
            <a:r>
              <a:rPr lang="ru-RU" b="1" dirty="0" smtClean="0"/>
              <a:t>, парные звонкие и глухие согласные, свистящие и шипящие, звуки </a:t>
            </a:r>
            <a:r>
              <a:rPr lang="ru-RU" b="1" dirty="0" err="1" smtClean="0"/>
              <a:t>ц</a:t>
            </a:r>
            <a:r>
              <a:rPr lang="ru-RU" b="1" dirty="0" smtClean="0"/>
              <a:t>, ч, </a:t>
            </a:r>
            <a:r>
              <a:rPr lang="ru-RU" b="1" dirty="0" err="1" smtClean="0"/>
              <a:t>щ</a:t>
            </a:r>
            <a:r>
              <a:rPr lang="ru-RU" b="1" dirty="0" smtClean="0"/>
              <a:t>. Например: </a:t>
            </a:r>
            <a:r>
              <a:rPr lang="ru-RU" b="1" dirty="0" err="1" smtClean="0"/>
              <a:t>тыня</a:t>
            </a:r>
            <a:r>
              <a:rPr lang="ru-RU" b="1" dirty="0" smtClean="0"/>
              <a:t> (дыня), </a:t>
            </a:r>
            <a:r>
              <a:rPr lang="ru-RU" b="1" dirty="0" err="1" smtClean="0"/>
              <a:t>клёква</a:t>
            </a:r>
            <a:r>
              <a:rPr lang="ru-RU" b="1" dirty="0" smtClean="0"/>
              <a:t> (клюква).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8. Пропуски букв, слогов, не дописывание слов. Например: </a:t>
            </a:r>
            <a:r>
              <a:rPr lang="ru-RU" b="1" dirty="0" err="1" smtClean="0"/>
              <a:t>прта</a:t>
            </a:r>
            <a:r>
              <a:rPr lang="ru-RU" b="1" dirty="0" smtClean="0"/>
              <a:t> - парта, </a:t>
            </a:r>
            <a:r>
              <a:rPr lang="ru-RU" b="1" dirty="0" err="1" smtClean="0"/>
              <a:t>моко</a:t>
            </a:r>
            <a:r>
              <a:rPr lang="ru-RU" b="1" dirty="0" smtClean="0"/>
              <a:t> - молоко, весёлы (весёлый). </a:t>
            </a:r>
          </a:p>
          <a:p>
            <a:endParaRPr lang="ru-RU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Загрузки\Новая папк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1052736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756576" cy="9087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+mn-lt"/>
              </a:rPr>
              <a:t>Процесс   письма   обеспечивается  согласованной  работой    четырех       анализаторов.</a:t>
            </a:r>
            <a:endParaRPr lang="ru-RU" sz="1600" dirty="0">
              <a:latin typeface="+mn-lt"/>
            </a:endParaRPr>
          </a:p>
        </p:txBody>
      </p:sp>
      <p:graphicFrame>
        <p:nvGraphicFramePr>
          <p:cNvPr id="33" name="Схема 32"/>
          <p:cNvGraphicFramePr/>
          <p:nvPr/>
        </p:nvGraphicFramePr>
        <p:xfrm>
          <a:off x="0" y="620688"/>
          <a:ext cx="8964488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16016" y="3429000"/>
            <a:ext cx="1356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графема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071802" y="3429000"/>
            <a:ext cx="1284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фонема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214810" y="3643314"/>
            <a:ext cx="492443" cy="11430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b="1" dirty="0" smtClean="0"/>
              <a:t>кинема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139952" y="1857364"/>
            <a:ext cx="492443" cy="16436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b="1" dirty="0" err="1" smtClean="0"/>
              <a:t>артикулема</a:t>
            </a:r>
            <a:endParaRPr lang="ru-RU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7"/>
            <a:ext cx="8596064" cy="1800200"/>
          </a:xfrm>
        </p:spPr>
        <p:txBody>
          <a:bodyPr/>
          <a:lstStyle/>
          <a:p>
            <a:r>
              <a:rPr lang="ru-RU" dirty="0" smtClean="0"/>
              <a:t>Письмо тесно связано с процессом устной речи и осуществляется только на основе достаточно высокого уровня ее развития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Письмо — это сложная форма речевой деятельности, многоуровневый процесс.</a:t>
            </a:r>
          </a:p>
          <a:p>
            <a:endParaRPr lang="ru-RU" b="1" dirty="0">
              <a:solidFill>
                <a:srgbClr val="008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r>
              <a:rPr lang="ru-RU" b="1" dirty="0" smtClean="0">
                <a:solidFill>
                  <a:srgbClr val="008000"/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8352928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Собственно письмо включает ряд специфических        операций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355976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ClrTx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1. Замысел или программа письма</a:t>
            </a:r>
          </a:p>
          <a:p>
            <a:pPr marL="514350" indent="-514350">
              <a:buClrTx/>
              <a:buFont typeface="Wingdings" pitchFamily="2" charset="2"/>
              <a:buChar char="v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Осознать задачу письма</a:t>
            </a:r>
          </a:p>
          <a:p>
            <a:pPr marL="514350" indent="-514350">
              <a:buClrTx/>
              <a:buFont typeface="Wingdings" pitchFamily="2" charset="2"/>
              <a:buChar char="v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Построить программу</a:t>
            </a:r>
          </a:p>
          <a:p>
            <a:pPr marL="514350" indent="-514350">
              <a:buClrTx/>
              <a:buFont typeface="Wingdings" pitchFamily="2" charset="2"/>
              <a:buChar char="v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Контролировать  реализацию программы на протяжении письма.</a:t>
            </a:r>
          </a:p>
          <a:p>
            <a:pPr marL="514350" indent="-514350">
              <a:buClrTx/>
              <a:buNone/>
            </a:pPr>
            <a:endParaRPr lang="ru-RU" sz="3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ClrTx/>
              <a:buNone/>
            </a:pPr>
            <a:endParaRPr lang="ru-RU" sz="3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ClrTx/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       </a:t>
            </a:r>
          </a:p>
          <a:p>
            <a:pPr marL="514350" indent="-514350">
              <a:buClrTx/>
              <a:buNone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( программирование осуществляется в лобных долях)</a:t>
            </a:r>
          </a:p>
          <a:p>
            <a:pPr marL="514350" indent="-514350">
              <a:buClrTx/>
              <a:buNone/>
            </a:pPr>
            <a:endParaRPr lang="ru-RU" sz="3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35624" cy="5257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ClrTx/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2. Анализ звукового состава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слова, подлежащего записи. </a:t>
            </a:r>
          </a:p>
          <a:p>
            <a:pPr marL="514350" indent="-514350">
              <a:buClr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определение последовательности звуков в слове.</a:t>
            </a:r>
          </a:p>
          <a:p>
            <a:pPr marL="514350" indent="-514350">
              <a:buClr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– уточнение звуков, </a:t>
            </a:r>
          </a:p>
          <a:p>
            <a:pPr marL="514350" indent="-514350">
              <a:buClr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т.е. превращение слышимых в данный момент звуковых вариантов в четкие обобщенные речевые звуки – фонемы.</a:t>
            </a:r>
          </a:p>
          <a:p>
            <a:pPr marL="457200" indent="-457200">
              <a:buClr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</a:p>
          <a:p>
            <a:pPr marL="457200" indent="-457200">
              <a:buClr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Акустический анализ и синтез протекают при участии артикуляции  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92696"/>
            <a:ext cx="4644008" cy="6165304"/>
          </a:xfrm>
        </p:spPr>
        <p:txBody>
          <a:bodyPr>
            <a:normAutofit/>
          </a:bodyPr>
          <a:lstStyle/>
          <a:p>
            <a:pPr marL="457200" indent="-457200" algn="ctr">
              <a:buClrTx/>
              <a:buNone/>
            </a:pPr>
            <a:endParaRPr lang="ru-RU" sz="3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ctr">
              <a:buClrTx/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Перевод фонем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(слышимых звуков)</a:t>
            </a:r>
          </a:p>
          <a:p>
            <a:pPr marL="457200" indent="-457200" algn="ctr">
              <a:buClr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оптические образы               (буквы)</a:t>
            </a:r>
          </a:p>
          <a:p>
            <a:pPr marL="457200" indent="-457200">
              <a:buClrTx/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ClrTx/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ClrTx/>
              <a:buNone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ClrTx/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 (Осуществляется с участием              зрительного анализатора)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343400" cy="604867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ru-RU" sz="3600" b="1" dirty="0" smtClean="0"/>
          </a:p>
          <a:p>
            <a:pPr marL="514350" indent="-514350">
              <a:buNone/>
            </a:pPr>
            <a:r>
              <a:rPr lang="ru-RU" sz="3600" b="1" dirty="0" smtClean="0"/>
              <a:t>4. </a:t>
            </a:r>
            <a:r>
              <a:rPr lang="ru-RU" sz="3200" b="1" dirty="0" smtClean="0"/>
              <a:t>« Перевод оптических образов в кинетические»</a:t>
            </a:r>
            <a:endParaRPr lang="ru-RU" dirty="0" smtClean="0"/>
          </a:p>
          <a:p>
            <a:pPr marL="514350" indent="-514350">
              <a:buNone/>
            </a:pPr>
            <a:r>
              <a:rPr lang="ru-RU" sz="1900" dirty="0" smtClean="0"/>
              <a:t>                          (кинемы)</a:t>
            </a:r>
          </a:p>
          <a:p>
            <a:pPr marL="514350" indent="-514350">
              <a:buNone/>
            </a:pPr>
            <a:endParaRPr lang="ru-RU" sz="1900" dirty="0" smtClean="0"/>
          </a:p>
          <a:p>
            <a:pPr marL="514350" indent="-514350">
              <a:buNone/>
            </a:pPr>
            <a:endParaRPr lang="ru-RU" sz="1900" dirty="0" smtClean="0"/>
          </a:p>
          <a:p>
            <a:pPr marL="514350" indent="-514350">
              <a:buNone/>
            </a:pPr>
            <a:endParaRPr lang="ru-RU" sz="1900" dirty="0" smtClean="0"/>
          </a:p>
          <a:p>
            <a:pPr marL="514350" indent="-514350">
              <a:buNone/>
            </a:pPr>
            <a:endParaRPr lang="ru-RU" sz="1900" dirty="0" smtClean="0"/>
          </a:p>
          <a:p>
            <a:pPr marL="514350" indent="-514350">
              <a:buNone/>
            </a:pPr>
            <a:endParaRPr lang="ru-RU" sz="1900" dirty="0" smtClean="0"/>
          </a:p>
          <a:p>
            <a:pPr marL="514350" indent="-514350">
              <a:buNone/>
            </a:pPr>
            <a:r>
              <a:rPr lang="ru-RU" sz="1900" dirty="0" smtClean="0"/>
              <a:t>(осуществляется с участием двигательного анализатора</a:t>
            </a:r>
            <a:endParaRPr lang="ru-RU" sz="1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20608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Процесс письма в норме осуществляется на основе      достаточного уровня сформированности  определенных речевых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неречевых функций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991600" cy="5400600"/>
          </a:xfrm>
        </p:spPr>
        <p:txBody>
          <a:bodyPr>
            <a:normAutofit/>
          </a:bodyPr>
          <a:lstStyle/>
          <a:p>
            <a:r>
              <a:rPr lang="ru-RU" dirty="0" smtClean="0"/>
              <a:t>Слуховой дифференциации звуков</a:t>
            </a:r>
          </a:p>
          <a:p>
            <a:r>
              <a:rPr lang="ru-RU" dirty="0" smtClean="0"/>
              <a:t>Правильного произношения звуков</a:t>
            </a:r>
          </a:p>
          <a:p>
            <a:r>
              <a:rPr lang="ru-RU" dirty="0" smtClean="0"/>
              <a:t>Языкового анализа и синтеза</a:t>
            </a:r>
          </a:p>
          <a:p>
            <a:r>
              <a:rPr lang="ru-RU" dirty="0" smtClean="0"/>
              <a:t>Зрительно-пространственных представлений  и зрительного анализа и синтеза</a:t>
            </a:r>
          </a:p>
          <a:p>
            <a:r>
              <a:rPr lang="ru-RU" dirty="0" smtClean="0"/>
              <a:t>Сформированности лексико-грамматической стороны речи  (словообразования и словоизменения)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Неречевые  функции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3600" dirty="0" smtClean="0"/>
              <a:t>Восприятие (слуховое, зрительное)</a:t>
            </a:r>
          </a:p>
          <a:p>
            <a:pPr algn="ctr"/>
            <a:r>
              <a:rPr lang="ru-RU" sz="3600" dirty="0" smtClean="0"/>
              <a:t>Память</a:t>
            </a:r>
          </a:p>
          <a:p>
            <a:pPr algn="ctr"/>
            <a:r>
              <a:rPr lang="ru-RU" sz="3600" dirty="0" smtClean="0"/>
              <a:t>Внимание</a:t>
            </a:r>
          </a:p>
          <a:p>
            <a:pPr algn="ctr"/>
            <a:r>
              <a:rPr lang="ru-RU" sz="3600" dirty="0" smtClean="0"/>
              <a:t>Мышление</a:t>
            </a:r>
          </a:p>
          <a:p>
            <a:pPr algn="ctr"/>
            <a:r>
              <a:rPr lang="ru-RU" sz="3600" dirty="0" smtClean="0"/>
              <a:t>Психомоторика</a:t>
            </a:r>
          </a:p>
          <a:p>
            <a:pPr algn="ctr"/>
            <a:r>
              <a:rPr lang="ru-RU" sz="3600" dirty="0" smtClean="0"/>
              <a:t>Оптико-пространственные представления</a:t>
            </a:r>
          </a:p>
          <a:p>
            <a:pPr algn="ctr"/>
            <a:r>
              <a:rPr lang="ru-RU" sz="3600" dirty="0" smtClean="0"/>
              <a:t>Невербальный интеллект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</a:p>
          <a:p>
            <a:pPr algn="ctr">
              <a:buNone/>
            </a:pPr>
            <a:r>
              <a:rPr lang="ru-RU" sz="2400" dirty="0" smtClean="0"/>
              <a:t>Несформированность какой-либо из  указанных функций может вызвать нарушение процесса  овладения письмом.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же причины приводят к нарушению письма?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Поражение или недоразвитие соответствующих отделов коры головного мозга чаще всего бывает связано с патологией беременности или родов у матери.</a:t>
            </a:r>
          </a:p>
          <a:p>
            <a:pPr algn="just"/>
            <a:r>
              <a:rPr lang="ru-RU" dirty="0" smtClean="0"/>
              <a:t>Функциональная незрелость отделов  головного мозга может быть связана с:</a:t>
            </a:r>
          </a:p>
          <a:p>
            <a:pPr algn="just">
              <a:buFontTx/>
              <a:buChar char="-"/>
            </a:pPr>
            <a:r>
              <a:rPr lang="ru-RU" dirty="0" smtClean="0"/>
              <a:t>- соматическими заболеваниями</a:t>
            </a:r>
          </a:p>
          <a:p>
            <a:pPr algn="just">
              <a:buFontTx/>
              <a:buChar char="-"/>
            </a:pPr>
            <a:r>
              <a:rPr lang="ru-RU" dirty="0" smtClean="0"/>
              <a:t>- наследственным фактором, когда ребенку передается несформированность мозговых структур, их качественная незрелость. </a:t>
            </a:r>
          </a:p>
          <a:p>
            <a:pPr algn="just">
              <a:buFontTx/>
              <a:buChar char="-"/>
            </a:pPr>
            <a:r>
              <a:rPr lang="ru-RU" dirty="0" smtClean="0"/>
              <a:t>- несформированность высших психических функций.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1008</TotalTime>
  <Words>1010</Words>
  <Application>Microsoft Office PowerPoint</Application>
  <PresentationFormat>Экран (4:3)</PresentationFormat>
  <Paragraphs>205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Процесс   письма   обеспечивается  согласованной  работой    четырех       анализаторов.</vt:lpstr>
      <vt:lpstr>Слайд 4</vt:lpstr>
      <vt:lpstr>Собственно письмо включает ряд специфических        операций</vt:lpstr>
      <vt:lpstr>Слайд 6</vt:lpstr>
      <vt:lpstr>Процесс письма в норме осуществляется на основе      достаточного уровня сформированности  определенных речевых  и неречевых функций:</vt:lpstr>
      <vt:lpstr>Неречевые  функции </vt:lpstr>
      <vt:lpstr>Какие же причины приводят к нарушению письма?  </vt:lpstr>
      <vt:lpstr>           Как распознать дисграфию?          Типы  специфических   ошибок         не связанных с незнанием грамматических правил </vt:lpstr>
      <vt:lpstr>Слайд 11</vt:lpstr>
      <vt:lpstr>Слайд 12</vt:lpstr>
      <vt:lpstr>   Формы     дисграфии</vt:lpstr>
      <vt:lpstr> 1. Акустическая  форма  дисграфии.</vt:lpstr>
      <vt:lpstr>Смешиваются следующие фонемы</vt:lpstr>
      <vt:lpstr>2. Артикуляторно-акустическая форма дисграфии. </vt:lpstr>
      <vt:lpstr> замена</vt:lpstr>
      <vt:lpstr>3.          Дисграфия на почве нарушения                                языкового анализа и синтеза.</vt:lpstr>
      <vt:lpstr>   ошибки  анализа и синтеза</vt:lpstr>
      <vt:lpstr>Формы звукового анализа</vt:lpstr>
      <vt:lpstr>4. Оптическая дисграфия. </vt:lpstr>
      <vt:lpstr>Ошибки, наиболее часто           оптическая дисграфия    встречающиеся на письме:</vt:lpstr>
      <vt:lpstr>5. Аграмматическая дисграфия. </vt:lpstr>
      <vt:lpstr>Ошибки  :  Аграмматическая дисграфия. </vt:lpstr>
      <vt:lpstr>Слайд 25</vt:lpstr>
      <vt:lpstr>На что нужно обратить особое внимание: </vt:lpstr>
      <vt:lpstr>Слайд 27</vt:lpstr>
    </vt:vector>
  </TitlesOfParts>
  <Company>the-home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Borbet</cp:lastModifiedBy>
  <cp:revision>94</cp:revision>
  <dcterms:created xsi:type="dcterms:W3CDTF">2012-03-18T17:12:42Z</dcterms:created>
  <dcterms:modified xsi:type="dcterms:W3CDTF">2021-02-22T12:59:36Z</dcterms:modified>
</cp:coreProperties>
</file>