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1" r:id="rId29"/>
    <p:sldId id="282" r:id="rId30"/>
    <p:sldId id="285" r:id="rId31"/>
    <p:sldId id="287" r:id="rId32"/>
    <p:sldId id="286" r:id="rId33"/>
    <p:sldId id="288" r:id="rId34"/>
    <p:sldId id="289" r:id="rId35"/>
    <p:sldId id="290"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53FC3741-E451-4A82-9AA7-4860A527E19D}"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3FC3741-E451-4A82-9AA7-4860A527E19D}"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3FC3741-E451-4A82-9AA7-4860A527E19D}"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910132B-341C-44DB-96A2-3D4EAB8B07DE}" type="datetimeFigureOut">
              <a:rPr lang="ru-RU" smtClean="0"/>
              <a:pPr/>
              <a:t>31.10.2016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3FC3741-E451-4A82-9AA7-4860A527E19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3910132B-341C-44DB-96A2-3D4EAB8B07DE}" type="datetimeFigureOut">
              <a:rPr lang="ru-RU" smtClean="0"/>
              <a:pPr/>
              <a:t>31.10.2016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53FC3741-E451-4A82-9AA7-4860A527E19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910132B-341C-44DB-96A2-3D4EAB8B07DE}" type="datetimeFigureOut">
              <a:rPr lang="ru-RU" smtClean="0"/>
              <a:pPr/>
              <a:t>31.10.2016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3FC3741-E451-4A82-9AA7-4860A527E19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548680"/>
            <a:ext cx="7772400" cy="936104"/>
          </a:xfrm>
        </p:spPr>
        <p:txBody>
          <a:bodyPr>
            <a:noAutofit/>
          </a:bodyPr>
          <a:lstStyle/>
          <a:p>
            <a:r>
              <a:rPr lang="ru-RU" sz="5400" b="1" dirty="0" smtClean="0">
                <a:solidFill>
                  <a:srgbClr val="FF0000"/>
                </a:solidFill>
                <a:latin typeface="Times New Roman" pitchFamily="18" charset="0"/>
                <a:cs typeface="Times New Roman" pitchFamily="18" charset="0"/>
              </a:rPr>
              <a:t>СЕМЬ  ЧУДЕС  СВЕТА</a:t>
            </a:r>
            <a:endParaRPr lang="ru-RU" sz="54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55576" y="1916832"/>
            <a:ext cx="7848872" cy="4608512"/>
          </a:xfrm>
        </p:spPr>
        <p:txBody>
          <a:bodyPr>
            <a:noAutofit/>
          </a:bodyPr>
          <a:lstStyle/>
          <a:p>
            <a:pPr algn="just">
              <a:lnSpc>
                <a:spcPct val="120000"/>
              </a:lnSpc>
              <a:spcBef>
                <a:spcPts val="1125"/>
              </a:spcBef>
              <a:spcAft>
                <a:spcPts val="1125"/>
              </a:spcAft>
            </a:pPr>
            <a:r>
              <a:rPr lang="ru-RU" sz="1800" dirty="0" smtClean="0">
                <a:solidFill>
                  <a:schemeClr val="tx1"/>
                </a:solidFill>
                <a:effectLst/>
                <a:latin typeface="Times New Roman"/>
                <a:ea typeface="Times New Roman"/>
              </a:rPr>
              <a:t>Когда речь заходит о чудесах цвета, ограниченных каким-то числом (8 чудес света, 10 чудес света, 100 чудес света), мозг бросается на поиски достойных экземпляров. Но так уж повелось, что под семью чудесами света понимаются именно классические достопримечательности культуры Ойкумены. Конечно же, перечень со временем изменялся, но в традиционный список вошли: пирамиды Египта, сады Семирамиды, статуя Зевса, храм Артемиды, мавзолей, колосс и Александрийский маяк. Понятно дело, что эти значимые строения были возведены в эпоху, далекую от современных компьютеров и </a:t>
            </a:r>
            <a:r>
              <a:rPr lang="ru-RU" sz="1800" dirty="0" err="1" smtClean="0">
                <a:solidFill>
                  <a:schemeClr val="tx1"/>
                </a:solidFill>
                <a:effectLst/>
                <a:latin typeface="Times New Roman"/>
                <a:ea typeface="Times New Roman"/>
              </a:rPr>
              <a:t>коллайдеров</a:t>
            </a:r>
            <a:r>
              <a:rPr lang="ru-RU" sz="1800" dirty="0" smtClean="0">
                <a:solidFill>
                  <a:schemeClr val="tx1"/>
                </a:solidFill>
                <a:effectLst/>
                <a:latin typeface="Times New Roman"/>
                <a:ea typeface="Times New Roman"/>
              </a:rPr>
              <a:t>, поэтому ни о каком фото речи идти не может. А из указанного списка до наших дней дожили в целости и сохранности только пирамиды, поэтому с другими чудесами в плане фото намного тяжелее. Поэтому здесь на смену приходят репродукции оригиналов, построенные на основе народных и письменных описаний. Собственно, здесь они и будут представлены. Встречаем 7 чудес света и их фото. </a:t>
            </a:r>
            <a:endParaRPr lang="ru-RU" sz="1800" dirty="0">
              <a:solidFill>
                <a:schemeClr val="tx1"/>
              </a:solidFill>
              <a:effectLst/>
              <a:latin typeface="Times New Roman"/>
              <a:ea typeface="Times New Roman"/>
            </a:endParaRPr>
          </a:p>
        </p:txBody>
      </p:sp>
    </p:spTree>
    <p:extLst>
      <p:ext uri="{BB962C8B-B14F-4D97-AF65-F5344CB8AC3E}">
        <p14:creationId xmlns:p14="http://schemas.microsoft.com/office/powerpoint/2010/main" xmlns="" val="6489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ады Семирамиды"/>
          <p:cNvPicPr/>
          <p:nvPr/>
        </p:nvPicPr>
        <p:blipFill>
          <a:blip r:embed="rId2" cstate="print"/>
          <a:srcRect/>
          <a:stretch>
            <a:fillRect/>
          </a:stretch>
        </p:blipFill>
        <p:spPr bwMode="auto">
          <a:xfrm>
            <a:off x="1524000" y="1052736"/>
            <a:ext cx="6504384" cy="4824535"/>
          </a:xfrm>
          <a:prstGeom prst="rect">
            <a:avLst/>
          </a:prstGeom>
          <a:noFill/>
          <a:ln w="9525">
            <a:noFill/>
            <a:miter lim="800000"/>
            <a:headEnd/>
            <a:tailEnd/>
          </a:ln>
        </p:spPr>
      </p:pic>
    </p:spTree>
    <p:extLst>
      <p:ext uri="{BB962C8B-B14F-4D97-AF65-F5344CB8AC3E}">
        <p14:creationId xmlns:p14="http://schemas.microsoft.com/office/powerpoint/2010/main" xmlns="" val="82000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ады Семирамиды"/>
          <p:cNvPicPr/>
          <p:nvPr/>
        </p:nvPicPr>
        <p:blipFill>
          <a:blip r:embed="rId2" cstate="print"/>
          <a:srcRect/>
          <a:stretch>
            <a:fillRect/>
          </a:stretch>
        </p:blipFill>
        <p:spPr bwMode="auto">
          <a:xfrm>
            <a:off x="971600" y="980728"/>
            <a:ext cx="7632848" cy="4680519"/>
          </a:xfrm>
          <a:prstGeom prst="rect">
            <a:avLst/>
          </a:prstGeom>
          <a:noFill/>
          <a:ln w="9525">
            <a:noFill/>
            <a:miter lim="800000"/>
            <a:headEnd/>
            <a:tailEnd/>
          </a:ln>
        </p:spPr>
      </p:pic>
    </p:spTree>
    <p:extLst>
      <p:ext uri="{BB962C8B-B14F-4D97-AF65-F5344CB8AC3E}">
        <p14:creationId xmlns:p14="http://schemas.microsoft.com/office/powerpoint/2010/main" xmlns="" val="72809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ады Семирамиды"/>
          <p:cNvPicPr/>
          <p:nvPr/>
        </p:nvPicPr>
        <p:blipFill>
          <a:blip r:embed="rId2" cstate="print"/>
          <a:srcRect/>
          <a:stretch>
            <a:fillRect/>
          </a:stretch>
        </p:blipFill>
        <p:spPr bwMode="auto">
          <a:xfrm>
            <a:off x="827584" y="980728"/>
            <a:ext cx="7488832" cy="4968552"/>
          </a:xfrm>
          <a:prstGeom prst="rect">
            <a:avLst/>
          </a:prstGeom>
          <a:noFill/>
          <a:ln w="9525">
            <a:noFill/>
            <a:miter lim="800000"/>
            <a:headEnd/>
            <a:tailEnd/>
          </a:ln>
        </p:spPr>
      </p:pic>
    </p:spTree>
    <p:extLst>
      <p:ext uri="{BB962C8B-B14F-4D97-AF65-F5344CB8AC3E}">
        <p14:creationId xmlns:p14="http://schemas.microsoft.com/office/powerpoint/2010/main" xmlns="" val="114190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ады Семирамиды"/>
          <p:cNvPicPr/>
          <p:nvPr/>
        </p:nvPicPr>
        <p:blipFill>
          <a:blip r:embed="rId2" cstate="print"/>
          <a:srcRect/>
          <a:stretch>
            <a:fillRect/>
          </a:stretch>
        </p:blipFill>
        <p:spPr bwMode="auto">
          <a:xfrm>
            <a:off x="1043608" y="908720"/>
            <a:ext cx="7272808" cy="4968552"/>
          </a:xfrm>
          <a:prstGeom prst="rect">
            <a:avLst/>
          </a:prstGeom>
          <a:noFill/>
          <a:ln w="9525">
            <a:noFill/>
            <a:miter lim="800000"/>
            <a:headEnd/>
            <a:tailEnd/>
          </a:ln>
        </p:spPr>
      </p:pic>
    </p:spTree>
    <p:extLst>
      <p:ext uri="{BB962C8B-B14F-4D97-AF65-F5344CB8AC3E}">
        <p14:creationId xmlns:p14="http://schemas.microsoft.com/office/powerpoint/2010/main" xmlns="" val="252111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ады Семирамиды"/>
          <p:cNvPicPr/>
          <p:nvPr/>
        </p:nvPicPr>
        <p:blipFill>
          <a:blip r:embed="rId2" cstate="print"/>
          <a:srcRect/>
          <a:stretch>
            <a:fillRect/>
          </a:stretch>
        </p:blipFill>
        <p:spPr bwMode="auto">
          <a:xfrm>
            <a:off x="899592" y="620688"/>
            <a:ext cx="7272807" cy="5472608"/>
          </a:xfrm>
          <a:prstGeom prst="rect">
            <a:avLst/>
          </a:prstGeom>
          <a:noFill/>
          <a:ln w="9525">
            <a:noFill/>
            <a:miter lim="800000"/>
            <a:headEnd/>
            <a:tailEnd/>
          </a:ln>
        </p:spPr>
      </p:pic>
    </p:spTree>
    <p:extLst>
      <p:ext uri="{BB962C8B-B14F-4D97-AF65-F5344CB8AC3E}">
        <p14:creationId xmlns:p14="http://schemas.microsoft.com/office/powerpoint/2010/main" xmlns="" val="40479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lvl="0" indent="-342900">
              <a:spcBef>
                <a:spcPct val="20000"/>
              </a:spcBef>
            </a:pPr>
            <a:r>
              <a:rPr lang="ru-RU" sz="4000" b="1" dirty="0" smtClean="0">
                <a:solidFill>
                  <a:srgbClr val="FF0000"/>
                </a:solidFill>
                <a:latin typeface="Times New Roman" pitchFamily="18" charset="0"/>
                <a:ea typeface="+mn-ea"/>
                <a:cs typeface="Times New Roman" pitchFamily="18" charset="0"/>
              </a:rPr>
              <a:t/>
            </a:r>
            <a:br>
              <a:rPr lang="ru-RU" sz="4000" b="1" dirty="0" smtClean="0">
                <a:solidFill>
                  <a:srgbClr val="FF0000"/>
                </a:solidFill>
                <a:latin typeface="Times New Roman" pitchFamily="18" charset="0"/>
                <a:ea typeface="+mn-ea"/>
                <a:cs typeface="Times New Roman" pitchFamily="18" charset="0"/>
              </a:rPr>
            </a:br>
            <a:r>
              <a:rPr lang="ru-RU" sz="4000" b="1" dirty="0" smtClean="0">
                <a:solidFill>
                  <a:srgbClr val="FF0000"/>
                </a:solidFill>
                <a:latin typeface="Times New Roman" pitchFamily="18" charset="0"/>
                <a:ea typeface="+mn-ea"/>
                <a:cs typeface="Times New Roman" pitchFamily="18" charset="0"/>
              </a:rPr>
              <a:t>3.СТАТУЯ  ЗЕВСА  В  ОЛИМПИИ</a:t>
            </a:r>
            <a:r>
              <a:rPr lang="ru-RU" sz="3200" dirty="0">
                <a:solidFill>
                  <a:prstClr val="black"/>
                </a:solidFill>
                <a:ea typeface="+mn-ea"/>
                <a:cs typeface="+mn-cs"/>
              </a:rPr>
              <a:t/>
            </a:r>
            <a:br>
              <a:rPr lang="ru-RU" sz="3200" dirty="0">
                <a:solidFill>
                  <a:prstClr val="black"/>
                </a:solidFill>
                <a:ea typeface="+mn-ea"/>
                <a:cs typeface="+mn-cs"/>
              </a:rPr>
            </a:br>
            <a:endParaRPr lang="ru-RU" dirty="0"/>
          </a:p>
        </p:txBody>
      </p:sp>
      <p:sp>
        <p:nvSpPr>
          <p:cNvPr id="3" name="Объект 2"/>
          <p:cNvSpPr>
            <a:spLocks noGrp="1"/>
          </p:cNvSpPr>
          <p:nvPr>
            <p:ph idx="1"/>
          </p:nvPr>
        </p:nvSpPr>
        <p:spPr/>
        <p:txBody>
          <a:bodyPr>
            <a:normAutofit/>
          </a:bodyPr>
          <a:lstStyle/>
          <a:p>
            <a:pPr marL="0" indent="0" algn="just">
              <a:buNone/>
            </a:pPr>
            <a:r>
              <a:rPr lang="ru-RU" sz="3600" dirty="0" smtClean="0">
                <a:latin typeface="Times New Roman" pitchFamily="18" charset="0"/>
                <a:cs typeface="Times New Roman" pitchFamily="18" charset="0"/>
              </a:rPr>
              <a:t>Очередное </a:t>
            </a:r>
            <a:r>
              <a:rPr lang="ru-RU" sz="3600" dirty="0">
                <a:latin typeface="Times New Roman" pitchFamily="18" charset="0"/>
                <a:cs typeface="Times New Roman" pitchFamily="18" charset="0"/>
              </a:rPr>
              <a:t>разрушенное чудо – статуя верховного древнегреческого </a:t>
            </a:r>
            <a:r>
              <a:rPr lang="ru-RU" sz="3600" dirty="0" smtClean="0">
                <a:latin typeface="Times New Roman" pitchFamily="18" charset="0"/>
                <a:cs typeface="Times New Roman" pitchFamily="18" charset="0"/>
              </a:rPr>
              <a:t>божества</a:t>
            </a:r>
            <a:r>
              <a:rPr lang="ru-RU" sz="3600" dirty="0">
                <a:latin typeface="Times New Roman" pitchFamily="18" charset="0"/>
                <a:cs typeface="Times New Roman" pitchFamily="18" charset="0"/>
              </a:rPr>
              <a:t>, восседавшего в храме.</a:t>
            </a:r>
          </a:p>
        </p:txBody>
      </p:sp>
      <p:pic>
        <p:nvPicPr>
          <p:cNvPr id="4" name="Рисунок 3" descr="Статуя олимпийского Зевса"/>
          <p:cNvPicPr/>
          <p:nvPr/>
        </p:nvPicPr>
        <p:blipFill>
          <a:blip r:embed="rId2" cstate="print"/>
          <a:srcRect/>
          <a:stretch>
            <a:fillRect/>
          </a:stretch>
        </p:blipFill>
        <p:spPr bwMode="auto">
          <a:xfrm>
            <a:off x="2339752" y="3429000"/>
            <a:ext cx="2861295" cy="3024336"/>
          </a:xfrm>
          <a:prstGeom prst="rect">
            <a:avLst/>
          </a:prstGeom>
          <a:noFill/>
          <a:ln w="9525">
            <a:noFill/>
            <a:miter lim="800000"/>
            <a:headEnd/>
            <a:tailEnd/>
          </a:ln>
        </p:spPr>
      </p:pic>
    </p:spTree>
    <p:extLst>
      <p:ext uri="{BB962C8B-B14F-4D97-AF65-F5344CB8AC3E}">
        <p14:creationId xmlns:p14="http://schemas.microsoft.com/office/powerpoint/2010/main" xmlns="" val="188599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татуя Зевса"/>
          <p:cNvPicPr/>
          <p:nvPr/>
        </p:nvPicPr>
        <p:blipFill>
          <a:blip r:embed="rId2" cstate="print"/>
          <a:srcRect/>
          <a:stretch>
            <a:fillRect/>
          </a:stretch>
        </p:blipFill>
        <p:spPr bwMode="auto">
          <a:xfrm>
            <a:off x="2195736" y="571500"/>
            <a:ext cx="4608512" cy="5715000"/>
          </a:xfrm>
          <a:prstGeom prst="rect">
            <a:avLst/>
          </a:prstGeom>
          <a:noFill/>
          <a:ln w="9525">
            <a:noFill/>
            <a:miter lim="800000"/>
            <a:headEnd/>
            <a:tailEnd/>
          </a:ln>
        </p:spPr>
      </p:pic>
    </p:spTree>
    <p:extLst>
      <p:ext uri="{BB962C8B-B14F-4D97-AF65-F5344CB8AC3E}">
        <p14:creationId xmlns:p14="http://schemas.microsoft.com/office/powerpoint/2010/main" xmlns="" val="238047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евс в Олимпии"/>
          <p:cNvPicPr/>
          <p:nvPr/>
        </p:nvPicPr>
        <p:blipFill>
          <a:blip r:embed="rId2" cstate="print"/>
          <a:srcRect/>
          <a:stretch>
            <a:fillRect/>
          </a:stretch>
        </p:blipFill>
        <p:spPr bwMode="auto">
          <a:xfrm>
            <a:off x="683568" y="1052736"/>
            <a:ext cx="7632848" cy="4464496"/>
          </a:xfrm>
          <a:prstGeom prst="rect">
            <a:avLst/>
          </a:prstGeom>
          <a:noFill/>
          <a:ln w="9525">
            <a:noFill/>
            <a:miter lim="800000"/>
            <a:headEnd/>
            <a:tailEnd/>
          </a:ln>
        </p:spPr>
      </p:pic>
    </p:spTree>
    <p:extLst>
      <p:ext uri="{BB962C8B-B14F-4D97-AF65-F5344CB8AC3E}">
        <p14:creationId xmlns:p14="http://schemas.microsoft.com/office/powerpoint/2010/main" xmlns="" val="205391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4.ХРАМ  АРТЕМИДЫ  В  ЭФЕСЕ</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just">
              <a:buNone/>
            </a:pPr>
            <a:r>
              <a:rPr lang="ru-RU" sz="4000" dirty="0" smtClean="0">
                <a:latin typeface="Times New Roman" pitchFamily="18" charset="0"/>
                <a:cs typeface="Times New Roman" pitchFamily="18" charset="0"/>
              </a:rPr>
              <a:t>Храм греческой богини с трагичной историей – то его сожгли, то разграбили, то закрыли христиане. В настоящий момент остались лишь руины.</a:t>
            </a:r>
          </a:p>
          <a:p>
            <a:pPr algn="just"/>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556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рам Артемиды"/>
          <p:cNvPicPr/>
          <p:nvPr/>
        </p:nvPicPr>
        <p:blipFill>
          <a:blip r:embed="rId2" cstate="print"/>
          <a:srcRect/>
          <a:stretch>
            <a:fillRect/>
          </a:stretch>
        </p:blipFill>
        <p:spPr bwMode="auto">
          <a:xfrm>
            <a:off x="971600" y="1052736"/>
            <a:ext cx="7272808" cy="4752528"/>
          </a:xfrm>
          <a:prstGeom prst="rect">
            <a:avLst/>
          </a:prstGeom>
          <a:noFill/>
          <a:ln w="9525">
            <a:noFill/>
            <a:miter lim="800000"/>
            <a:headEnd/>
            <a:tailEnd/>
          </a:ln>
        </p:spPr>
      </p:pic>
    </p:spTree>
    <p:extLst>
      <p:ext uri="{BB962C8B-B14F-4D97-AF65-F5344CB8AC3E}">
        <p14:creationId xmlns:p14="http://schemas.microsoft.com/office/powerpoint/2010/main" xmlns="" val="228217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latin typeface="Times New Roman" pitchFamily="18" charset="0"/>
                <a:cs typeface="Times New Roman" pitchFamily="18" charset="0"/>
              </a:rPr>
              <a:t>1. ПИРАМИДА ХЕОПСА</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just">
              <a:buNone/>
            </a:pPr>
            <a:r>
              <a:rPr lang="ru-RU" dirty="0" smtClean="0">
                <a:latin typeface="Times New Roman" pitchFamily="18" charset="0"/>
                <a:cs typeface="Times New Roman" pitchFamily="18" charset="0"/>
              </a:rPr>
              <a:t>Это чудо дожило до наших дней. По совместительству является крупнейшей пирамидой Египта и исполняет роль национального достояния и места туристического паломничества. Проблем с фото нет, смотрим.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55211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звалины храма Артемиды"/>
          <p:cNvPicPr/>
          <p:nvPr/>
        </p:nvPicPr>
        <p:blipFill>
          <a:blip r:embed="rId2" cstate="print"/>
          <a:srcRect/>
          <a:stretch>
            <a:fillRect/>
          </a:stretch>
        </p:blipFill>
        <p:spPr bwMode="auto">
          <a:xfrm>
            <a:off x="1187624" y="980728"/>
            <a:ext cx="7200800" cy="5040560"/>
          </a:xfrm>
          <a:prstGeom prst="rect">
            <a:avLst/>
          </a:prstGeom>
          <a:noFill/>
          <a:ln w="9525">
            <a:noFill/>
            <a:miter lim="800000"/>
            <a:headEnd/>
            <a:tailEnd/>
          </a:ln>
        </p:spPr>
      </p:pic>
    </p:spTree>
    <p:extLst>
      <p:ext uri="{BB962C8B-B14F-4D97-AF65-F5344CB8AC3E}">
        <p14:creationId xmlns:p14="http://schemas.microsoft.com/office/powerpoint/2010/main" xmlns="" val="363394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фесский храм"/>
          <p:cNvPicPr/>
          <p:nvPr/>
        </p:nvPicPr>
        <p:blipFill>
          <a:blip r:embed="rId2" cstate="print"/>
          <a:srcRect/>
          <a:stretch>
            <a:fillRect/>
          </a:stretch>
        </p:blipFill>
        <p:spPr bwMode="auto">
          <a:xfrm>
            <a:off x="827584" y="1143000"/>
            <a:ext cx="7272808" cy="4572000"/>
          </a:xfrm>
          <a:prstGeom prst="rect">
            <a:avLst/>
          </a:prstGeom>
          <a:noFill/>
          <a:ln w="9525">
            <a:noFill/>
            <a:miter lim="800000"/>
            <a:headEnd/>
            <a:tailEnd/>
          </a:ln>
        </p:spPr>
      </p:pic>
    </p:spTree>
    <p:extLst>
      <p:ext uri="{BB962C8B-B14F-4D97-AF65-F5344CB8AC3E}">
        <p14:creationId xmlns:p14="http://schemas.microsoft.com/office/powerpoint/2010/main" xmlns="" val="189047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ртемида Эфесс"/>
          <p:cNvPicPr/>
          <p:nvPr/>
        </p:nvPicPr>
        <p:blipFill>
          <a:blip r:embed="rId2" cstate="print"/>
          <a:srcRect/>
          <a:stretch>
            <a:fillRect/>
          </a:stretch>
        </p:blipFill>
        <p:spPr bwMode="auto">
          <a:xfrm>
            <a:off x="1187624" y="836712"/>
            <a:ext cx="7272808" cy="4824536"/>
          </a:xfrm>
          <a:prstGeom prst="rect">
            <a:avLst/>
          </a:prstGeom>
          <a:noFill/>
          <a:ln w="9525">
            <a:noFill/>
            <a:miter lim="800000"/>
            <a:headEnd/>
            <a:tailEnd/>
          </a:ln>
        </p:spPr>
      </p:pic>
    </p:spTree>
    <p:extLst>
      <p:ext uri="{BB962C8B-B14F-4D97-AF65-F5344CB8AC3E}">
        <p14:creationId xmlns:p14="http://schemas.microsoft.com/office/powerpoint/2010/main" xmlns="" val="321044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еконструкция храма Артемиды"/>
          <p:cNvPicPr/>
          <p:nvPr/>
        </p:nvPicPr>
        <p:blipFill>
          <a:blip r:embed="rId2" cstate="print"/>
          <a:srcRect/>
          <a:stretch>
            <a:fillRect/>
          </a:stretch>
        </p:blipFill>
        <p:spPr bwMode="auto">
          <a:xfrm>
            <a:off x="1524000" y="1143000"/>
            <a:ext cx="6096000" cy="4572000"/>
          </a:xfrm>
          <a:prstGeom prst="rect">
            <a:avLst/>
          </a:prstGeom>
          <a:noFill/>
          <a:ln w="9525">
            <a:noFill/>
            <a:miter lim="800000"/>
            <a:headEnd/>
            <a:tailEnd/>
          </a:ln>
        </p:spPr>
      </p:pic>
    </p:spTree>
    <p:extLst>
      <p:ext uri="{BB962C8B-B14F-4D97-AF65-F5344CB8AC3E}">
        <p14:creationId xmlns:p14="http://schemas.microsoft.com/office/powerpoint/2010/main" xmlns="" val="831709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solidFill>
                  <a:srgbClr val="FF0000"/>
                </a:solidFill>
                <a:latin typeface="Times New Roman" pitchFamily="18" charset="0"/>
                <a:cs typeface="Times New Roman" pitchFamily="18" charset="0"/>
              </a:rPr>
              <a:t>5.МАВЗОЛЕЙ  В  ГАЛИКАРНАСЕ</a:t>
            </a:r>
            <a:endParaRPr lang="ru-RU" sz="40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just">
              <a:buNone/>
            </a:pPr>
            <a:r>
              <a:rPr lang="ru-RU" sz="3600" dirty="0" smtClean="0">
                <a:latin typeface="Times New Roman" pitchFamily="18" charset="0"/>
                <a:cs typeface="Times New Roman" pitchFamily="18" charset="0"/>
              </a:rPr>
              <a:t>Надгробное сооружение, воздвигнутое во славу царя </a:t>
            </a:r>
            <a:r>
              <a:rPr lang="ru-RU" sz="3600" dirty="0" err="1" smtClean="0">
                <a:latin typeface="Times New Roman" pitchFamily="18" charset="0"/>
                <a:cs typeface="Times New Roman" pitchFamily="18" charset="0"/>
              </a:rPr>
              <a:t>Мавсола</a:t>
            </a:r>
            <a:r>
              <a:rPr lang="ru-RU" sz="3600" dirty="0" smtClean="0">
                <a:latin typeface="Times New Roman" pitchFamily="18" charset="0"/>
                <a:cs typeface="Times New Roman" pitchFamily="18" charset="0"/>
              </a:rPr>
              <a:t>. Было разрушено землетрясением, до наших дней остался лишь по некоторым отдельным составляющим.</a:t>
            </a:r>
          </a:p>
          <a:p>
            <a:endParaRPr lang="ru-RU" dirty="0"/>
          </a:p>
        </p:txBody>
      </p:sp>
    </p:spTree>
    <p:extLst>
      <p:ext uri="{BB962C8B-B14F-4D97-AF65-F5344CB8AC3E}">
        <p14:creationId xmlns:p14="http://schemas.microsoft.com/office/powerpoint/2010/main" xmlns="" val="205530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взолей в Галикарнасе"/>
          <p:cNvPicPr/>
          <p:nvPr/>
        </p:nvPicPr>
        <p:blipFill>
          <a:blip r:embed="rId2" cstate="print"/>
          <a:srcRect/>
          <a:stretch>
            <a:fillRect/>
          </a:stretch>
        </p:blipFill>
        <p:spPr bwMode="auto">
          <a:xfrm>
            <a:off x="611560" y="571500"/>
            <a:ext cx="3810000" cy="5715000"/>
          </a:xfrm>
          <a:prstGeom prst="rect">
            <a:avLst/>
          </a:prstGeom>
          <a:noFill/>
          <a:ln w="9525">
            <a:noFill/>
            <a:miter lim="800000"/>
            <a:headEnd/>
            <a:tailEnd/>
          </a:ln>
        </p:spPr>
      </p:pic>
      <p:pic>
        <p:nvPicPr>
          <p:cNvPr id="3" name="Рисунок 2" descr="Чудо Мавсол"/>
          <p:cNvPicPr/>
          <p:nvPr/>
        </p:nvPicPr>
        <p:blipFill>
          <a:blip r:embed="rId3" cstate="print"/>
          <a:srcRect/>
          <a:stretch>
            <a:fillRect/>
          </a:stretch>
        </p:blipFill>
        <p:spPr bwMode="auto">
          <a:xfrm>
            <a:off x="4571999" y="1832008"/>
            <a:ext cx="3876675" cy="3613216"/>
          </a:xfrm>
          <a:prstGeom prst="rect">
            <a:avLst/>
          </a:prstGeom>
          <a:noFill/>
          <a:ln w="9525">
            <a:noFill/>
            <a:miter lim="800000"/>
            <a:headEnd/>
            <a:tailEnd/>
          </a:ln>
        </p:spPr>
      </p:pic>
    </p:spTree>
    <p:extLst>
      <p:ext uri="{BB962C8B-B14F-4D97-AF65-F5344CB8AC3E}">
        <p14:creationId xmlns:p14="http://schemas.microsoft.com/office/powerpoint/2010/main" xmlns="" val="76823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статки мавзолея"/>
          <p:cNvPicPr/>
          <p:nvPr/>
        </p:nvPicPr>
        <p:blipFill>
          <a:blip r:embed="rId2" cstate="print"/>
          <a:srcRect/>
          <a:stretch>
            <a:fillRect/>
          </a:stretch>
        </p:blipFill>
        <p:spPr bwMode="auto">
          <a:xfrm>
            <a:off x="1524000" y="1143000"/>
            <a:ext cx="6096000" cy="4572000"/>
          </a:xfrm>
          <a:prstGeom prst="rect">
            <a:avLst/>
          </a:prstGeom>
          <a:noFill/>
          <a:ln w="9525">
            <a:noFill/>
            <a:miter lim="800000"/>
            <a:headEnd/>
            <a:tailEnd/>
          </a:ln>
        </p:spPr>
      </p:pic>
    </p:spTree>
    <p:extLst>
      <p:ext uri="{BB962C8B-B14F-4D97-AF65-F5344CB8AC3E}">
        <p14:creationId xmlns:p14="http://schemas.microsoft.com/office/powerpoint/2010/main" xmlns="" val="412697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арельеф мавзолея"/>
          <p:cNvPicPr/>
          <p:nvPr/>
        </p:nvPicPr>
        <p:blipFill>
          <a:blip r:embed="rId2" cstate="print"/>
          <a:srcRect/>
          <a:stretch>
            <a:fillRect/>
          </a:stretch>
        </p:blipFill>
        <p:spPr bwMode="auto">
          <a:xfrm>
            <a:off x="1524000" y="1147762"/>
            <a:ext cx="6096000" cy="4562475"/>
          </a:xfrm>
          <a:prstGeom prst="rect">
            <a:avLst/>
          </a:prstGeom>
          <a:noFill/>
          <a:ln w="9525">
            <a:noFill/>
            <a:miter lim="800000"/>
            <a:headEnd/>
            <a:tailEnd/>
          </a:ln>
        </p:spPr>
      </p:pic>
    </p:spTree>
    <p:extLst>
      <p:ext uri="{BB962C8B-B14F-4D97-AF65-F5344CB8AC3E}">
        <p14:creationId xmlns:p14="http://schemas.microsoft.com/office/powerpoint/2010/main" xmlns="" val="199257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аликарнасский мавзолей"/>
          <p:cNvPicPr/>
          <p:nvPr/>
        </p:nvPicPr>
        <p:blipFill>
          <a:blip r:embed="rId2" cstate="print"/>
          <a:srcRect/>
          <a:stretch>
            <a:fillRect/>
          </a:stretch>
        </p:blipFill>
        <p:spPr bwMode="auto">
          <a:xfrm>
            <a:off x="1524000" y="1143000"/>
            <a:ext cx="6096000" cy="4572000"/>
          </a:xfrm>
          <a:prstGeom prst="rect">
            <a:avLst/>
          </a:prstGeom>
          <a:noFill/>
          <a:ln w="9525">
            <a:noFill/>
            <a:miter lim="800000"/>
            <a:headEnd/>
            <a:tailEnd/>
          </a:ln>
        </p:spPr>
      </p:pic>
    </p:spTree>
    <p:extLst>
      <p:ext uri="{BB962C8B-B14F-4D97-AF65-F5344CB8AC3E}">
        <p14:creationId xmlns:p14="http://schemas.microsoft.com/office/powerpoint/2010/main" xmlns="" val="345862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взолей"/>
          <p:cNvPicPr/>
          <p:nvPr/>
        </p:nvPicPr>
        <p:blipFill>
          <a:blip r:embed="rId2" cstate="print"/>
          <a:srcRect/>
          <a:stretch>
            <a:fillRect/>
          </a:stretch>
        </p:blipFill>
        <p:spPr bwMode="auto">
          <a:xfrm>
            <a:off x="827584" y="620688"/>
            <a:ext cx="2332062" cy="3384376"/>
          </a:xfrm>
          <a:prstGeom prst="rect">
            <a:avLst/>
          </a:prstGeom>
          <a:noFill/>
          <a:ln w="9525">
            <a:noFill/>
            <a:miter lim="800000"/>
            <a:headEnd/>
            <a:tailEnd/>
          </a:ln>
        </p:spPr>
      </p:pic>
      <p:pic>
        <p:nvPicPr>
          <p:cNvPr id="3" name="Рисунок 2" descr="Развалины мавзолея в Галикарнасе"/>
          <p:cNvPicPr/>
          <p:nvPr/>
        </p:nvPicPr>
        <p:blipFill>
          <a:blip r:embed="rId3" cstate="print"/>
          <a:srcRect/>
          <a:stretch>
            <a:fillRect/>
          </a:stretch>
        </p:blipFill>
        <p:spPr bwMode="auto">
          <a:xfrm>
            <a:off x="4211960" y="620688"/>
            <a:ext cx="3240360" cy="2088232"/>
          </a:xfrm>
          <a:prstGeom prst="rect">
            <a:avLst/>
          </a:prstGeom>
          <a:noFill/>
          <a:ln w="9525">
            <a:noFill/>
            <a:miter lim="800000"/>
            <a:headEnd/>
            <a:tailEnd/>
          </a:ln>
        </p:spPr>
      </p:pic>
      <p:pic>
        <p:nvPicPr>
          <p:cNvPr id="4" name="Рисунок 3" descr="Мавзолей Галикарнаса"/>
          <p:cNvPicPr/>
          <p:nvPr/>
        </p:nvPicPr>
        <p:blipFill>
          <a:blip r:embed="rId4" cstate="print"/>
          <a:srcRect/>
          <a:stretch>
            <a:fillRect/>
          </a:stretch>
        </p:blipFill>
        <p:spPr bwMode="auto">
          <a:xfrm>
            <a:off x="3159646" y="3352798"/>
            <a:ext cx="4292674" cy="2668490"/>
          </a:xfrm>
          <a:prstGeom prst="rect">
            <a:avLst/>
          </a:prstGeom>
          <a:noFill/>
          <a:ln w="9525">
            <a:noFill/>
            <a:miter lim="800000"/>
            <a:headEnd/>
            <a:tailEnd/>
          </a:ln>
        </p:spPr>
      </p:pic>
    </p:spTree>
    <p:extLst>
      <p:ext uri="{BB962C8B-B14F-4D97-AF65-F5344CB8AC3E}">
        <p14:creationId xmlns:p14="http://schemas.microsoft.com/office/powerpoint/2010/main" xmlns="" val="297824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ирамида Хеопса"/>
          <p:cNvPicPr/>
          <p:nvPr/>
        </p:nvPicPr>
        <p:blipFill>
          <a:blip r:embed="rId2" cstate="print"/>
          <a:srcRect/>
          <a:stretch>
            <a:fillRect/>
          </a:stretch>
        </p:blipFill>
        <p:spPr bwMode="auto">
          <a:xfrm>
            <a:off x="1331640" y="1196752"/>
            <a:ext cx="6912768" cy="4464496"/>
          </a:xfrm>
          <a:prstGeom prst="rect">
            <a:avLst/>
          </a:prstGeom>
          <a:noFill/>
          <a:ln w="9525">
            <a:noFill/>
            <a:miter lim="800000"/>
            <a:headEnd/>
            <a:tailEnd/>
          </a:ln>
        </p:spPr>
      </p:pic>
    </p:spTree>
    <p:extLst>
      <p:ext uri="{BB962C8B-B14F-4D97-AF65-F5344CB8AC3E}">
        <p14:creationId xmlns:p14="http://schemas.microsoft.com/office/powerpoint/2010/main" xmlns="" val="337853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6. КОЛОСС  РОДОССКИЙ</a:t>
            </a:r>
            <a:endParaRPr lang="ru-RU" sz="36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ru-RU" sz="2800" dirty="0" smtClean="0">
                <a:latin typeface="Times New Roman" pitchFamily="18" charset="0"/>
                <a:cs typeface="Times New Roman" pitchFamily="18" charset="0"/>
              </a:rPr>
              <a:t>Очередная гигантская разрушенная статуя, в этот раз в облике древнегреческого бога Гелиоса.</a:t>
            </a:r>
          </a:p>
          <a:p>
            <a:endParaRPr lang="ru-RU" dirty="0"/>
          </a:p>
        </p:txBody>
      </p:sp>
      <p:pic>
        <p:nvPicPr>
          <p:cNvPr id="4" name="Рисунок 3" descr="Колосс чудо "/>
          <p:cNvPicPr/>
          <p:nvPr/>
        </p:nvPicPr>
        <p:blipFill>
          <a:blip r:embed="rId2" cstate="print"/>
          <a:srcRect/>
          <a:stretch>
            <a:fillRect/>
          </a:stretch>
        </p:blipFill>
        <p:spPr bwMode="auto">
          <a:xfrm>
            <a:off x="1554623" y="2636912"/>
            <a:ext cx="6096000" cy="3645024"/>
          </a:xfrm>
          <a:prstGeom prst="rect">
            <a:avLst/>
          </a:prstGeom>
          <a:noFill/>
          <a:ln w="9525">
            <a:noFill/>
            <a:miter lim="800000"/>
            <a:headEnd/>
            <a:tailEnd/>
          </a:ln>
        </p:spPr>
      </p:pic>
    </p:spTree>
    <p:extLst>
      <p:ext uri="{BB962C8B-B14F-4D97-AF65-F5344CB8AC3E}">
        <p14:creationId xmlns:p14="http://schemas.microsoft.com/office/powerpoint/2010/main" xmlns="" val="2006109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лосс Родосский"/>
          <p:cNvPicPr/>
          <p:nvPr/>
        </p:nvPicPr>
        <p:blipFill>
          <a:blip r:embed="rId2" cstate="print"/>
          <a:srcRect/>
          <a:stretch>
            <a:fillRect/>
          </a:stretch>
        </p:blipFill>
        <p:spPr bwMode="auto">
          <a:xfrm>
            <a:off x="2051720" y="571500"/>
            <a:ext cx="5040560" cy="5715000"/>
          </a:xfrm>
          <a:prstGeom prst="rect">
            <a:avLst/>
          </a:prstGeom>
          <a:noFill/>
          <a:ln w="9525">
            <a:noFill/>
            <a:miter lim="800000"/>
            <a:headEnd/>
            <a:tailEnd/>
          </a:ln>
        </p:spPr>
      </p:pic>
    </p:spTree>
    <p:extLst>
      <p:ext uri="{BB962C8B-B14F-4D97-AF65-F5344CB8AC3E}">
        <p14:creationId xmlns:p14="http://schemas.microsoft.com/office/powerpoint/2010/main" xmlns="" val="3485413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олосс на острове"/>
          <p:cNvPicPr/>
          <p:nvPr/>
        </p:nvPicPr>
        <p:blipFill>
          <a:blip r:embed="rId2" cstate="print"/>
          <a:srcRect/>
          <a:stretch>
            <a:fillRect/>
          </a:stretch>
        </p:blipFill>
        <p:spPr bwMode="auto">
          <a:xfrm>
            <a:off x="1187624" y="1340768"/>
            <a:ext cx="7056784" cy="4536504"/>
          </a:xfrm>
          <a:prstGeom prst="rect">
            <a:avLst/>
          </a:prstGeom>
          <a:noFill/>
          <a:ln w="9525">
            <a:noFill/>
            <a:miter lim="800000"/>
            <a:headEnd/>
            <a:tailEnd/>
          </a:ln>
        </p:spPr>
      </p:pic>
    </p:spTree>
    <p:extLst>
      <p:ext uri="{BB962C8B-B14F-4D97-AF65-F5344CB8AC3E}">
        <p14:creationId xmlns:p14="http://schemas.microsoft.com/office/powerpoint/2010/main" xmlns="" val="79929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latin typeface="Times New Roman" pitchFamily="18" charset="0"/>
                <a:cs typeface="Times New Roman" pitchFamily="18" charset="0"/>
              </a:rPr>
              <a:t>7. АЛЕКСАНДРИЙСКИЙ  МАЯК</a:t>
            </a:r>
            <a:endParaRPr lang="ru-RU" sz="36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lgn="just">
              <a:buNone/>
            </a:pPr>
            <a:r>
              <a:rPr lang="ru-RU" sz="2400" dirty="0" smtClean="0">
                <a:latin typeface="Times New Roman" pitchFamily="18" charset="0"/>
                <a:cs typeface="Times New Roman" pitchFamily="18" charset="0"/>
              </a:rPr>
              <a:t>Луч света в темном царстве, указывающий направление древнеегипетским судам. Также был разрушен землетрясением.</a:t>
            </a:r>
            <a:endParaRPr lang="ru-RU" sz="2400" dirty="0">
              <a:latin typeface="Times New Roman" pitchFamily="18" charset="0"/>
              <a:cs typeface="Times New Roman" pitchFamily="18" charset="0"/>
            </a:endParaRPr>
          </a:p>
        </p:txBody>
      </p:sp>
      <p:pic>
        <p:nvPicPr>
          <p:cNvPr id="4" name="Рисунок 3" descr="Египетский маяк"/>
          <p:cNvPicPr/>
          <p:nvPr/>
        </p:nvPicPr>
        <p:blipFill>
          <a:blip r:embed="rId2" cstate="print"/>
          <a:srcRect/>
          <a:stretch>
            <a:fillRect/>
          </a:stretch>
        </p:blipFill>
        <p:spPr bwMode="auto">
          <a:xfrm>
            <a:off x="1619250" y="2852936"/>
            <a:ext cx="5905500" cy="3672408"/>
          </a:xfrm>
          <a:prstGeom prst="rect">
            <a:avLst/>
          </a:prstGeom>
          <a:noFill/>
          <a:ln w="9525">
            <a:noFill/>
            <a:miter lim="800000"/>
            <a:headEnd/>
            <a:tailEnd/>
          </a:ln>
        </p:spPr>
      </p:pic>
    </p:spTree>
    <p:extLst>
      <p:ext uri="{BB962C8B-B14F-4D97-AF65-F5344CB8AC3E}">
        <p14:creationId xmlns:p14="http://schemas.microsoft.com/office/powerpoint/2010/main" xmlns="" val="146874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лександрийский маяк"/>
          <p:cNvPicPr/>
          <p:nvPr/>
        </p:nvPicPr>
        <p:blipFill>
          <a:blip r:embed="rId2" cstate="print"/>
          <a:srcRect/>
          <a:stretch>
            <a:fillRect/>
          </a:stretch>
        </p:blipFill>
        <p:spPr bwMode="auto">
          <a:xfrm>
            <a:off x="2667000" y="571500"/>
            <a:ext cx="3810000" cy="5715000"/>
          </a:xfrm>
          <a:prstGeom prst="rect">
            <a:avLst/>
          </a:prstGeom>
          <a:noFill/>
          <a:ln w="9525">
            <a:noFill/>
            <a:miter lim="800000"/>
            <a:headEnd/>
            <a:tailEnd/>
          </a:ln>
        </p:spPr>
      </p:pic>
    </p:spTree>
    <p:extLst>
      <p:ext uri="{BB962C8B-B14F-4D97-AF65-F5344CB8AC3E}">
        <p14:creationId xmlns:p14="http://schemas.microsoft.com/office/powerpoint/2010/main" xmlns="" val="501773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як в Александрии"/>
          <p:cNvPicPr/>
          <p:nvPr/>
        </p:nvPicPr>
        <p:blipFill>
          <a:blip r:embed="rId2" cstate="print"/>
          <a:srcRect/>
          <a:stretch>
            <a:fillRect/>
          </a:stretch>
        </p:blipFill>
        <p:spPr bwMode="auto">
          <a:xfrm>
            <a:off x="1543050" y="1143000"/>
            <a:ext cx="6057900" cy="4572000"/>
          </a:xfrm>
          <a:prstGeom prst="rect">
            <a:avLst/>
          </a:prstGeom>
          <a:noFill/>
          <a:ln w="9525">
            <a:noFill/>
            <a:miter lim="800000"/>
            <a:headEnd/>
            <a:tailEnd/>
          </a:ln>
        </p:spPr>
      </p:pic>
    </p:spTree>
    <p:extLst>
      <p:ext uri="{BB962C8B-B14F-4D97-AF65-F5344CB8AC3E}">
        <p14:creationId xmlns:p14="http://schemas.microsoft.com/office/powerpoint/2010/main" xmlns="" val="3943848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як чудо"/>
          <p:cNvPicPr/>
          <p:nvPr/>
        </p:nvPicPr>
        <p:blipFill>
          <a:blip r:embed="rId2" cstate="print"/>
          <a:srcRect/>
          <a:stretch>
            <a:fillRect/>
          </a:stretch>
        </p:blipFill>
        <p:spPr bwMode="auto">
          <a:xfrm>
            <a:off x="2286000" y="771524"/>
            <a:ext cx="5310336" cy="5609803"/>
          </a:xfrm>
          <a:prstGeom prst="rect">
            <a:avLst/>
          </a:prstGeom>
          <a:noFill/>
          <a:ln w="9525">
            <a:noFill/>
            <a:miter lim="800000"/>
            <a:headEnd/>
            <a:tailEnd/>
          </a:ln>
        </p:spPr>
      </p:pic>
    </p:spTree>
    <p:extLst>
      <p:ext uri="{BB962C8B-B14F-4D97-AF65-F5344CB8AC3E}">
        <p14:creationId xmlns:p14="http://schemas.microsoft.com/office/powerpoint/2010/main" xmlns="" val="565703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136339"/>
            <a:ext cx="7776864" cy="3539430"/>
          </a:xfrm>
          <a:prstGeom prst="rect">
            <a:avLst/>
          </a:prstGeom>
        </p:spPr>
        <p:txBody>
          <a:bodyPr wrap="square">
            <a:spAutoFit/>
          </a:bodyPr>
          <a:lstStyle/>
          <a:p>
            <a:r>
              <a:rPr lang="ru-RU" sz="2800" dirty="0" smtClean="0">
                <a:latin typeface="Times New Roman" pitchFamily="18" charset="0"/>
                <a:cs typeface="Times New Roman" pitchFamily="18" charset="0"/>
              </a:rPr>
              <a:t> Конечно, хотелось бы посмотреть все эти чудеса в первозданном виде, но живем мы не в то время не в том месте. Возможно оно и к лучшему. Так что фото семи чудес света вы сегодня не увидите. Остается надеяться, что данный материал оказался вам все же полезным, и вы стали еще на один шаг ближе к постижению красоты нашей планеты.</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2529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ирамида Хеопса"/>
          <p:cNvPicPr/>
          <p:nvPr/>
        </p:nvPicPr>
        <p:blipFill>
          <a:blip r:embed="rId2" cstate="print"/>
          <a:srcRect/>
          <a:stretch>
            <a:fillRect/>
          </a:stretch>
        </p:blipFill>
        <p:spPr bwMode="auto">
          <a:xfrm>
            <a:off x="1259632" y="1052736"/>
            <a:ext cx="6840760" cy="4536504"/>
          </a:xfrm>
          <a:prstGeom prst="rect">
            <a:avLst/>
          </a:prstGeom>
          <a:noFill/>
          <a:ln w="9525">
            <a:noFill/>
            <a:miter lim="800000"/>
            <a:headEnd/>
            <a:tailEnd/>
          </a:ln>
        </p:spPr>
      </p:pic>
    </p:spTree>
    <p:extLst>
      <p:ext uri="{BB962C8B-B14F-4D97-AF65-F5344CB8AC3E}">
        <p14:creationId xmlns:p14="http://schemas.microsoft.com/office/powerpoint/2010/main" xmlns="" val="137767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ирамида Хеопса"/>
          <p:cNvPicPr/>
          <p:nvPr/>
        </p:nvPicPr>
        <p:blipFill>
          <a:blip r:embed="rId2" cstate="print"/>
          <a:srcRect/>
          <a:stretch>
            <a:fillRect/>
          </a:stretch>
        </p:blipFill>
        <p:spPr bwMode="auto">
          <a:xfrm>
            <a:off x="971600" y="1196752"/>
            <a:ext cx="7128792" cy="4444900"/>
          </a:xfrm>
          <a:prstGeom prst="rect">
            <a:avLst/>
          </a:prstGeom>
          <a:noFill/>
          <a:ln w="9525">
            <a:noFill/>
            <a:miter lim="800000"/>
            <a:headEnd/>
            <a:tailEnd/>
          </a:ln>
        </p:spPr>
      </p:pic>
    </p:spTree>
    <p:extLst>
      <p:ext uri="{BB962C8B-B14F-4D97-AF65-F5344CB8AC3E}">
        <p14:creationId xmlns:p14="http://schemas.microsoft.com/office/powerpoint/2010/main" xmlns="" val="138461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ирамида Хеопса"/>
          <p:cNvPicPr/>
          <p:nvPr/>
        </p:nvPicPr>
        <p:blipFill>
          <a:blip r:embed="rId2" cstate="print"/>
          <a:srcRect/>
          <a:stretch>
            <a:fillRect/>
          </a:stretch>
        </p:blipFill>
        <p:spPr bwMode="auto">
          <a:xfrm>
            <a:off x="1187624" y="1143000"/>
            <a:ext cx="6912768" cy="4806280"/>
          </a:xfrm>
          <a:prstGeom prst="rect">
            <a:avLst/>
          </a:prstGeom>
          <a:noFill/>
          <a:ln w="9525">
            <a:noFill/>
            <a:miter lim="800000"/>
            <a:headEnd/>
            <a:tailEnd/>
          </a:ln>
        </p:spPr>
      </p:pic>
    </p:spTree>
    <p:extLst>
      <p:ext uri="{BB962C8B-B14F-4D97-AF65-F5344CB8AC3E}">
        <p14:creationId xmlns:p14="http://schemas.microsoft.com/office/powerpoint/2010/main" xmlns="" val="328294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ирамида Хеопса фото"/>
          <p:cNvPicPr/>
          <p:nvPr/>
        </p:nvPicPr>
        <p:blipFill>
          <a:blip r:embed="rId2" cstate="print"/>
          <a:srcRect/>
          <a:stretch>
            <a:fillRect/>
          </a:stretch>
        </p:blipFill>
        <p:spPr bwMode="auto">
          <a:xfrm>
            <a:off x="1331640" y="836712"/>
            <a:ext cx="6768752" cy="4621113"/>
          </a:xfrm>
          <a:prstGeom prst="rect">
            <a:avLst/>
          </a:prstGeom>
          <a:noFill/>
          <a:ln w="9525">
            <a:noFill/>
            <a:miter lim="800000"/>
            <a:headEnd/>
            <a:tailEnd/>
          </a:ln>
        </p:spPr>
      </p:pic>
    </p:spTree>
    <p:extLst>
      <p:ext uri="{BB962C8B-B14F-4D97-AF65-F5344CB8AC3E}">
        <p14:creationId xmlns:p14="http://schemas.microsoft.com/office/powerpoint/2010/main" xmlns="" val="355354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ирамида Хеопса"/>
          <p:cNvPicPr/>
          <p:nvPr/>
        </p:nvPicPr>
        <p:blipFill>
          <a:blip r:embed="rId2" cstate="print"/>
          <a:srcRect/>
          <a:stretch>
            <a:fillRect/>
          </a:stretch>
        </p:blipFill>
        <p:spPr bwMode="auto">
          <a:xfrm>
            <a:off x="1403648" y="1124744"/>
            <a:ext cx="6840760" cy="4536504"/>
          </a:xfrm>
          <a:prstGeom prst="rect">
            <a:avLst/>
          </a:prstGeom>
          <a:noFill/>
          <a:ln w="9525">
            <a:noFill/>
            <a:miter lim="800000"/>
            <a:headEnd/>
            <a:tailEnd/>
          </a:ln>
        </p:spPr>
      </p:pic>
    </p:spTree>
    <p:extLst>
      <p:ext uri="{BB962C8B-B14F-4D97-AF65-F5344CB8AC3E}">
        <p14:creationId xmlns:p14="http://schemas.microsoft.com/office/powerpoint/2010/main" xmlns="" val="348469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lvl="0" indent="-342900">
              <a:spcBef>
                <a:spcPct val="20000"/>
              </a:spcBef>
            </a:pPr>
            <a:r>
              <a:rPr lang="ru-RU" dirty="0" smtClean="0">
                <a:solidFill>
                  <a:srgbClr val="FF0000"/>
                </a:solidFill>
                <a:latin typeface="Times New Roman" pitchFamily="18" charset="0"/>
                <a:ea typeface="+mn-ea"/>
                <a:cs typeface="Times New Roman" pitchFamily="18" charset="0"/>
              </a:rPr>
              <a:t/>
            </a:r>
            <a:br>
              <a:rPr lang="ru-RU" dirty="0" smtClean="0">
                <a:solidFill>
                  <a:srgbClr val="FF0000"/>
                </a:solidFill>
                <a:latin typeface="Times New Roman" pitchFamily="18" charset="0"/>
                <a:ea typeface="+mn-ea"/>
                <a:cs typeface="Times New Roman" pitchFamily="18" charset="0"/>
              </a:rPr>
            </a:br>
            <a:r>
              <a:rPr lang="ru-RU" sz="3600" b="1" dirty="0" smtClean="0">
                <a:solidFill>
                  <a:srgbClr val="FF0000"/>
                </a:solidFill>
                <a:latin typeface="Times New Roman" pitchFamily="18" charset="0"/>
                <a:ea typeface="+mn-ea"/>
                <a:cs typeface="Times New Roman" pitchFamily="18" charset="0"/>
              </a:rPr>
              <a:t>2</a:t>
            </a:r>
            <a:r>
              <a:rPr lang="ru-RU" sz="3600" b="1" dirty="0">
                <a:solidFill>
                  <a:srgbClr val="FF0000"/>
                </a:solidFill>
                <a:latin typeface="Times New Roman" pitchFamily="18" charset="0"/>
                <a:ea typeface="+mn-ea"/>
                <a:cs typeface="Times New Roman" pitchFamily="18" charset="0"/>
              </a:rPr>
              <a:t>. </a:t>
            </a:r>
            <a:r>
              <a:rPr lang="ru-RU" sz="3600" b="1" dirty="0" smtClean="0">
                <a:solidFill>
                  <a:srgbClr val="FF0000"/>
                </a:solidFill>
                <a:latin typeface="Times New Roman" pitchFamily="18" charset="0"/>
                <a:ea typeface="+mn-ea"/>
                <a:cs typeface="Times New Roman" pitchFamily="18" charset="0"/>
              </a:rPr>
              <a:t>ВИСЯЧИЕ  САДЫ  СЕМИРАМИДЫ</a:t>
            </a:r>
            <a:r>
              <a:rPr lang="ru-RU" sz="3200" dirty="0">
                <a:solidFill>
                  <a:prstClr val="black"/>
                </a:solidFill>
                <a:ea typeface="+mn-ea"/>
                <a:cs typeface="+mn-cs"/>
              </a:rPr>
              <a:t/>
            </a:r>
            <a:br>
              <a:rPr lang="ru-RU" sz="3200" dirty="0">
                <a:solidFill>
                  <a:prstClr val="black"/>
                </a:solidFill>
                <a:ea typeface="+mn-ea"/>
                <a:cs typeface="+mn-cs"/>
              </a:rPr>
            </a:br>
            <a:endParaRPr lang="ru-RU" dirty="0"/>
          </a:p>
        </p:txBody>
      </p:sp>
      <p:sp>
        <p:nvSpPr>
          <p:cNvPr id="3" name="Объект 2"/>
          <p:cNvSpPr>
            <a:spLocks noGrp="1"/>
          </p:cNvSpPr>
          <p:nvPr>
            <p:ph idx="1"/>
          </p:nvPr>
        </p:nvSpPr>
        <p:spPr/>
        <p:txBody>
          <a:bodyPr/>
          <a:lstStyle/>
          <a:p>
            <a:pPr marL="0" indent="0" algn="just">
              <a:buNone/>
            </a:pPr>
            <a:r>
              <a:rPr lang="ru-RU" sz="3600" dirty="0" smtClean="0">
                <a:latin typeface="Times New Roman" pitchFamily="18" charset="0"/>
                <a:cs typeface="Times New Roman" pitchFamily="18" charset="0"/>
              </a:rPr>
              <a:t>Сады, построенные для жены царя Навуходоносора II в Вавилоне, были разрушены наводнением, поэтому в настоящее время понять их величие можно только по созданным репродукциям.</a:t>
            </a:r>
          </a:p>
          <a:p>
            <a:pPr marL="0" indent="0">
              <a:buNone/>
            </a:pPr>
            <a:endParaRPr lang="ru-RU" dirty="0"/>
          </a:p>
        </p:txBody>
      </p:sp>
    </p:spTree>
    <p:extLst>
      <p:ext uri="{BB962C8B-B14F-4D97-AF65-F5344CB8AC3E}">
        <p14:creationId xmlns:p14="http://schemas.microsoft.com/office/powerpoint/2010/main" xmlns="" val="428947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82</TotalTime>
  <Words>298</Words>
  <Application>Microsoft Office PowerPoint</Application>
  <PresentationFormat>Экран (4:3)</PresentationFormat>
  <Paragraphs>17</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Метро</vt:lpstr>
      <vt:lpstr>СЕМЬ  ЧУДЕС  СВЕТА</vt:lpstr>
      <vt:lpstr>1. ПИРАМИДА ХЕОПСА</vt:lpstr>
      <vt:lpstr>Слайд 3</vt:lpstr>
      <vt:lpstr>Слайд 4</vt:lpstr>
      <vt:lpstr>Слайд 5</vt:lpstr>
      <vt:lpstr>Слайд 6</vt:lpstr>
      <vt:lpstr>Слайд 7</vt:lpstr>
      <vt:lpstr>Слайд 8</vt:lpstr>
      <vt:lpstr> 2. ВИСЯЧИЕ  САДЫ  СЕМИРАМИДЫ </vt:lpstr>
      <vt:lpstr>Слайд 10</vt:lpstr>
      <vt:lpstr>Слайд 11</vt:lpstr>
      <vt:lpstr>Слайд 12</vt:lpstr>
      <vt:lpstr>Слайд 13</vt:lpstr>
      <vt:lpstr>Слайд 14</vt:lpstr>
      <vt:lpstr> 3.СТАТУЯ  ЗЕВСА  В  ОЛИМПИИ </vt:lpstr>
      <vt:lpstr>Слайд 16</vt:lpstr>
      <vt:lpstr>Слайд 17</vt:lpstr>
      <vt:lpstr>4.ХРАМ  АРТЕМИДЫ  В  ЭФЕСЕ</vt:lpstr>
      <vt:lpstr>Слайд 19</vt:lpstr>
      <vt:lpstr>Слайд 20</vt:lpstr>
      <vt:lpstr>Слайд 21</vt:lpstr>
      <vt:lpstr>Слайд 22</vt:lpstr>
      <vt:lpstr>Слайд 23</vt:lpstr>
      <vt:lpstr>5.МАВЗОЛЕЙ  В  ГАЛИКАРНАСЕ</vt:lpstr>
      <vt:lpstr>Слайд 25</vt:lpstr>
      <vt:lpstr>Слайд 26</vt:lpstr>
      <vt:lpstr>Слайд 27</vt:lpstr>
      <vt:lpstr>Слайд 28</vt:lpstr>
      <vt:lpstr>Слайд 29</vt:lpstr>
      <vt:lpstr>6. КОЛОСС  РОДОССКИЙ</vt:lpstr>
      <vt:lpstr>Слайд 31</vt:lpstr>
      <vt:lpstr>Слайд 32</vt:lpstr>
      <vt:lpstr>7. АЛЕКСАНДРИЙСКИЙ  МАЯК</vt:lpstr>
      <vt:lpstr>Слайд 34</vt:lpstr>
      <vt:lpstr>Слайд 35</vt:lpstr>
      <vt:lpstr>Слайд 36</vt:lpstr>
      <vt:lpstr>Слайд 37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  ЧУДЕС  СВЕТА</dc:title>
  <dc:creator>Admin</dc:creator>
  <cp:lastModifiedBy>Admin</cp:lastModifiedBy>
  <cp:revision>9</cp:revision>
  <dcterms:created xsi:type="dcterms:W3CDTF">2016-10-31T07:07:21Z</dcterms:created>
  <dcterms:modified xsi:type="dcterms:W3CDTF">2016-10-31T15:12:48Z</dcterms:modified>
</cp:coreProperties>
</file>