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F213B0-5DE8-4203-9374-425E00F8943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347CB8-F675-4AE4-AA5B-9ED0C95A18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7854696" cy="17281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Земба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Е.А. учитель-дефектолог</a:t>
            </a:r>
          </a:p>
          <a:p>
            <a:pPr algn="ctr"/>
            <a:r>
              <a:rPr lang="ru-RU" sz="2400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ГУО </a:t>
            </a:r>
            <a:r>
              <a:rPr lang="ru-RU" sz="240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«УПК </a:t>
            </a:r>
            <a:r>
              <a:rPr lang="ru-RU" sz="240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Бородичский</a:t>
            </a:r>
            <a:r>
              <a:rPr lang="ru-RU" sz="240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сад-начальная школа</a:t>
            </a:r>
            <a:r>
              <a:rPr lang="ru-RU" sz="2400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 игра как средство  компетентностного подхода в формировании грамматического  строя речи у детей  дошкольного возраста с тяжёлыми нарушениями речи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909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игры отличаются  вариативностью и многофункциональностью.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DSCI554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14620"/>
            <a:ext cx="4329684" cy="395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8" descr="DSCI553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714620"/>
            <a:ext cx="3857652" cy="388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4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9" name="Rectangle 9"/>
          <p:cNvSpPr>
            <a:spLocks noGrp="1"/>
          </p:cNvSpPr>
          <p:nvPr>
            <p:ph sz="quarter" idx="4294967295"/>
          </p:nvPr>
        </p:nvSpPr>
        <p:spPr>
          <a:xfrm>
            <a:off x="250825" y="188913"/>
            <a:ext cx="4267200" cy="2185987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be-BY" sz="1800" dirty="0" smtClean="0">
                <a:solidFill>
                  <a:srgbClr val="FF3300"/>
                </a:solidFill>
                <a:latin typeface="Franklin Gothic Book" pitchFamily="34" charset="0"/>
              </a:rPr>
              <a:t>Гульня “Палічы прадметы”</a:t>
            </a:r>
          </a:p>
          <a:p>
            <a:pPr>
              <a:buFont typeface="Wingdings 2" pitchFamily="18" charset="2"/>
              <a:buNone/>
            </a:pPr>
            <a:r>
              <a:rPr lang="be-BY" sz="1800" b="1" dirty="0" smtClean="0">
                <a:solidFill>
                  <a:schemeClr val="tx1"/>
                </a:solidFill>
                <a:latin typeface="Franklin Gothic Book" pitchFamily="34" charset="0"/>
              </a:rPr>
              <a:t>Мэта: </a:t>
            </a:r>
            <a:r>
              <a:rPr lang="be-BY" sz="1800" dirty="0" smtClean="0">
                <a:solidFill>
                  <a:schemeClr val="tx1"/>
                </a:solidFill>
                <a:latin typeface="Franklin Gothic Book" pitchFamily="34" charset="0"/>
              </a:rPr>
              <a:t>практыкаваць дзяцей ва ўменні дапасоўваць лічэбнікі і назоўнікі і родзе і ліку, замацаваць веданне лічбаў.</a:t>
            </a:r>
          </a:p>
          <a:p>
            <a:pPr>
              <a:buFont typeface="Wingdings 2" pitchFamily="18" charset="2"/>
              <a:buNone/>
            </a:pPr>
            <a:r>
              <a:rPr lang="be-BY" sz="1800" b="1" dirty="0" smtClean="0">
                <a:solidFill>
                  <a:schemeClr val="tx1"/>
                </a:solidFill>
                <a:latin typeface="Franklin Gothic Book" pitchFamily="34" charset="0"/>
              </a:rPr>
              <a:t>Змест: </a:t>
            </a:r>
            <a:r>
              <a:rPr lang="be-BY" sz="1800" dirty="0" smtClean="0">
                <a:solidFill>
                  <a:schemeClr val="tx1"/>
                </a:solidFill>
                <a:latin typeface="Franklin Gothic Book" pitchFamily="34" charset="0"/>
              </a:rPr>
              <a:t>Педагог, або дзіця  кладзе на сярэдзіну кветачкі малюнак з любой лексічнай тэмы (агародніна, жывёлы, посуд , адзенне), на пялёстках ляжаць лічбы  ад 1 да 5. Педагог прапануе дзіцяці  палічыць прадметы ад аднаго да пяці. </a:t>
            </a:r>
            <a:r>
              <a:rPr lang="be-BY" sz="1800" i="1" dirty="0" smtClean="0">
                <a:solidFill>
                  <a:schemeClr val="tx1"/>
                </a:solidFill>
                <a:latin typeface="Franklin Gothic Book" pitchFamily="34" charset="0"/>
              </a:rPr>
              <a:t>Напрыклад: “Адна груша, дзве грушы, тры грушы, чатыры грушы, пяць груш”</a:t>
            </a:r>
            <a:endParaRPr lang="ru-RU" sz="1800" b="1" i="1" dirty="0" smtClean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271370" name="Rectangle 10"/>
          <p:cNvSpPr>
            <a:spLocks noGrp="1"/>
          </p:cNvSpPr>
          <p:nvPr>
            <p:ph sz="quarter" idx="4294967295"/>
          </p:nvPr>
        </p:nvSpPr>
        <p:spPr>
          <a:xfrm>
            <a:off x="395536" y="4293096"/>
            <a:ext cx="7993062" cy="230505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be-BY" sz="1800" dirty="0" smtClean="0">
                <a:solidFill>
                  <a:srgbClr val="FF3300"/>
                </a:solidFill>
                <a:latin typeface="Franklin Gothic Book" pitchFamily="34" charset="0"/>
              </a:rPr>
              <a:t>Гульня “ Два кубіка”</a:t>
            </a:r>
          </a:p>
          <a:p>
            <a:pPr>
              <a:buFont typeface="Wingdings 2" pitchFamily="18" charset="2"/>
              <a:buNone/>
            </a:pPr>
            <a:r>
              <a:rPr lang="be-BY" sz="1800" b="1" dirty="0" smtClean="0">
                <a:solidFill>
                  <a:schemeClr val="tx1"/>
                </a:solidFill>
                <a:latin typeface="Franklin Gothic Book" pitchFamily="34" charset="0"/>
              </a:rPr>
              <a:t>Мэта: </a:t>
            </a:r>
            <a:r>
              <a:rPr lang="be-BY" sz="1800" dirty="0" smtClean="0">
                <a:solidFill>
                  <a:schemeClr val="tx1"/>
                </a:solidFill>
                <a:latin typeface="Franklin Gothic Book" pitchFamily="34" charset="0"/>
              </a:rPr>
              <a:t>практыкаваць дзяцей ва ўменні дапасоўваць лічэбнікі і назоўнікі і родзе і ліку, замацаваць уменне лічыць.</a:t>
            </a:r>
          </a:p>
          <a:p>
            <a:pPr>
              <a:buFont typeface="Wingdings 2" pitchFamily="18" charset="2"/>
              <a:buNone/>
            </a:pPr>
            <a:r>
              <a:rPr lang="be-BY" sz="1800" b="1" dirty="0" smtClean="0">
                <a:solidFill>
                  <a:schemeClr val="tx1"/>
                </a:solidFill>
                <a:latin typeface="Franklin Gothic Book" pitchFamily="34" charset="0"/>
              </a:rPr>
              <a:t>Змест:</a:t>
            </a:r>
            <a:r>
              <a:rPr lang="be-BY" sz="1800" dirty="0" smtClean="0">
                <a:solidFill>
                  <a:schemeClr val="tx1"/>
                </a:solidFill>
                <a:latin typeface="Franklin Gothic Book" pitchFamily="34" charset="0"/>
              </a:rPr>
              <a:t> Педагог прапануе дзіцяці кінуць два кубіка. Калі дзіця гэта выканае, то педагог пытаецца, якая істота намалявана на верхняй паверхні кубіка з малюнкамі, а потым колькі кропачак выпала на кубіку з кропачкамі. Пасля гэтага прапаноўвае налічыць столькі істот, колькі паказваюць кропачкі на кубіку. </a:t>
            </a:r>
            <a:r>
              <a:rPr lang="be-BY" sz="1800" i="1" dirty="0" smtClean="0">
                <a:solidFill>
                  <a:schemeClr val="tx1"/>
                </a:solidFill>
                <a:latin typeface="Franklin Gothic Book" pitchFamily="34" charset="0"/>
              </a:rPr>
              <a:t>Напрыклад: “ Тры качкі. Две каровы.” </a:t>
            </a:r>
            <a:endParaRPr lang="be-BY" sz="1800" b="1" i="1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>
              <a:buFont typeface="Wingdings 2" pitchFamily="18" charset="2"/>
              <a:buNone/>
            </a:pPr>
            <a:endParaRPr lang="ru-RU" sz="1800" b="1" i="1" dirty="0" smtClean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6" name="Текст 5" descr="DSCI5543.JPG"/>
          <p:cNvPicPr>
            <a:picLocks noGrp="1" noChangeAspect="1"/>
          </p:cNvPicPr>
          <p:nvPr>
            <p:ph type="body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33375"/>
            <a:ext cx="4087812" cy="3743325"/>
          </a:xfrm>
          <a:noFill/>
        </p:spPr>
      </p:pic>
    </p:spTree>
    <p:extLst>
      <p:ext uri="{BB962C8B-B14F-4D97-AF65-F5344CB8AC3E}">
        <p14:creationId xmlns:p14="http://schemas.microsoft.com/office/powerpoint/2010/main" val="4062247744"/>
      </p:ext>
    </p:extLst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екст 4" descr="DSCI5537.JPG"/>
          <p:cNvPicPr>
            <a:picLocks noGrp="1" noChangeAspect="1"/>
          </p:cNvPicPr>
          <p:nvPr>
            <p:ph type="body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333375"/>
            <a:ext cx="2779712" cy="2879725"/>
          </a:xfrm>
          <a:noFill/>
        </p:spPr>
      </p:pic>
      <p:sp>
        <p:nvSpPr>
          <p:cNvPr id="274450" name="Rectangle 18"/>
          <p:cNvSpPr>
            <a:spLocks noGrp="1"/>
          </p:cNvSpPr>
          <p:nvPr>
            <p:ph sz="quarter" idx="4294967295"/>
          </p:nvPr>
        </p:nvSpPr>
        <p:spPr>
          <a:xfrm>
            <a:off x="3348038" y="260350"/>
            <a:ext cx="5643562" cy="33131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be-BY" sz="1800" smtClean="0">
                <a:solidFill>
                  <a:srgbClr val="FF3300"/>
                </a:solidFill>
                <a:latin typeface="Franklin Gothic Book" pitchFamily="34" charset="0"/>
              </a:rPr>
              <a:t>Гульня “ Якое зварым варэнне”</a:t>
            </a:r>
          </a:p>
          <a:p>
            <a:pPr>
              <a:buFont typeface="Wingdings 2" pitchFamily="18" charset="2"/>
              <a:buNone/>
            </a:pPr>
            <a:r>
              <a:rPr lang="be-BY" sz="1800" b="1" smtClean="0">
                <a:solidFill>
                  <a:schemeClr val="tx1"/>
                </a:solidFill>
                <a:latin typeface="Franklin Gothic Book" pitchFamily="34" charset="0"/>
              </a:rPr>
              <a:t>Мэта:</a:t>
            </a:r>
            <a:r>
              <a:rPr lang="be-BY" sz="1800" smtClean="0">
                <a:solidFill>
                  <a:schemeClr val="tx1"/>
                </a:solidFill>
                <a:latin typeface="Franklin Gothic Book" pitchFamily="34" charset="0"/>
              </a:rPr>
              <a:t>практыкаваць дзяцей ва ўтварэнні адносных прыметнікаў, замацаваць  веданне назваў садавіны, ягад.</a:t>
            </a:r>
          </a:p>
          <a:p>
            <a:pPr>
              <a:buFont typeface="Wingdings 2" pitchFamily="18" charset="2"/>
              <a:buNone/>
            </a:pPr>
            <a:r>
              <a:rPr lang="be-BY" sz="1800" b="1" smtClean="0">
                <a:solidFill>
                  <a:schemeClr val="tx1"/>
                </a:solidFill>
                <a:latin typeface="Franklin Gothic Book" pitchFamily="34" charset="0"/>
              </a:rPr>
              <a:t>Змест:</a:t>
            </a:r>
            <a:r>
              <a:rPr lang="be-BY" sz="1400" smtClean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be-BY" sz="1800" smtClean="0">
                <a:solidFill>
                  <a:schemeClr val="tx1"/>
                </a:solidFill>
                <a:latin typeface="Franklin Gothic Book" pitchFamily="34" charset="0"/>
              </a:rPr>
              <a:t>Педагог кладзе на сярэдзіну каляровай кветачкі малюнак з выявай слоіка, а на пялёсткі маленькія малюнкі з выявамі рознастайных ягад і садавіны. Затым   настаўнік   прапаноўвае дзецям расказаць якое атрымаецца варэнне, калі яго зварыць з гэтых  пладоў</a:t>
            </a:r>
            <a:r>
              <a:rPr lang="be-BY" sz="1800" i="1" smtClean="0">
                <a:solidFill>
                  <a:schemeClr val="tx1"/>
                </a:solidFill>
                <a:latin typeface="Franklin Gothic Book" pitchFamily="34" charset="0"/>
              </a:rPr>
              <a:t>. Напрыклад: “Я звару малінавае варэнне.”</a:t>
            </a:r>
            <a:endParaRPr lang="ru-RU" sz="1800" i="1" smtClean="0">
              <a:solidFill>
                <a:srgbClr val="FF3300"/>
              </a:solidFill>
              <a:latin typeface="Franklin Gothic Book" pitchFamily="34" charset="0"/>
            </a:endParaRPr>
          </a:p>
        </p:txBody>
      </p:sp>
      <p:sp>
        <p:nvSpPr>
          <p:cNvPr id="274451" name="Rectangle 19"/>
          <p:cNvSpPr>
            <a:spLocks noGrp="1"/>
          </p:cNvSpPr>
          <p:nvPr>
            <p:ph sz="quarter" idx="4294967295"/>
          </p:nvPr>
        </p:nvSpPr>
        <p:spPr>
          <a:xfrm>
            <a:off x="250825" y="3357563"/>
            <a:ext cx="5257800" cy="3167062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be-BY" sz="1800" dirty="0" smtClean="0">
                <a:solidFill>
                  <a:srgbClr val="FF3300"/>
                </a:solidFill>
                <a:latin typeface="Franklin Gothic Book" pitchFamily="34" charset="0"/>
              </a:rPr>
              <a:t>Гульня “ Які прыгатуем сок”</a:t>
            </a:r>
          </a:p>
          <a:p>
            <a:pPr>
              <a:buFont typeface="Wingdings 2" pitchFamily="18" charset="2"/>
              <a:buNone/>
            </a:pPr>
            <a:r>
              <a:rPr lang="be-BY" sz="1800" b="1" dirty="0" smtClean="0">
                <a:solidFill>
                  <a:schemeClr val="tx1"/>
                </a:solidFill>
                <a:latin typeface="Franklin Gothic Book" pitchFamily="34" charset="0"/>
              </a:rPr>
              <a:t>Мэта:</a:t>
            </a:r>
            <a:r>
              <a:rPr lang="be-BY" sz="1800" dirty="0" smtClean="0">
                <a:solidFill>
                  <a:schemeClr val="tx1"/>
                </a:solidFill>
                <a:latin typeface="Franklin Gothic Book" pitchFamily="34" charset="0"/>
              </a:rPr>
              <a:t>практыкаваць дзяцей ва ўтварэнні адносных прыметнікаў, замацаваць  веданне назваў садавіны, ягад, агародніны.</a:t>
            </a:r>
          </a:p>
          <a:p>
            <a:pPr>
              <a:buFont typeface="Wingdings 2" pitchFamily="18" charset="2"/>
              <a:buNone/>
            </a:pPr>
            <a:r>
              <a:rPr lang="be-BY" sz="1800" b="1" dirty="0" smtClean="0">
                <a:solidFill>
                  <a:schemeClr val="tx1"/>
                </a:solidFill>
                <a:latin typeface="Franklin Gothic Book" pitchFamily="34" charset="0"/>
              </a:rPr>
              <a:t>Змест:</a:t>
            </a:r>
            <a:r>
              <a:rPr lang="be-BY" sz="1400" dirty="0" smtClean="0">
                <a:solidFill>
                  <a:srgbClr val="FF3300"/>
                </a:solidFill>
                <a:latin typeface="Franklin Gothic Book" pitchFamily="34" charset="0"/>
              </a:rPr>
              <a:t> </a:t>
            </a:r>
            <a:r>
              <a:rPr lang="be-BY" sz="1800" dirty="0" smtClean="0">
                <a:solidFill>
                  <a:schemeClr val="tx1"/>
                </a:solidFill>
                <a:latin typeface="Franklin Gothic Book" pitchFamily="34" charset="0"/>
              </a:rPr>
              <a:t>Педагог кладзе на сярэдзіну каляровай кветачкі малюнак з выявай шклянкі , а на пялёсткі маленькія малюнкі з выявамі рознастайных ягад,агародніны, садавіны. Затым   настаўнік   прапаноўвае дзецям расказаць якое атрымаецца сок, калі яго прыгатаваць з гэтых  пладоў. </a:t>
            </a:r>
            <a:r>
              <a:rPr lang="be-BY" sz="1800" i="1" dirty="0" smtClean="0">
                <a:solidFill>
                  <a:schemeClr val="tx1"/>
                </a:solidFill>
                <a:latin typeface="Franklin Gothic Book" pitchFamily="34" charset="0"/>
              </a:rPr>
              <a:t>Напрыклад: “ Я прыгатую слівовы сок”</a:t>
            </a:r>
            <a:endParaRPr lang="ru-RU" sz="1800" i="1" dirty="0" smtClean="0">
              <a:solidFill>
                <a:srgbClr val="FF3300"/>
              </a:solidFill>
              <a:latin typeface="Franklin Gothic Book" pitchFamily="34" charset="0"/>
            </a:endParaRPr>
          </a:p>
          <a:p>
            <a:endParaRPr lang="ru-RU" sz="2400" i="1" dirty="0" smtClean="0">
              <a:latin typeface="Franklin Gothic Book" pitchFamily="34" charset="0"/>
            </a:endParaRPr>
          </a:p>
        </p:txBody>
      </p:sp>
      <p:sp>
        <p:nvSpPr>
          <p:cNvPr id="274440" name="Rectangle 8"/>
          <p:cNvSpPr>
            <a:spLocks/>
          </p:cNvSpPr>
          <p:nvPr/>
        </p:nvSpPr>
        <p:spPr bwMode="auto">
          <a:xfrm>
            <a:off x="539750" y="1484313"/>
            <a:ext cx="42672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ru-RU" sz="2800">
              <a:solidFill>
                <a:schemeClr val="tx2"/>
              </a:solidFill>
            </a:endParaRPr>
          </a:p>
        </p:txBody>
      </p:sp>
      <p:pic>
        <p:nvPicPr>
          <p:cNvPr id="7" name="Рисунок 6" descr="DSCI55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60800"/>
            <a:ext cx="271462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91480"/>
      </p:ext>
    </p:extLst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328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на усвоение образования притяжательных прилагательных: «Потерянные вещи»,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«Чей хвост?», «Чья лапа?»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Bill Gates\Рабочий стол\SAM_83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145256" cy="3592420"/>
          </a:xfrm>
          <a:prstGeom prst="rect">
            <a:avLst/>
          </a:prstGeom>
          <a:noFill/>
        </p:spPr>
      </p:pic>
      <p:pic>
        <p:nvPicPr>
          <p:cNvPr id="1027" name="Picture 3" descr="C:\Documents and Settings\Bill Gates\Рабочий стол\SAM_82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176464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24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Дидактические игры актуализируют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имеющиеся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 детей знания.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I55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143116"/>
            <a:ext cx="5369222" cy="402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екст 4" descr="DSCI5550.JPG"/>
          <p:cNvPicPr>
            <a:picLocks noGrp="1" noChangeAspect="1"/>
          </p:cNvPicPr>
          <p:nvPr>
            <p:ph type="body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3671887" cy="3600450"/>
          </a:xfrm>
          <a:noFill/>
        </p:spPr>
      </p:pic>
      <p:sp>
        <p:nvSpPr>
          <p:cNvPr id="277510" name="Rectangle 6"/>
          <p:cNvSpPr>
            <a:spLocks noGrp="1"/>
          </p:cNvSpPr>
          <p:nvPr>
            <p:ph sz="quarter" idx="4294967295"/>
          </p:nvPr>
        </p:nvSpPr>
        <p:spPr>
          <a:xfrm>
            <a:off x="4067175" y="260350"/>
            <a:ext cx="4924425" cy="3816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be-BY" sz="1800" b="1" smtClean="0">
                <a:solidFill>
                  <a:srgbClr val="FF3300"/>
                </a:solidFill>
                <a:latin typeface="Franklin Gothic Book" pitchFamily="34" charset="0"/>
              </a:rPr>
              <a:t>                Гульня “ Парачкі”</a:t>
            </a:r>
          </a:p>
          <a:p>
            <a:pPr>
              <a:buFont typeface="Wingdings 2" pitchFamily="18" charset="2"/>
              <a:buNone/>
            </a:pPr>
            <a:r>
              <a:rPr lang="be-BY" sz="1800" b="1" smtClean="0">
                <a:solidFill>
                  <a:schemeClr val="tx1"/>
                </a:solidFill>
                <a:latin typeface="Franklin Gothic Book" pitchFamily="34" charset="0"/>
              </a:rPr>
              <a:t>Мэта:</a:t>
            </a:r>
            <a:r>
              <a:rPr lang="be-BY" sz="1800" smtClean="0">
                <a:solidFill>
                  <a:schemeClr val="tx1"/>
                </a:solidFill>
                <a:latin typeface="Franklin Gothic Book" pitchFamily="34" charset="0"/>
              </a:rPr>
              <a:t>практыкаваць дзяцей ва ўменні ўтвараць назвы дзіцянят свойскіх жывёл, выпрацоўваць навык падбору пар: дарослая жывёла – дзіцяня.</a:t>
            </a:r>
          </a:p>
          <a:p>
            <a:pPr>
              <a:buFont typeface="Wingdings 2" pitchFamily="18" charset="2"/>
              <a:buNone/>
            </a:pPr>
            <a:r>
              <a:rPr lang="be-BY" sz="1800" b="1" smtClean="0">
                <a:solidFill>
                  <a:schemeClr val="tx1"/>
                </a:solidFill>
                <a:latin typeface="Franklin Gothic Book" pitchFamily="34" charset="0"/>
              </a:rPr>
              <a:t>Змест: </a:t>
            </a:r>
            <a:r>
              <a:rPr lang="be-BY" sz="1800" smtClean="0">
                <a:solidFill>
                  <a:schemeClr val="tx1"/>
                </a:solidFill>
                <a:latin typeface="Franklin Gothic Book" pitchFamily="34" charset="0"/>
              </a:rPr>
              <a:t>педагог разглядае маленькія  малюнкі разам з дзецьмі і прапаноўвае ім назваць дзіцянят свойскіх жывёл.Затым раздае маленькія малюнкі дзецям і прапануе знайсці адпаведную дарослую жывёлу – скласці пару. Дзеці складаюць пары і называюць іх. </a:t>
            </a:r>
            <a:r>
              <a:rPr lang="be-BY" sz="1800" i="1" smtClean="0">
                <a:solidFill>
                  <a:schemeClr val="tx1"/>
                </a:solidFill>
                <a:latin typeface="Franklin Gothic Book" pitchFamily="34" charset="0"/>
              </a:rPr>
              <a:t>Напрыклад: “Жарабя  -  конь”, “ Цяля  - карова”</a:t>
            </a:r>
            <a:endParaRPr lang="ru-RU" sz="1800" i="1" smtClean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277513" name="Rectangle 9"/>
          <p:cNvSpPr>
            <a:spLocks noGrp="1"/>
          </p:cNvSpPr>
          <p:nvPr>
            <p:ph sz="quarter" idx="4294967295"/>
          </p:nvPr>
        </p:nvSpPr>
        <p:spPr>
          <a:xfrm>
            <a:off x="395288" y="4005263"/>
            <a:ext cx="8424862" cy="2852737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be-BY" sz="1800" b="1" smtClean="0">
                <a:solidFill>
                  <a:srgbClr val="FF3300"/>
                </a:solidFill>
                <a:latin typeface="Franklin Gothic Book" pitchFamily="34" charset="0"/>
              </a:rPr>
              <a:t>                                                     Гульня “ Хто кім будзе”</a:t>
            </a:r>
          </a:p>
          <a:p>
            <a:pPr>
              <a:buFont typeface="Wingdings 2" pitchFamily="18" charset="2"/>
              <a:buNone/>
            </a:pPr>
            <a:r>
              <a:rPr lang="be-BY" sz="1800" b="1" smtClean="0">
                <a:solidFill>
                  <a:schemeClr val="tx1"/>
                </a:solidFill>
                <a:latin typeface="Franklin Gothic Book" pitchFamily="34" charset="0"/>
              </a:rPr>
              <a:t>Мэта: </a:t>
            </a:r>
            <a:r>
              <a:rPr lang="be-BY" sz="1800" smtClean="0">
                <a:solidFill>
                  <a:schemeClr val="tx1"/>
                </a:solidFill>
                <a:latin typeface="Franklin Gothic Book" pitchFamily="34" charset="0"/>
              </a:rPr>
              <a:t>замацоўваць веданне</a:t>
            </a:r>
            <a:r>
              <a:rPr lang="be-BY" sz="1800" b="1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be-BY" sz="1800" smtClean="0">
                <a:solidFill>
                  <a:schemeClr val="tx1"/>
                </a:solidFill>
                <a:latin typeface="Franklin Gothic Book" pitchFamily="34" charset="0"/>
              </a:rPr>
              <a:t> назваў дзіцянят свойскіх жывёл, выпрацоўваць навык падбору пар: дзіцяня свойскай жывёлы – дарослая жывёла, развіваць навык утварэння назоўнікаў ускосных склонаў.</a:t>
            </a:r>
          </a:p>
          <a:p>
            <a:pPr>
              <a:buFont typeface="Wingdings 2" pitchFamily="18" charset="2"/>
              <a:buNone/>
            </a:pPr>
            <a:r>
              <a:rPr lang="be-BY" sz="1800" b="1" smtClean="0">
                <a:solidFill>
                  <a:schemeClr val="tx1"/>
                </a:solidFill>
                <a:latin typeface="Franklin Gothic Book" pitchFamily="34" charset="0"/>
              </a:rPr>
              <a:t>Змест: </a:t>
            </a:r>
            <a:r>
              <a:rPr lang="be-BY" sz="1800" smtClean="0">
                <a:solidFill>
                  <a:schemeClr val="tx1"/>
                </a:solidFill>
                <a:latin typeface="Franklin Gothic Book" pitchFamily="34" charset="0"/>
              </a:rPr>
              <a:t>педагог разглядае маленькія  малюнкі разам з дзецьмі і прапаноўвае ім назваць дзіцянят свойскіх жывёл.Затым раздае маленькія малюнкі дзецям і прапануе адказаць, кім стане дзіцянятка той ці іншай свойскай жывёлы, пасля правільнага адказу дзіця знаходзіць адпаведны вялікі малюнак з выявай дарослай жывёлы і складае пару. </a:t>
            </a:r>
            <a:r>
              <a:rPr lang="be-BY" sz="1800" i="1" smtClean="0">
                <a:solidFill>
                  <a:schemeClr val="tx1"/>
                </a:solidFill>
                <a:latin typeface="Franklin Gothic Book" pitchFamily="34" charset="0"/>
              </a:rPr>
              <a:t>Напрыклад: “ Цяля стане каровай”.</a:t>
            </a:r>
            <a:endParaRPr lang="ru-RU" sz="1800" i="1" smtClean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82556"/>
      </p:ext>
    </p:extLst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24482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дидактических игр  помогает наряду с решением основных  задач по  формированию грамматических норм языка, развивать  такие высшие  психические функции, как  слуховое и зрительное  восприятие, внимание, память, мышление.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I54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996952"/>
            <a:ext cx="7200801" cy="3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60840" cy="4968552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Проанализировав полученные данные при  обследовании  детей в начале и конце учебного  года, я сделала вывод о том, что  уровень  развития грамматического  строя речи у детей интегрированной группы значительно  повысился. Это свидетельствует об эффективности  применения дидактических игр в коррекционно-развивающей работе по формированию грамматического строя речи, в частности  освоения  навыков  словоизменения  и словообразования.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5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124744"/>
            <a:ext cx="824729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Таким  образом, предложенные  дидактические  игры  необходимо  использовать в  работе с детьми среднего и старшего дошкольного возраста с  тяжёлыми нарушениями речи. Включение специально  подобранных  дидактических игр на развитие правильного  грамматического  строя речи на занятиях учителя-дефектолога и воспитателей дошкольных групп интегрированного  обучения и воспитания  обеспечивает практическое  усвоение  детьми грамматических  норм языка,  повышает уровень  речевого развития, позволяет сформировать готовность детей к  школьному обучению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3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424936" cy="612068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ЛИТЕРАТУРА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Арушанова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А.Г. Дошкольный возраст: формирование грамматического строя речи // Дошкольное воспитание.- 1993.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Волкова Л.С. Логопедия: Учеб. для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студ.дефектол.фак.пед.высш.учеб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заведений / Под ред.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Л.С.Волковой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С.Н. Шаховской.- 3-е изд.,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перераб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и доп.- М.: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Гуманит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изд.центр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ВЛАДОС, 2002.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 Гвоздев А.Н.. Вопросы изучения детской речи.- СПб.: «ДЕТСТВО-ПРЕСС», 2007 г.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5) Калмыкова Л. Работа по формированию грамматического строя речи // Дошкольное воспитание.- 1982.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6) Миронова С.А. Развитие речи дошкольника на логопедических занятиях: книга для логопеда.- М.: Просвещение, 1991.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7) Стародубова Н.А. Теория и методика развития речи дошкольников :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учеб.пособие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студ.высш.учеб.заведений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/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Н.А.Стародубова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.- 4-е издание ,- М.: Издательский центр «Академия», 2009.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8) Федоренко Л.П. Методика развития речи детей дошкольного возраста.- М., 1984.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9) Шашкина Г.Р. Логопедическая работа с дошкольниками: Учеб. Пособие для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студ.высш.пед.учеб.заведений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/ Г.Р. Шашкина, Л.П. Зернова, И.А. Зимина.- М.: Издательский центр «Академия», 2003.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10)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Швайко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Г.С. Игры и игровые упражнения для развития речи: пособие для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практ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работников ДОУ / Г.С.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Швайко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[под ред. В.В. Гербовой]. – 3-е изд.,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и доп. – М.: Айрис - пресс, 2006.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3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Самой главной ценностью человека является  его здоровье. Дошкольный возраст – это период, когда закладывается фундамент физического и психического здоровья человека на всю жизнь.</a:t>
            </a:r>
            <a:endParaRPr lang="ru-RU" sz="2800" dirty="0"/>
          </a:p>
        </p:txBody>
      </p:sp>
      <p:pic>
        <p:nvPicPr>
          <p:cNvPr id="6" name="Объект 5" descr="http://uroki.by/assets/images/Preview/Picture-news/113274243_1_644x461_podgotovka-detey-k-shkol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619268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3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21122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Благодарим  за</a:t>
            </a:r>
            <a:b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внимание 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odrastu.ru/wp-content/uploads/2016/09/pedagog-logop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840759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8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212976"/>
            <a:ext cx="8712968" cy="3645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Речь  является  одной из важных сторон  развития человека. Её нарушения  затрудняют возможность  свободного общения  ребёнка с окружающими людьми. </a:t>
            </a:r>
            <a:r>
              <a:rPr lang="ru-RU" sz="2800" dirty="0">
                <a:latin typeface="Times New Roman"/>
                <a:ea typeface="Times New Roman"/>
              </a:rPr>
              <a:t>Осознание своего речевого недуга часто вызывает различные отрицательные эмоциональные  </a:t>
            </a:r>
            <a:r>
              <a:rPr lang="ru-RU" sz="2800" dirty="0" smtClean="0">
                <a:latin typeface="Times New Roman"/>
                <a:ea typeface="Times New Roman"/>
              </a:rPr>
              <a:t>состояния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чувство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неполноценности, страха перед самой  речью, замкнутость. Всё это отрицательно влияет на формирование личности  маленького человека.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9046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54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5112568" cy="5158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70 – 90% детей, которые посещают детские дошкольные учреждения, имеют проблемы с речевым развитием.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повысить повысить качество усвоения грамматического строя языка, как  сделать коррекционно-образовательный процесс интересным и  привлекательным  для детей?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Public\Pictures\Sample Pictures\fotolia_45081566_subscription_xxl-700x46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3" t="15373" r="1021" b="16106"/>
          <a:stretch/>
        </p:blipFill>
        <p:spPr bwMode="auto">
          <a:xfrm>
            <a:off x="5148064" y="980728"/>
            <a:ext cx="3822576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872208"/>
          </a:xfrm>
        </p:spPr>
        <p:txBody>
          <a:bodyPr/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уровня усвоения грамматического строя у детей с тяжёлыми нарушениями речи посредством использования дидактической игры как средства компетентностного подхода в коррекционно – развивающем процессе.</a:t>
            </a:r>
            <a:endParaRPr lang="ru-RU" sz="26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352" y="2492896"/>
            <a:ext cx="8362128" cy="410445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Определить дидактические игры, влияющие на совершенствование уровня  усвоения грамматического  строя  языка у детей с тяжёлыми нарушениями речи.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2.Раскрыть роль дидактической  игры  в формировании  навыков словообразования, словоизменения.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3.Проанализировать  результативность использования дидактических  игр для повышения уровня усвоения  грамматического строя у детей с тяжёлыми нарушениями речи.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5328592" cy="6669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дети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не дифференцируют единственное и множественное число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существительных;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неправильно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образуют уменьшительно-ласкательные и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падежные формы существительных;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допускают многочисленные  ошибки в согласовании  разных частей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речи;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неправильно 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называют  детёнышей  животных,  профессии  взрослых.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6370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3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432048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Критерии подбора   дидактических  игр: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33198" y="908720"/>
            <a:ext cx="8784976" cy="561662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Дидактическая игра должна опираться на программный материал и соответствовать задачам   обучения и воспитания;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Учитывать возраст и индивидуальные особенности  детей;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вовлечению  в коррекционный  процесс  большего  количества анализаторов(зрительного, слухового,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актильного);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Используемые  пособия  должны  быть внешне привлекательными;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Условия игры  и количество пособий, используемых  в ней, должны  обеспечить вовлечение всех детей в коррекционный  процесс.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116632"/>
            <a:ext cx="4824536" cy="6624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Дидактические игры для развития навыков словоизменения.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 формирования умения образовывать существительные единственного и множественного  числа, предлагаю поиграть  в игры «Кто живёт в  лесу», «Волшебная палочка».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DSCI550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03507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8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4896544" cy="6408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усвоения падежных форм существительных единственного и множественного числа: «Что из  чего?», «Угощение для зверей», «Кто кем будет»,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«Кто где живёт?».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закреплению навыков согласования притяжательных местоимений и существительных: «Мой, моя, моё, мои»,  «Жадина».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 descr="DSCI550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888432" cy="394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9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1210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Дидактическая  игра как средство  компетентностного подхода в формировании грамматического  строя речи у детей  дошкольного возраста с тяжёлыми нарушениями речи </vt:lpstr>
      <vt:lpstr>Самой главной ценностью человека является  его здоровье. Дошкольный возраст – это период, когда закладывается фундамент физического и психического здоровья человека на всю жизнь.</vt:lpstr>
      <vt:lpstr>Презентация PowerPoint</vt:lpstr>
      <vt:lpstr>Презентация PowerPoint</vt:lpstr>
      <vt:lpstr>Цель: Повышение уровня усвоения грамматического строя у детей с тяжёлыми нарушениями речи посредством использования дидактической игры как средства компетентностного подхода в коррекционно – развивающем процессе.</vt:lpstr>
      <vt:lpstr>Презентация PowerPoint</vt:lpstr>
      <vt:lpstr>Критерии подбора   дидактических  игр:</vt:lpstr>
      <vt:lpstr>Презентация PowerPoint</vt:lpstr>
      <vt:lpstr>Презентация PowerPoint</vt:lpstr>
      <vt:lpstr>Дидактические игры отличаются  вариативностью и многофункциональностью. </vt:lpstr>
      <vt:lpstr>Презентация PowerPoint</vt:lpstr>
      <vt:lpstr>Презентация PowerPoint</vt:lpstr>
      <vt:lpstr>Игра на усвоение образования притяжательных прилагательных: «Потерянные вещи»,  «Чей хвост?», «Чья лапа?»</vt:lpstr>
      <vt:lpstr>    Дидактические игры актуализируют имеющиеся у детей знания. </vt:lpstr>
      <vt:lpstr>Презентация PowerPoint</vt:lpstr>
      <vt:lpstr>Использование дидактических игр  помогает наряду с решением основных  задач по  формированию грамматических норм языка, развивать  такие высшие  психические функции, как  слуховое и зрительное  восприятие, внимание, память, мышление.  </vt:lpstr>
      <vt:lpstr>Выводы: Проанализировав полученные данные при  обследовании  детей в начале и конце учебного  года, я сделала вывод о том, что  уровень  развития грамматического  строя речи у детей интегрированной группы значительно  повысился. Это свидетельствует об эффективности  применения дидактических игр в коррекционно-развивающей работе по формированию грамматического строя речи, в частности  освоения  навыков  словоизменения  и словообразования.</vt:lpstr>
      <vt:lpstr>Презентация PowerPoint</vt:lpstr>
      <vt:lpstr>Презентация PowerPoint</vt:lpstr>
      <vt:lpstr>Благодарим  за внимание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Александровна</dc:creator>
  <cp:lastModifiedBy>Александровна</cp:lastModifiedBy>
  <cp:revision>38</cp:revision>
  <dcterms:created xsi:type="dcterms:W3CDTF">2017-11-23T17:24:24Z</dcterms:created>
  <dcterms:modified xsi:type="dcterms:W3CDTF">2017-11-24T11:32:16Z</dcterms:modified>
</cp:coreProperties>
</file>