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9" r:id="rId14"/>
    <p:sldId id="328" r:id="rId15"/>
    <p:sldId id="331" r:id="rId16"/>
    <p:sldId id="330" r:id="rId17"/>
    <p:sldId id="332" r:id="rId18"/>
    <p:sldId id="333" r:id="rId19"/>
    <p:sldId id="33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86408" autoAdjust="0"/>
  </p:normalViewPr>
  <p:slideViewPr>
    <p:cSldViewPr>
      <p:cViewPr varScale="1">
        <p:scale>
          <a:sx n="79" d="100"/>
          <a:sy n="79" d="100"/>
        </p:scale>
        <p:origin x="-17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1" dirty="0" smtClean="0"/>
              <a:t>	</a:t>
            </a:r>
            <a:r>
              <a:rPr lang="ru-RU" sz="3200" b="1" dirty="0" smtClean="0"/>
              <a:t>Половая </a:t>
            </a:r>
            <a:r>
              <a:rPr lang="ru-RU" sz="3200" b="1" dirty="0"/>
              <a:t>свобода и половая неприкосновенность являются составной частью конституционно-правового статуса личности и гарантируются Конституцией </a:t>
            </a:r>
            <a:r>
              <a:rPr lang="ru-RU" sz="3200" b="1" dirty="0" smtClean="0"/>
              <a:t>Беларуси</a:t>
            </a:r>
          </a:p>
          <a:p>
            <a:pPr marL="0" indent="0">
              <a:buNone/>
            </a:pPr>
            <a:r>
              <a:rPr lang="ru-RU" sz="3200" b="1" dirty="0"/>
              <a:t>	</a:t>
            </a:r>
            <a:endParaRPr lang="ru-RU" sz="3200" dirty="0"/>
          </a:p>
          <a:p>
            <a:pPr algn="just"/>
            <a:endParaRPr lang="ru-RU" sz="1300" dirty="0" smtClean="0"/>
          </a:p>
          <a:p>
            <a:pPr algn="just"/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0738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b="1" i="1" u="sng" dirty="0"/>
              <a:t>Статья 169. Развратные действия</a:t>
            </a:r>
            <a:endParaRPr lang="ru-RU" dirty="0"/>
          </a:p>
          <a:p>
            <a:r>
              <a:rPr lang="ru-RU" dirty="0"/>
              <a:t>1. </a:t>
            </a:r>
            <a:r>
              <a:rPr lang="ru-RU" b="1" dirty="0"/>
              <a:t>Развратные действия, совершенные лицом, достигшим восемнадцатилетнего возраста, в отношении лица, заведомо не достигшего шестнадцатилетнего возраста, при отсутствии признаков преступлений, предусмотренных статьями 166, 167 и 168 настоящего Кодекса, –</a:t>
            </a:r>
          </a:p>
          <a:p>
            <a:pPr marL="0" indent="0">
              <a:buNone/>
            </a:pPr>
            <a:r>
              <a:rPr lang="ru-RU" b="1" u="sng" dirty="0"/>
              <a:t>наказываются арестом или лишением свободы на срок от одного года до трех лет.</a:t>
            </a:r>
          </a:p>
          <a:p>
            <a:endParaRPr lang="ru-RU" sz="2400" b="1" dirty="0" smtClean="0"/>
          </a:p>
          <a:p>
            <a:pPr algn="just"/>
            <a:endParaRPr lang="ru-RU" sz="2400" b="1" dirty="0" smtClean="0"/>
          </a:p>
          <a:p>
            <a:pPr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90247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800" b="1" i="1" u="sng" dirty="0"/>
              <a:t>Статья 169. Развратные </a:t>
            </a:r>
            <a:r>
              <a:rPr lang="ru-RU" sz="2800" b="1" i="1" u="sng" dirty="0" smtClean="0"/>
              <a:t>действия</a:t>
            </a:r>
          </a:p>
          <a:p>
            <a:endParaRPr lang="ru-RU" b="1" dirty="0"/>
          </a:p>
          <a:p>
            <a:r>
              <a:rPr lang="ru-RU" b="1" dirty="0" smtClean="0"/>
              <a:t>2. Те же действия, совершенные с применением насилия или с угрозой его применения, –</a:t>
            </a:r>
          </a:p>
          <a:p>
            <a:pPr marL="0" indent="0">
              <a:buNone/>
            </a:pPr>
            <a:r>
              <a:rPr lang="ru-RU" b="1" u="sng" dirty="0" smtClean="0"/>
              <a:t>наказываются лишением свободы на срок от трех до шести лет.</a:t>
            </a:r>
          </a:p>
          <a:p>
            <a:pPr algn="just"/>
            <a:endParaRPr lang="ru-RU" sz="2400" b="1" dirty="0" smtClean="0"/>
          </a:p>
          <a:p>
            <a:pPr algn="just"/>
            <a:endParaRPr lang="ru-RU" sz="2400" b="1" dirty="0" smtClean="0"/>
          </a:p>
          <a:p>
            <a:pPr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62570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	</a:t>
            </a:r>
            <a:r>
              <a:rPr lang="ru-RU" sz="2400" b="1" u="sng" dirty="0"/>
              <a:t>Физические признаки</a:t>
            </a:r>
            <a:r>
              <a:rPr lang="ru-RU" sz="2400" dirty="0"/>
              <a:t>:</a:t>
            </a:r>
          </a:p>
          <a:p>
            <a:r>
              <a:rPr lang="ru-RU" sz="2400" b="1" dirty="0"/>
              <a:t>Оральные симптомы</a:t>
            </a:r>
            <a:r>
              <a:rPr lang="ru-RU" sz="2400" dirty="0"/>
              <a:t>: экзема, дерматит, герпес на лице, губах, в ротовой полости, кроме этого, может быть отказ от еды (анорексия) или наоборот - переедание (булимия).</a:t>
            </a:r>
          </a:p>
          <a:p>
            <a:r>
              <a:rPr lang="ru-RU" sz="2400" b="1" dirty="0"/>
              <a:t>Анальные симптомы</a:t>
            </a:r>
            <a:r>
              <a:rPr lang="ru-RU" sz="2400" dirty="0"/>
              <a:t>: повреждения в прямой кишке, покраснение ануса, варикозные изменения, ослабление сфинктера, запоры.</a:t>
            </a:r>
          </a:p>
          <a:p>
            <a:r>
              <a:rPr lang="ru-RU" sz="2400" b="1" dirty="0"/>
              <a:t>Вагинальные симптомы</a:t>
            </a:r>
            <a:r>
              <a:rPr lang="ru-RU" sz="2400" dirty="0"/>
              <a:t>: нарушение девственной плевы, расширение влагалища, свежие повреждения (раны, ссадины), сопутствующие инфекции.</a:t>
            </a:r>
          </a:p>
        </p:txBody>
      </p:sp>
    </p:spTree>
    <p:extLst>
      <p:ext uri="{BB962C8B-B14F-4D97-AF65-F5344CB8AC3E}">
        <p14:creationId xmlns:p14="http://schemas.microsoft.com/office/powerpoint/2010/main" val="565523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58417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400" b="1" u="sng" dirty="0"/>
              <a:t>Физические признаки</a:t>
            </a:r>
            <a:r>
              <a:rPr lang="ru-RU" sz="2400" dirty="0" smtClean="0"/>
              <a:t>:</a:t>
            </a:r>
            <a:r>
              <a:rPr lang="ru-RU" sz="2400" dirty="0"/>
              <a:t> </a:t>
            </a:r>
          </a:p>
          <a:p>
            <a:r>
              <a:rPr lang="ru-RU" sz="2100" b="1" dirty="0" smtClean="0"/>
              <a:t>порванное</a:t>
            </a:r>
            <a:r>
              <a:rPr lang="ru-RU" sz="2100" b="1" dirty="0"/>
              <a:t>, запачканное или окровавленное нижнее белье;</a:t>
            </a:r>
          </a:p>
          <a:p>
            <a:r>
              <a:rPr lang="ru-RU" sz="2100" b="1" dirty="0" smtClean="0"/>
              <a:t>гематомы </a:t>
            </a:r>
            <a:r>
              <a:rPr lang="ru-RU" sz="2100" b="1" dirty="0"/>
              <a:t>(синяки) в области половых органов;</a:t>
            </a:r>
          </a:p>
          <a:p>
            <a:r>
              <a:rPr lang="ru-RU" sz="2100" b="1" dirty="0" smtClean="0"/>
              <a:t> </a:t>
            </a:r>
            <a:r>
              <a:rPr lang="ru-RU" sz="2100" b="1" dirty="0"/>
              <a:t>кровотечения, необъяснимые выделения из половых органов;</a:t>
            </a:r>
          </a:p>
          <a:p>
            <a:r>
              <a:rPr lang="ru-RU" sz="2100" b="1" dirty="0" smtClean="0"/>
              <a:t>гематомы </a:t>
            </a:r>
            <a:r>
              <a:rPr lang="ru-RU" sz="2100" b="1" dirty="0"/>
              <a:t>и укусы на груди, ягодицах, ногах, нижней части живота, бедрах;</a:t>
            </a:r>
          </a:p>
          <a:p>
            <a:r>
              <a:rPr lang="ru-RU" sz="2100" b="1" dirty="0" smtClean="0"/>
              <a:t>боль </a:t>
            </a:r>
            <a:r>
              <a:rPr lang="ru-RU" sz="2100" b="1" dirty="0"/>
              <a:t>в нижней части живота;</a:t>
            </a:r>
          </a:p>
          <a:p>
            <a:r>
              <a:rPr lang="ru-RU" sz="2100" b="1" dirty="0" smtClean="0"/>
              <a:t>повторяющиеся </a:t>
            </a:r>
            <a:r>
              <a:rPr lang="ru-RU" sz="2100" b="1" dirty="0"/>
              <a:t>воспаления мочеиспускательных путей;</a:t>
            </a:r>
          </a:p>
          <a:p>
            <a:r>
              <a:rPr lang="ru-RU" sz="2100" b="1" dirty="0" smtClean="0"/>
              <a:t>болезни</a:t>
            </a:r>
            <a:r>
              <a:rPr lang="ru-RU" sz="2100" b="1" dirty="0"/>
              <a:t>, передающиеся половым путем;</a:t>
            </a:r>
          </a:p>
          <a:p>
            <a:r>
              <a:rPr lang="ru-RU" sz="2100" b="1" dirty="0" smtClean="0"/>
              <a:t>беременность</a:t>
            </a:r>
            <a:r>
              <a:rPr lang="ru-RU" sz="21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0023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400" b="1" u="sng" dirty="0"/>
              <a:t>Изменения в поведении: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b="1" dirty="0"/>
              <a:t>Изменения в выражении сексуальности ребенка:</a:t>
            </a:r>
            <a:endParaRPr lang="ru-RU" sz="2400" dirty="0"/>
          </a:p>
          <a:p>
            <a:r>
              <a:rPr lang="ru-RU" sz="2000" b="1" dirty="0" smtClean="0"/>
              <a:t> </a:t>
            </a:r>
            <a:r>
              <a:rPr lang="ru-RU" sz="2000" b="1" dirty="0"/>
              <a:t>чрезвычайный интерес к играм сексуального содержания;</a:t>
            </a:r>
          </a:p>
          <a:p>
            <a:r>
              <a:rPr lang="ru-RU" sz="2000" b="1" dirty="0" smtClean="0"/>
              <a:t>поразительные </a:t>
            </a:r>
            <a:r>
              <a:rPr lang="ru-RU" sz="2000" b="1" dirty="0"/>
              <a:t>для этого возраста знания о сексуальной жизни;</a:t>
            </a:r>
          </a:p>
          <a:p>
            <a:r>
              <a:rPr lang="ru-RU" sz="2000" b="1" dirty="0" smtClean="0"/>
              <a:t>соблазняющее</a:t>
            </a:r>
            <a:r>
              <a:rPr lang="ru-RU" sz="2000" b="1" dirty="0"/>
              <a:t>, особо завлекающее поведение по отношению к противоположному полу и взрослым;</a:t>
            </a:r>
          </a:p>
          <a:p>
            <a:r>
              <a:rPr lang="ru-RU" sz="2000" b="1" dirty="0" smtClean="0"/>
              <a:t>сексуальные </a:t>
            </a:r>
            <a:r>
              <a:rPr lang="ru-RU" sz="2000" b="1" dirty="0"/>
              <a:t>действия с другими детьми (начиная с младшего школьного возраста);</a:t>
            </a:r>
          </a:p>
          <a:p>
            <a:r>
              <a:rPr lang="ru-RU" sz="2000" b="1" dirty="0" smtClean="0"/>
              <a:t>необычная </a:t>
            </a:r>
            <a:r>
              <a:rPr lang="ru-RU" sz="2000" b="1" dirty="0"/>
              <a:t>сексуальная активность: сексуальное использованием младших детей; мастурбация (начиная с дошкольного возраста), отирание половых органов о тело взрослого.</a:t>
            </a:r>
          </a:p>
        </p:txBody>
      </p:sp>
    </p:spTree>
    <p:extLst>
      <p:ext uri="{BB962C8B-B14F-4D97-AF65-F5344CB8AC3E}">
        <p14:creationId xmlns:p14="http://schemas.microsoft.com/office/powerpoint/2010/main" val="412454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800" b="1" dirty="0"/>
              <a:t>Изменения в эмоциональном состоянии и общении ребенка:</a:t>
            </a:r>
            <a:endParaRPr lang="ru-RU" sz="2800" dirty="0"/>
          </a:p>
          <a:p>
            <a:r>
              <a:rPr lang="ru-RU" sz="2400" b="1" dirty="0" smtClean="0"/>
              <a:t>замкнутость</a:t>
            </a:r>
            <a:r>
              <a:rPr lang="ru-RU" sz="2400" b="1" dirty="0"/>
              <a:t>, изоляция, уход в себя;</a:t>
            </a:r>
          </a:p>
          <a:p>
            <a:r>
              <a:rPr lang="ru-RU" sz="2400" b="1" dirty="0" smtClean="0"/>
              <a:t>депрессивность</a:t>
            </a:r>
            <a:r>
              <a:rPr lang="ru-RU" sz="2400" b="1" dirty="0"/>
              <a:t>, грустное настроение;</a:t>
            </a:r>
          </a:p>
          <a:p>
            <a:r>
              <a:rPr lang="ru-RU" sz="2400" b="1" dirty="0" smtClean="0"/>
              <a:t>отвращение</a:t>
            </a:r>
            <a:r>
              <a:rPr lang="ru-RU" sz="2400" b="1" dirty="0"/>
              <a:t>, стыд,  вина, недоверие, чувство испорченности;</a:t>
            </a:r>
          </a:p>
          <a:p>
            <a:r>
              <a:rPr lang="ru-RU" sz="2400" b="1" dirty="0" smtClean="0"/>
              <a:t>частая </a:t>
            </a:r>
            <a:r>
              <a:rPr lang="ru-RU" sz="2400" b="1" dirty="0"/>
              <a:t>задумчивость, отстраненность (встречается у детей и подростков, начиная с дошкольного возраста);</a:t>
            </a:r>
          </a:p>
          <a:p>
            <a:r>
              <a:rPr lang="ru-RU" sz="2400" b="1" dirty="0" smtClean="0"/>
              <a:t>истерическое </a:t>
            </a:r>
            <a:r>
              <a:rPr lang="ru-RU" sz="2400" b="1" dirty="0"/>
              <a:t>поведение, быстрая потеря самоконтроля</a:t>
            </a:r>
            <a:r>
              <a:rPr lang="ru-RU" sz="2400" b="1" dirty="0" smtClean="0"/>
              <a:t>;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63680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800" b="1" dirty="0"/>
              <a:t>Изменения в эмоциональном состоянии и общении ребенка:</a:t>
            </a:r>
            <a:endParaRPr lang="ru-RU" sz="2800" dirty="0"/>
          </a:p>
          <a:p>
            <a:r>
              <a:rPr lang="ru-RU" sz="2400" b="1" dirty="0" smtClean="0"/>
              <a:t>трудности </a:t>
            </a:r>
            <a:r>
              <a:rPr lang="ru-RU" sz="2400" b="1" dirty="0"/>
              <a:t>в общении с ровесниками, избегание общения с ними, отсутствие друзей своего возраста или отказ от общения с прежними друзьями;</a:t>
            </a:r>
          </a:p>
          <a:p>
            <a:r>
              <a:rPr lang="ru-RU" sz="2400" b="1" dirty="0" smtClean="0"/>
              <a:t>отчуждение </a:t>
            </a:r>
            <a:r>
              <a:rPr lang="ru-RU" sz="2400" b="1" dirty="0"/>
              <a:t>от братьев и сестер;</a:t>
            </a:r>
          </a:p>
          <a:p>
            <a:r>
              <a:rPr lang="ru-RU" sz="2400" b="1" dirty="0" smtClean="0"/>
              <a:t>терроризирование </a:t>
            </a:r>
            <a:r>
              <a:rPr lang="ru-RU" sz="2400" b="1" dirty="0"/>
              <a:t>младших и детей своего возраста;</a:t>
            </a:r>
          </a:p>
          <a:p>
            <a:r>
              <a:rPr lang="ru-RU" sz="2400" b="1" dirty="0" smtClean="0"/>
              <a:t>жестокость </a:t>
            </a:r>
            <a:r>
              <a:rPr lang="ru-RU" sz="2400" b="1" dirty="0"/>
              <a:t>по отношению к игрушкам (у младших детей);</a:t>
            </a:r>
          </a:p>
          <a:p>
            <a:r>
              <a:rPr lang="ru-RU" sz="2400" b="1" dirty="0" smtClean="0"/>
              <a:t>амбивалентные </a:t>
            </a:r>
            <a:r>
              <a:rPr lang="ru-RU" sz="2400" b="1" dirty="0"/>
              <a:t>чувства к взрослым (начиная с младшего школьного возраста).</a:t>
            </a:r>
          </a:p>
        </p:txBody>
      </p:sp>
    </p:spTree>
    <p:extLst>
      <p:ext uri="{BB962C8B-B14F-4D97-AF65-F5344CB8AC3E}">
        <p14:creationId xmlns:p14="http://schemas.microsoft.com/office/powerpoint/2010/main" val="428961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800" b="1" dirty="0"/>
              <a:t>Изменения личности и мотивации ребенка, социальные признаки:</a:t>
            </a:r>
            <a:endParaRPr lang="ru-RU" sz="2800" dirty="0"/>
          </a:p>
          <a:p>
            <a:r>
              <a:rPr lang="ru-RU" b="1" dirty="0" smtClean="0"/>
              <a:t>неспособность </a:t>
            </a:r>
            <a:r>
              <a:rPr lang="ru-RU" b="1" dirty="0"/>
              <a:t>защитить себя, непротивление насилию и издевательству над собой, смирение;</a:t>
            </a:r>
          </a:p>
          <a:p>
            <a:r>
              <a:rPr lang="ru-RU" b="1" dirty="0" smtClean="0"/>
              <a:t>резкое </a:t>
            </a:r>
            <a:r>
              <a:rPr lang="ru-RU" b="1" dirty="0"/>
              <a:t>изменение успеваемости (хуже или гораздо лучше);</a:t>
            </a:r>
          </a:p>
          <a:p>
            <a:r>
              <a:rPr lang="ru-RU" b="1" dirty="0" smtClean="0"/>
              <a:t>прогулы </a:t>
            </a:r>
            <a:r>
              <a:rPr lang="ru-RU" b="1" dirty="0"/>
              <a:t>в школе, отказ и уклонение от обучения, посещения учреждения дополнительного образования, спортивной секции; 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0499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800" b="1" dirty="0"/>
              <a:t>Изменения личности и мотивации ребенка, социальные признаки:</a:t>
            </a:r>
            <a:endParaRPr lang="ru-RU" sz="2800" dirty="0"/>
          </a:p>
          <a:p>
            <a:r>
              <a:rPr lang="ru-RU" sz="2800" dirty="0" smtClean="0"/>
              <a:t> </a:t>
            </a:r>
            <a:r>
              <a:rPr lang="ru-RU" sz="2800" b="1" dirty="0"/>
              <a:t>принятие на себя родительской роли в семье (по приготовлению еды, стирке, мытью, ухаживанию за младшими и их воспитанию);</a:t>
            </a:r>
          </a:p>
          <a:p>
            <a:r>
              <a:rPr lang="ru-RU" sz="2800" b="1" dirty="0" smtClean="0"/>
              <a:t> </a:t>
            </a:r>
            <a:r>
              <a:rPr lang="ru-RU" sz="2800" b="1" dirty="0"/>
              <a:t>отрицание традиций своей семьи вследствие </a:t>
            </a:r>
            <a:r>
              <a:rPr lang="ru-RU" sz="2800" b="1" dirty="0" err="1"/>
              <a:t>несформированности</a:t>
            </a:r>
            <a:r>
              <a:rPr lang="ru-RU" sz="2800" b="1" dirty="0"/>
              <a:t> социальных ролей и своей роли в ней, вплоть до ухода из дома (характерно для подростков).</a:t>
            </a:r>
          </a:p>
        </p:txBody>
      </p:sp>
    </p:spTree>
    <p:extLst>
      <p:ext uri="{BB962C8B-B14F-4D97-AF65-F5344CB8AC3E}">
        <p14:creationId xmlns:p14="http://schemas.microsoft.com/office/powerpoint/2010/main" val="820313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Признаки сексуального насилия </a:t>
            </a:r>
            <a:br>
              <a:rPr lang="ru-RU" sz="4000" b="1" dirty="0" smtClean="0"/>
            </a:br>
            <a:r>
              <a:rPr lang="ru-RU" sz="4000" b="1" dirty="0" smtClean="0"/>
              <a:t>у детей и подростков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	</a:t>
            </a:r>
            <a:r>
              <a:rPr lang="ru-RU" sz="2400" b="1" u="sng" dirty="0"/>
              <a:t>Изменения самосознания ребенка:</a:t>
            </a:r>
            <a:endParaRPr lang="ru-RU" sz="2400" u="sng" dirty="0"/>
          </a:p>
          <a:p>
            <a:r>
              <a:rPr lang="ru-RU" sz="2400" b="1" dirty="0" smtClean="0"/>
              <a:t>падение </a:t>
            </a:r>
            <a:r>
              <a:rPr lang="ru-RU" sz="2400" b="1" dirty="0"/>
              <a:t>самооценки;</a:t>
            </a:r>
          </a:p>
          <a:p>
            <a:r>
              <a:rPr lang="ru-RU" sz="2400" b="1" dirty="0" smtClean="0"/>
              <a:t>мысли </a:t>
            </a:r>
            <a:r>
              <a:rPr lang="ru-RU" sz="2400" b="1" dirty="0"/>
              <a:t>о самоубийстве, попытки самоубийства.</a:t>
            </a:r>
          </a:p>
          <a:p>
            <a:pPr marL="0" indent="0" algn="ctr">
              <a:buNone/>
            </a:pPr>
            <a:r>
              <a:rPr lang="ru-RU" sz="2400" b="1" u="sng" dirty="0"/>
              <a:t>Появление невротических и </a:t>
            </a:r>
            <a:endParaRPr lang="ru-RU" sz="2400" b="1" u="sng" dirty="0" smtClean="0"/>
          </a:p>
          <a:p>
            <a:pPr marL="0" indent="0" algn="ctr">
              <a:buNone/>
            </a:pPr>
            <a:r>
              <a:rPr lang="ru-RU" sz="2400" b="1" u="sng" dirty="0" smtClean="0"/>
              <a:t>психосоматических </a:t>
            </a:r>
            <a:r>
              <a:rPr lang="ru-RU" sz="2400" b="1" u="sng" dirty="0"/>
              <a:t>симптомов:</a:t>
            </a:r>
          </a:p>
          <a:p>
            <a:r>
              <a:rPr lang="ru-RU" sz="2400" b="1" dirty="0" smtClean="0"/>
              <a:t>боязнь </a:t>
            </a:r>
            <a:r>
              <a:rPr lang="ru-RU" sz="2400" b="1" dirty="0"/>
              <a:t>оставаться в помещении наедине с определенным человеком;</a:t>
            </a:r>
          </a:p>
          <a:p>
            <a:r>
              <a:rPr lang="ru-RU" sz="2400" b="1" dirty="0" smtClean="0"/>
              <a:t>боязнь </a:t>
            </a:r>
            <a:r>
              <a:rPr lang="ru-RU" sz="2400" b="1" dirty="0"/>
              <a:t>раздеваться (например, может категорически отказаться от участия в занятиях физкультурой или плаванием, или снимать нижнее белье — трусики во время медицинского осмотра).</a:t>
            </a:r>
          </a:p>
        </p:txBody>
      </p:sp>
    </p:spTree>
    <p:extLst>
      <p:ext uri="{BB962C8B-B14F-4D97-AF65-F5344CB8AC3E}">
        <p14:creationId xmlns:p14="http://schemas.microsoft.com/office/powerpoint/2010/main" val="316953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000" b="1" u="sng" dirty="0" smtClean="0"/>
              <a:t>Сексуальное </a:t>
            </a:r>
            <a:r>
              <a:rPr lang="ru-RU" sz="2000" b="1" u="sng" dirty="0"/>
              <a:t>насилие</a:t>
            </a:r>
            <a:r>
              <a:rPr lang="ru-RU" sz="2000" b="1" dirty="0"/>
              <a:t> - любой контакт или взаимодействие между ребенком и человеком, старше его по возрасту, в котором ребенок сексуально стимулируется или используется для сексуальной стимуляции. Это:</a:t>
            </a:r>
          </a:p>
          <a:p>
            <a:r>
              <a:rPr lang="ru-RU" sz="2000" b="1" dirty="0" smtClean="0"/>
              <a:t>ласка </a:t>
            </a:r>
            <a:r>
              <a:rPr lang="ru-RU" sz="2000" b="1" dirty="0"/>
              <a:t>и </a:t>
            </a:r>
            <a:r>
              <a:rPr lang="ru-RU" sz="2000" b="1" dirty="0" err="1"/>
              <a:t>трогание</a:t>
            </a:r>
            <a:r>
              <a:rPr lang="ru-RU" sz="2000" b="1" dirty="0"/>
              <a:t> запретных частей тела, </a:t>
            </a:r>
            <a:r>
              <a:rPr lang="ru-RU" sz="2000" b="1" dirty="0" err="1"/>
              <a:t>эротизированная</a:t>
            </a:r>
            <a:r>
              <a:rPr lang="ru-RU" sz="2000" b="1" dirty="0"/>
              <a:t> забота;</a:t>
            </a:r>
          </a:p>
          <a:p>
            <a:r>
              <a:rPr lang="ru-RU" sz="2000" b="1" dirty="0" smtClean="0"/>
              <a:t>демонстрация </a:t>
            </a:r>
            <a:r>
              <a:rPr lang="ru-RU" sz="2000" b="1" dirty="0"/>
              <a:t>половых органов, использование ребенка для сексуальной стимуляции взрослого (развратные действия);</a:t>
            </a:r>
          </a:p>
          <a:p>
            <a:r>
              <a:rPr lang="ru-RU" sz="2000" b="1" dirty="0" smtClean="0"/>
              <a:t> изнасилование </a:t>
            </a:r>
            <a:r>
              <a:rPr lang="ru-RU" sz="2000" b="1" dirty="0"/>
              <a:t>в обычной форме, орально-генитальный и </a:t>
            </a:r>
            <a:r>
              <a:rPr lang="ru-RU" sz="2000" b="1" dirty="0" err="1"/>
              <a:t>анально</a:t>
            </a:r>
            <a:r>
              <a:rPr lang="ru-RU" sz="2000" b="1" dirty="0"/>
              <a:t>-генитальный </a:t>
            </a:r>
            <a:r>
              <a:rPr lang="ru-RU" sz="2000" b="1" dirty="0" smtClean="0"/>
              <a:t>контакт</a:t>
            </a:r>
            <a:r>
              <a:rPr lang="ru-RU" sz="2000" b="1" dirty="0"/>
              <a:t>.</a:t>
            </a:r>
            <a:endParaRPr lang="ru-RU" sz="2000" b="1" dirty="0" smtClean="0"/>
          </a:p>
          <a:p>
            <a:pPr lvl="1"/>
            <a:r>
              <a:rPr lang="ru-RU" sz="2000" b="1" u="sng" dirty="0"/>
              <a:t>Сексуальная эксплуатация</a:t>
            </a:r>
            <a:r>
              <a:rPr lang="ru-RU" sz="2000" b="1" dirty="0"/>
              <a:t> - порнографические фотографии и фильмы с участием  детьми, проституция.</a:t>
            </a:r>
          </a:p>
          <a:p>
            <a:endParaRPr lang="ru-RU" sz="2000" b="1" dirty="0"/>
          </a:p>
          <a:p>
            <a:pPr marL="0" indent="0">
              <a:buNone/>
            </a:pPr>
            <a:endParaRPr lang="ru-RU" sz="1800" dirty="0"/>
          </a:p>
          <a:p>
            <a:pPr algn="just"/>
            <a:endParaRPr lang="ru-RU" sz="1300" dirty="0" smtClean="0"/>
          </a:p>
          <a:p>
            <a:pPr algn="just"/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1296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800" b="1" i="1" u="sng" dirty="0"/>
              <a:t>Статья 166. Изнасилование</a:t>
            </a:r>
            <a:endParaRPr lang="ru-RU" sz="2800" dirty="0"/>
          </a:p>
          <a:p>
            <a:r>
              <a:rPr lang="ru-RU" sz="2000" dirty="0"/>
              <a:t>1. </a:t>
            </a:r>
            <a:r>
              <a:rPr lang="ru-RU" sz="2000" b="1" dirty="0"/>
              <a:t>Половое сношение вопреки воле потерпевшей с применением насилия или с угрозой его применения к женщине или ее близким либо с использованием беспомощного состояния потерпевшей (изнасилование) –</a:t>
            </a:r>
          </a:p>
          <a:p>
            <a:pPr marL="0" indent="0">
              <a:buNone/>
            </a:pPr>
            <a:r>
              <a:rPr lang="ru-RU" sz="2000" b="1" u="sng" dirty="0"/>
              <a:t>наказывается ограничением свободы на срок до четырех лет или лишением свободы на срок от трех до семи лет.</a:t>
            </a:r>
          </a:p>
          <a:p>
            <a:r>
              <a:rPr lang="ru-RU" sz="2000" b="1" dirty="0"/>
              <a:t>2. Изнасилование, совершенное повторно, либо группой лиц, либо лицом, ранее совершившим действия, предусмотренные статьей 167 настоящего Кодекса, либо изнасилование заведомо несовершеннолетней –</a:t>
            </a:r>
          </a:p>
          <a:p>
            <a:pPr marL="0" indent="0">
              <a:buNone/>
            </a:pPr>
            <a:r>
              <a:rPr lang="ru-RU" sz="2000" b="1" u="sng" dirty="0"/>
              <a:t>наказывается лишением свободы на срок от пяти до тринадцати лет.</a:t>
            </a:r>
          </a:p>
          <a:p>
            <a:pPr marL="0" indent="0">
              <a:buNone/>
            </a:pPr>
            <a:endParaRPr lang="ru-RU" sz="1800" dirty="0"/>
          </a:p>
          <a:p>
            <a:pPr algn="just"/>
            <a:endParaRPr lang="ru-RU" sz="1300" dirty="0" smtClean="0"/>
          </a:p>
          <a:p>
            <a:pPr algn="just"/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035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800" b="1" i="1" u="sng" dirty="0"/>
              <a:t>Статья 166. </a:t>
            </a:r>
            <a:r>
              <a:rPr lang="ru-RU" sz="2800" b="1" i="1" u="sng" dirty="0" smtClean="0"/>
              <a:t>Изнасилование</a:t>
            </a:r>
          </a:p>
          <a:p>
            <a:endParaRPr lang="ru-RU" sz="2800" dirty="0"/>
          </a:p>
          <a:p>
            <a:r>
              <a:rPr lang="ru-RU" sz="2000" b="1" dirty="0"/>
              <a:t>1. </a:t>
            </a:r>
            <a:r>
              <a:rPr lang="ru-RU" sz="2000" b="1" dirty="0" smtClean="0"/>
              <a:t>3</a:t>
            </a:r>
            <a:r>
              <a:rPr lang="ru-RU" sz="2000" b="1" dirty="0"/>
              <a:t>. Изнасилование заведомо малолетней или изнасилование, повлекшее по неосторожности смерть потерпевшей, либо причинение тяжких телесных повреждений, либо заражение ВИЧ, либо иные тяжкие последствия, –</a:t>
            </a:r>
          </a:p>
          <a:p>
            <a:pPr marL="0" indent="0">
              <a:buNone/>
            </a:pPr>
            <a:r>
              <a:rPr lang="ru-RU" sz="2000" b="1" u="sng" dirty="0"/>
              <a:t>наказывается лишением свободы на срок от восьми до пятнадцати лет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endParaRPr lang="ru-RU" sz="1800" dirty="0"/>
          </a:p>
          <a:p>
            <a:pPr algn="just"/>
            <a:endParaRPr lang="ru-RU" sz="1300" dirty="0" smtClean="0"/>
          </a:p>
          <a:p>
            <a:pPr algn="just"/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2448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800" b="1" i="1" u="sng" dirty="0"/>
              <a:t>Статья 167. Насильственные действия сексуального </a:t>
            </a:r>
            <a:r>
              <a:rPr lang="ru-RU" sz="2800" b="1" i="1" u="sng" dirty="0" smtClean="0"/>
              <a:t>характера</a:t>
            </a:r>
          </a:p>
          <a:p>
            <a:endParaRPr lang="ru-RU" sz="2800" dirty="0"/>
          </a:p>
          <a:p>
            <a:r>
              <a:rPr lang="ru-RU" sz="2800" dirty="0"/>
              <a:t>1. </a:t>
            </a:r>
            <a:r>
              <a:rPr lang="ru-RU" sz="2000" b="1" dirty="0"/>
              <a:t>Мужеложство, лесбиянство или иные действия сексуального характера, совершенные вопреки воле потерпевшего (потерпевшей) с применением насилия или с угрозой его применения либо с использованием беспомощного состояния потерпевшего (потерпевшей), –</a:t>
            </a:r>
          </a:p>
          <a:p>
            <a:pPr marL="0" indent="0">
              <a:buNone/>
            </a:pPr>
            <a:r>
              <a:rPr lang="ru-RU" sz="2000" b="1" u="sng" dirty="0"/>
              <a:t>наказываются ограничением свободы на срок до четырех лет или лишением свободы на срок от трех до семи лет.</a:t>
            </a:r>
          </a:p>
          <a:p>
            <a:endParaRPr lang="ru-RU" sz="2000" b="1" dirty="0" smtClean="0"/>
          </a:p>
          <a:p>
            <a:pPr algn="just"/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8801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sz="2800" b="1" i="1" u="sng" dirty="0"/>
              <a:t>Статья 167. Насильственные действия сексуального </a:t>
            </a:r>
            <a:r>
              <a:rPr lang="ru-RU" sz="2800" b="1" i="1" u="sng" dirty="0" smtClean="0"/>
              <a:t>характера</a:t>
            </a:r>
          </a:p>
          <a:p>
            <a:endParaRPr lang="ru-RU" sz="2800" dirty="0"/>
          </a:p>
          <a:p>
            <a:r>
              <a:rPr lang="ru-RU" sz="2800" dirty="0" smtClean="0"/>
              <a:t>2</a:t>
            </a:r>
            <a:r>
              <a:rPr lang="ru-RU" sz="2800" dirty="0"/>
              <a:t>. </a:t>
            </a:r>
            <a:r>
              <a:rPr lang="ru-RU" sz="2400" b="1" dirty="0"/>
              <a:t>Те же действия, совершенные повторно, либо лицом, ранее совершившим изнасилование, либо группой лиц, либо в отношении заведомо несовершеннолетнего (несовершеннолетней), –</a:t>
            </a:r>
          </a:p>
          <a:p>
            <a:pPr marL="0" indent="0">
              <a:buNone/>
            </a:pPr>
            <a:r>
              <a:rPr lang="ru-RU" sz="2400" b="1" u="sng" dirty="0"/>
              <a:t>наказываются лишением свободы на срок от пяти до тринадцати лет.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5023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b="1" i="1" u="sng" dirty="0"/>
              <a:t>Статья 167. Насильственные действия сексуального характера</a:t>
            </a:r>
            <a:endParaRPr lang="ru-RU" dirty="0"/>
          </a:p>
          <a:p>
            <a:r>
              <a:rPr lang="ru-RU" sz="2800" dirty="0" smtClean="0"/>
              <a:t>3</a:t>
            </a:r>
            <a:r>
              <a:rPr lang="ru-RU" sz="2800" dirty="0"/>
              <a:t>. </a:t>
            </a:r>
            <a:r>
              <a:rPr lang="ru-RU" sz="2400" b="1" dirty="0"/>
              <a:t>Действия, предусмотренные частями 1 или 2 настоящей статьи, совершенные в отношении заведомо малолетнего (малолетней), либо повлекшие по неосторожности смерть потерпевшего (потерпевшей), либо причинение тяжких телесных повреждений, либо заражение ВИЧ, либо иные тяжкие последствия, –</a:t>
            </a:r>
          </a:p>
          <a:p>
            <a:pPr marL="0" indent="0">
              <a:buNone/>
            </a:pPr>
            <a:r>
              <a:rPr lang="ru-RU" sz="2400" b="1" u="sng" dirty="0"/>
              <a:t>наказываются лишением свободы на срок от восьми до пятнадцати лет.</a:t>
            </a:r>
          </a:p>
          <a:p>
            <a:pPr algn="just"/>
            <a:endParaRPr lang="ru-RU" sz="2400" b="1" dirty="0" smtClean="0"/>
          </a:p>
          <a:p>
            <a:pPr algn="just"/>
            <a:endParaRPr lang="ru-RU" sz="2400" b="1" dirty="0" smtClean="0"/>
          </a:p>
          <a:p>
            <a:pPr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9053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	</a:t>
            </a:r>
            <a:r>
              <a:rPr lang="ru-RU" b="1" i="1" u="sng" dirty="0"/>
              <a:t>Статья 168. Половое сношение и иные действия сексуального характера с лицом, не достигшим шестнадцатилетнего возраста</a:t>
            </a:r>
            <a:endParaRPr lang="ru-RU" dirty="0"/>
          </a:p>
          <a:p>
            <a:r>
              <a:rPr lang="ru-RU" dirty="0"/>
              <a:t>1. </a:t>
            </a:r>
            <a:r>
              <a:rPr lang="ru-RU" sz="2000" b="1" dirty="0"/>
              <a:t>Половое сношение, мужеложство, лесбиянство или иные действия сексуального характера, совершенные лицом, достигшим восемнадцатилетнего возраста, с лицом, заведомо не достигшим шестнадцатилетнего возраста, при отсутствии признаков преступлений, предусмотренных статьями 166 и 167 настоящего Кодекса, –</a:t>
            </a:r>
          </a:p>
          <a:p>
            <a:pPr marL="0" indent="0">
              <a:buNone/>
            </a:pPr>
            <a:r>
              <a:rPr lang="ru-RU" sz="2000" b="1" u="sng" dirty="0"/>
              <a:t>наказываются ограничением свободы на срок до четырех лет или лишением свободы на тот же срок со штрафом.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4865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85720" y="260648"/>
            <a:ext cx="835824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4000" b="1" dirty="0" smtClean="0"/>
              <a:t>Профилактика </a:t>
            </a:r>
            <a:r>
              <a:rPr lang="ru-RU" sz="4000" b="1" dirty="0"/>
              <a:t>преступлений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против </a:t>
            </a:r>
            <a:r>
              <a:rPr lang="ru-RU" sz="4000" b="1" dirty="0"/>
              <a:t>половой неприкосновенности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отношении </a:t>
            </a:r>
            <a:r>
              <a:rPr lang="ru-RU" sz="4000" b="1" dirty="0" smtClean="0"/>
              <a:t>несовершеннолетних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	</a:t>
            </a:r>
            <a:r>
              <a:rPr lang="ru-RU" b="1" i="1" u="sng" dirty="0"/>
              <a:t>Статья 168. Половое сношение и иные действия сексуального характера с лицом, не достигшим шестнадцатилетнего возраста</a:t>
            </a:r>
            <a:endParaRPr lang="ru-RU" dirty="0"/>
          </a:p>
          <a:p>
            <a:r>
              <a:rPr lang="ru-RU" dirty="0" smtClean="0"/>
              <a:t>2</a:t>
            </a:r>
            <a:r>
              <a:rPr lang="ru-RU" dirty="0"/>
              <a:t>. </a:t>
            </a:r>
            <a:r>
              <a:rPr lang="ru-RU" sz="2000" b="1" dirty="0"/>
              <a:t>Те же действия, совершенные лицом, ранее совершившим преступления, предусмотренные настоящей статьей, статьями 166 или 167 настоящего Кодекса, либо лицом, на которое возложены обязанности по воспитанию, содержанию, обеспечению безопасности жизни и здоровья несовершеннолетнего, либо группой лиц, –</a:t>
            </a:r>
          </a:p>
          <a:p>
            <a:pPr marL="0" indent="0">
              <a:buNone/>
            </a:pPr>
            <a:r>
              <a:rPr lang="ru-RU" sz="2000" b="1" u="sng" dirty="0"/>
              <a:t>наказываются лишением свободы на срок от трех до десяти лет.</a:t>
            </a:r>
          </a:p>
          <a:p>
            <a:pPr algn="just"/>
            <a:endParaRPr lang="ru-RU" sz="2400" b="1" dirty="0" smtClean="0"/>
          </a:p>
          <a:p>
            <a:pPr algn="just"/>
            <a:endParaRPr lang="ru-RU" sz="2400" b="1" dirty="0" smtClean="0"/>
          </a:p>
          <a:p>
            <a:pPr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70319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1535</TotalTime>
  <Words>3</Words>
  <Application>Microsoft Office PowerPoint</Application>
  <PresentationFormat>Экран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Профилактика преступлений  против половой неприкосновенности  в отношении несовершеннолетних</vt:lpstr>
      <vt:lpstr>  Признаки сексуального насилия  у детей и подростков</vt:lpstr>
      <vt:lpstr>Признаки сексуального насилия  у детей и подростков</vt:lpstr>
      <vt:lpstr>  Признаки сексуального насилия  у детей и подростков</vt:lpstr>
      <vt:lpstr>  Признаки сексуального насилия  у детей и подростков</vt:lpstr>
      <vt:lpstr>  Признаки сексуального насилия  у детей и подростков</vt:lpstr>
      <vt:lpstr>  Признаки сексуального насилия  у детей и подростков</vt:lpstr>
      <vt:lpstr>  Признаки сексуального насилия  у детей и подростков</vt:lpstr>
      <vt:lpstr>  Признаки сексуального насилия  у детей и подростков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Нормативное правовое обеспечение деятельности  работников учреждений образования   по профилактике суицидальных рисков среди несовершеннолетних</dc:title>
  <cp:lastModifiedBy>Admin</cp:lastModifiedBy>
  <cp:revision>162</cp:revision>
  <dcterms:modified xsi:type="dcterms:W3CDTF">2019-03-28T13:16:37Z</dcterms:modified>
</cp:coreProperties>
</file>