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902B-E6FE-49F1-A315-842166FF4F4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2955-5B68-4740-A633-6641465F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38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7164" y="1728904"/>
            <a:ext cx="98066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Mistral" panose="03090702030407020403" pitchFamily="66" charset="0"/>
              </a:rPr>
              <a:t>В соответствии в Указом Главы государства от 7 июня 2021 г. № 206 в Беларуси учрежден государственный праздник </a:t>
            </a:r>
          </a:p>
          <a:p>
            <a:pPr algn="ctr"/>
            <a:r>
              <a:rPr lang="ru-RU" sz="4000" dirty="0">
                <a:latin typeface="Mistral" panose="03090702030407020403" pitchFamily="66" charset="0"/>
              </a:rPr>
              <a:t>День народного единства - </a:t>
            </a:r>
          </a:p>
          <a:p>
            <a:pPr algn="ctr"/>
            <a:r>
              <a:rPr lang="ru-RU" sz="4000" dirty="0">
                <a:latin typeface="Mistral" panose="03090702030407020403" pitchFamily="66" charset="0"/>
              </a:rPr>
              <a:t>17 сентября</a:t>
            </a:r>
          </a:p>
        </p:txBody>
      </p:sp>
      <p:sp>
        <p:nvSpPr>
          <p:cNvPr id="9" name="AutoShape 2" descr="https://catherineasquithgallery.com/uploads/posts/2021-02/1613466920_4-p-fon-dlya-prezentatsii-v-belorusskom-stile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8860" y="1422501"/>
            <a:ext cx="10635472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i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«Советское правительство не может также безразлично относиться к тому, чтобы единокровные украинцы и белорусы, проживающие на территории Польши, брошенные на произвол судьбы, остались беззащитными. Ввиду такой обстановки советское правительство отдало распоряжение Главному командованию Красной армии дать приказ войскам перейти границу и взять под свою защиту жизнь и имущество населения Западной Украины и Западной Белоруссии».</a:t>
            </a:r>
            <a:endParaRPr lang="ru-RU" sz="3600" i="1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9550" y="212533"/>
            <a:ext cx="490450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17 сентября 1939 года началось воссоединение Западной и </a:t>
            </a:r>
          </a:p>
          <a:p>
            <a:pPr algn="ctr"/>
            <a:r>
              <a:rPr lang="ru-RU" sz="24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Восточной Беларуси</a:t>
            </a:r>
            <a:endParaRPr lang="ru-RU" sz="2400" b="1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470"/>
          <a:stretch/>
        </p:blipFill>
        <p:spPr>
          <a:xfrm>
            <a:off x="929949" y="1625395"/>
            <a:ext cx="8717633" cy="50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34" t="1940" r="3620" b="29934"/>
          <a:stretch/>
        </p:blipFill>
        <p:spPr>
          <a:xfrm>
            <a:off x="1654225" y="304800"/>
            <a:ext cx="894474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4810" y="185264"/>
            <a:ext cx="8603673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«…белорусское население подлежит полонизации. Оно представляет собой пассивную массу без национального сознания, без государственных традиций… Надо, чтобы оно мыслило по-польски и училось по-польски в духе польской государственности»</a:t>
            </a:r>
            <a:endParaRPr lang="ru-RU" sz="3600" b="1" i="1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6210" y="3681920"/>
            <a:ext cx="502227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Mistral" panose="03090702030407020403" pitchFamily="66" charset="0"/>
              </a:rPr>
              <a:t>Белостокский</a:t>
            </a:r>
            <a:r>
              <a:rPr lang="ru-RU" sz="2800" dirty="0" smtClean="0">
                <a:latin typeface="Mistral" panose="03090702030407020403" pitchFamily="66" charset="0"/>
              </a:rPr>
              <a:t> воевода Генрик </a:t>
            </a:r>
            <a:r>
              <a:rPr lang="ru-RU" sz="2800" dirty="0" err="1" smtClean="0">
                <a:latin typeface="Mistral" panose="03090702030407020403" pitchFamily="66" charset="0"/>
              </a:rPr>
              <a:t>Осташевский</a:t>
            </a:r>
            <a:r>
              <a:rPr lang="ru-RU" sz="2800" dirty="0" smtClean="0">
                <a:latin typeface="Mistral" panose="03090702030407020403" pitchFamily="66" charset="0"/>
              </a:rPr>
              <a:t> 23 июня 1939 года в секретном докладе в МВД Польши указывал, что белорусское население подлежит ассимиляции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6" y="3747626"/>
            <a:ext cx="60960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latin typeface="Mistral" panose="03090702030407020403" pitchFamily="66" charset="0"/>
              </a:rPr>
              <a:t>Берёза-</a:t>
            </a:r>
            <a:r>
              <a:rPr lang="ru-RU" sz="2000" b="1" dirty="0" err="1" smtClean="0">
                <a:latin typeface="Mistral" panose="03090702030407020403" pitchFamily="66" charset="0"/>
              </a:rPr>
              <a:t>Картузская</a:t>
            </a:r>
            <a:r>
              <a:rPr lang="ru-RU" sz="2000" b="1" dirty="0" smtClean="0">
                <a:latin typeface="Mistral" panose="03090702030407020403" pitchFamily="66" charset="0"/>
              </a:rPr>
              <a:t> — концентрационный лагерь, </a:t>
            </a:r>
            <a:r>
              <a:rPr lang="ru-RU" sz="2000" dirty="0" smtClean="0">
                <a:latin typeface="Mistral" panose="03090702030407020403" pitchFamily="66" charset="0"/>
              </a:rPr>
              <a:t>созданный властями Польской Республики в 1934 году в городе Берёза-</a:t>
            </a:r>
            <a:r>
              <a:rPr lang="ru-RU" sz="2000" dirty="0" err="1" smtClean="0">
                <a:latin typeface="Mistral" panose="03090702030407020403" pitchFamily="66" charset="0"/>
              </a:rPr>
              <a:t>Картузская</a:t>
            </a:r>
            <a:r>
              <a:rPr lang="ru-RU" sz="2000" dirty="0" smtClean="0">
                <a:latin typeface="Mistral" panose="03090702030407020403" pitchFamily="66" charset="0"/>
              </a:rPr>
              <a:t> (сейчас г. Берёза, Брестская область) на территории Западной Белоруссии в качестве места внесудебного интернирования противников правящего режима.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Коменданты лагеря: </a:t>
            </a:r>
            <a:r>
              <a:rPr lang="ru-RU" sz="2000" dirty="0" err="1" smtClean="0">
                <a:latin typeface="Mistral" panose="03090702030407020403" pitchFamily="66" charset="0"/>
              </a:rPr>
              <a:t>Болеслав</a:t>
            </a:r>
            <a:r>
              <a:rPr lang="ru-RU" sz="2000" dirty="0" smtClean="0">
                <a:latin typeface="Mistral" panose="03090702030407020403" pitchFamily="66" charset="0"/>
              </a:rPr>
              <a:t> </a:t>
            </a:r>
            <a:r>
              <a:rPr lang="ru-RU" sz="2000" dirty="0" err="1" smtClean="0">
                <a:latin typeface="Mistral" panose="03090702030407020403" pitchFamily="66" charset="0"/>
              </a:rPr>
              <a:t>Греффнер</a:t>
            </a:r>
            <a:r>
              <a:rPr lang="ru-RU" sz="2000" dirty="0" smtClean="0">
                <a:latin typeface="Mistral" panose="03090702030407020403" pitchFamily="66" charset="0"/>
              </a:rPr>
              <a:t> (до ...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Период эксплуатации: 1934—1939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Тип: Концентрационный, лагерь изоляции</a:t>
            </a:r>
            <a:endParaRPr lang="ru-RU" sz="2000" dirty="0">
              <a:latin typeface="Mistral" panose="030907020304070204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" y="1549422"/>
            <a:ext cx="2985950" cy="20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7" y="0"/>
            <a:ext cx="3445565" cy="3143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17" y="3438525"/>
            <a:ext cx="4876800" cy="3419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42" y="3048000"/>
            <a:ext cx="5715000" cy="381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309" y="355063"/>
            <a:ext cx="1620574" cy="2404438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8203096" y="0"/>
            <a:ext cx="3684105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этап: С 1991 года период независимого существования Белорусского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017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093" y="244160"/>
            <a:ext cx="3929107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"Столетиями наш народ терзали, грабили, уничтожали, в лучшем случае просто не замечали. Поэтому он всегда мечтал о свободе. Чтобы, ни на кого не оглядываясь, жить своим умом, облагораживать родную землю, чтобы развивать национальные традиции и культуру, мирно трудиться ради себя и своих детей, на благо многострадальной Родины. И вот мечта сбылась. Мы живем в независимом государстве. Неимоверно трудно было завоевать эту свободу. И значительно труднее будет отстоять ее".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0353" y="244160"/>
            <a:ext cx="4501647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"История белорусской государственности всегда была непростой. Но стремление нашего народа жить в своем доме было стержнем, который давал силу и укреплял его дух".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0971" y="4834303"/>
            <a:ext cx="7751029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"Наша независимость основана на заслугах поколения победителей. Тех, кто, жертвуя самым дорогим - своей жизнью, принес на нашу землю долгожданную свободу".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8125" r="18466"/>
          <a:stretch/>
        </p:blipFill>
        <p:spPr>
          <a:xfrm>
            <a:off x="4471567" y="244161"/>
            <a:ext cx="3082619" cy="39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80711" y="0"/>
            <a:ext cx="6109854" cy="95410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формирования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государственности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65" y="1655765"/>
            <a:ext cx="6080177" cy="4940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21972" y="3733587"/>
            <a:ext cx="293122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Рогволод</a:t>
            </a:r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? — 978</a:t>
            </a:r>
          </a:p>
          <a:p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Изяслав Владимирович, </a:t>
            </a:r>
          </a:p>
          <a:p>
            <a:r>
              <a:rPr lang="ru-RU" sz="2000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ок</a:t>
            </a:r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. 987 — 1001</a:t>
            </a:r>
          </a:p>
          <a:p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Всеслав </a:t>
            </a:r>
            <a:r>
              <a:rPr lang="ru-RU" sz="2000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Изяславич</a:t>
            </a:r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1001—1003-</a:t>
            </a:r>
          </a:p>
          <a:p>
            <a:r>
              <a:rPr lang="ru-RU" sz="2000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Брячислав</a:t>
            </a:r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Изяславич</a:t>
            </a:r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1003—1044.</a:t>
            </a:r>
          </a:p>
          <a:p>
            <a:r>
              <a:rPr lang="ru-RU" sz="20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Всеслав </a:t>
            </a:r>
            <a:r>
              <a:rPr lang="ru-RU" sz="2000" b="1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Брячиславич</a:t>
            </a:r>
            <a:r>
              <a:rPr lang="ru-RU" sz="20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 Чародей, </a:t>
            </a:r>
          </a:p>
          <a:p>
            <a:r>
              <a:rPr lang="ru-RU" sz="20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1044—1068, 1071—1101</a:t>
            </a:r>
            <a:endParaRPr lang="ru-RU" sz="2000" b="1" dirty="0" smtClean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17" y="1562241"/>
            <a:ext cx="3732292" cy="4955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Mistral" panose="03090702030407020403" pitchFamily="66" charset="0"/>
              </a:rPr>
              <a:t>Святополк Владимирович (988—1015)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Изяслав Ярославич (-1054)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Ярополк </a:t>
            </a:r>
            <a:r>
              <a:rPr lang="ru-RU" sz="2000" dirty="0" err="1" smtClean="0">
                <a:latin typeface="Mistral" panose="03090702030407020403" pitchFamily="66" charset="0"/>
              </a:rPr>
              <a:t>Изяславич</a:t>
            </a:r>
            <a:r>
              <a:rPr lang="ru-RU" sz="2000" dirty="0" smtClean="0">
                <a:latin typeface="Mistral" panose="03090702030407020403" pitchFamily="66" charset="0"/>
              </a:rPr>
              <a:t> (-1086†)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Святополк </a:t>
            </a:r>
            <a:r>
              <a:rPr lang="ru-RU" sz="2000" dirty="0" err="1" smtClean="0">
                <a:latin typeface="Mistral" panose="03090702030407020403" pitchFamily="66" charset="0"/>
              </a:rPr>
              <a:t>Изяславич</a:t>
            </a:r>
            <a:r>
              <a:rPr lang="ru-RU" sz="2000" dirty="0" smtClean="0">
                <a:latin typeface="Mistral" panose="03090702030407020403" pitchFamily="66" charset="0"/>
              </a:rPr>
              <a:t> (-1093)</a:t>
            </a:r>
          </a:p>
          <a:p>
            <a:r>
              <a:rPr lang="ru-RU" sz="2000" dirty="0" err="1" smtClean="0">
                <a:latin typeface="Mistral" panose="03090702030407020403" pitchFamily="66" charset="0"/>
              </a:rPr>
              <a:t>Брячислав</a:t>
            </a:r>
            <a:r>
              <a:rPr lang="ru-RU" sz="2000" dirty="0" smtClean="0">
                <a:latin typeface="Mistral" panose="03090702030407020403" pitchFamily="66" charset="0"/>
              </a:rPr>
              <a:t> </a:t>
            </a:r>
            <a:r>
              <a:rPr lang="ru-RU" sz="2000" dirty="0" err="1" smtClean="0">
                <a:latin typeface="Mistral" panose="03090702030407020403" pitchFamily="66" charset="0"/>
              </a:rPr>
              <a:t>Святополкович</a:t>
            </a:r>
            <a:r>
              <a:rPr lang="ru-RU" sz="2000" dirty="0" smtClean="0">
                <a:latin typeface="Mistral" panose="03090702030407020403" pitchFamily="66" charset="0"/>
              </a:rPr>
              <a:t> (1118 ? — 1123)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Изяслав </a:t>
            </a:r>
            <a:r>
              <a:rPr lang="ru-RU" sz="2000" dirty="0" err="1" smtClean="0">
                <a:latin typeface="Mistral" panose="03090702030407020403" pitchFamily="66" charset="0"/>
              </a:rPr>
              <a:t>Святополкович</a:t>
            </a:r>
            <a:r>
              <a:rPr lang="ru-RU" sz="2000" dirty="0" smtClean="0">
                <a:latin typeface="Mistral" panose="03090702030407020403" pitchFamily="66" charset="0"/>
              </a:rPr>
              <a:t> (1123 — 1127)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Вячеслав Владимирович (1127—1132, 1134—1142 и 1143—1146)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Святослав Всеволодович (1142, 1154)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Ярослав </a:t>
            </a:r>
            <a:r>
              <a:rPr lang="ru-RU" sz="2000" dirty="0" err="1" smtClean="0">
                <a:latin typeface="Mistral" panose="03090702030407020403" pitchFamily="66" charset="0"/>
              </a:rPr>
              <a:t>Изяславич</a:t>
            </a:r>
            <a:r>
              <a:rPr lang="ru-RU" sz="2000" dirty="0" smtClean="0">
                <a:latin typeface="Mistral" panose="03090702030407020403" pitchFamily="66" charset="0"/>
              </a:rPr>
              <a:t> (1146)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Андрей </a:t>
            </a:r>
            <a:r>
              <a:rPr lang="ru-RU" sz="2000" dirty="0" err="1" smtClean="0">
                <a:latin typeface="Mistral" panose="03090702030407020403" pitchFamily="66" charset="0"/>
              </a:rPr>
              <a:t>Боголюбский</a:t>
            </a:r>
            <a:r>
              <a:rPr lang="ru-RU" sz="2000" dirty="0" smtClean="0">
                <a:latin typeface="Mistral" panose="03090702030407020403" pitchFamily="66" charset="0"/>
              </a:rPr>
              <a:t> (1150-1151)</a:t>
            </a:r>
          </a:p>
          <a:p>
            <a:r>
              <a:rPr lang="ru-RU" sz="2000" dirty="0" smtClean="0">
                <a:latin typeface="Mistral" panose="03090702030407020403" pitchFamily="66" charset="0"/>
              </a:rPr>
              <a:t>Борис Юрьевич (1156—1157)</a:t>
            </a:r>
          </a:p>
          <a:p>
            <a:r>
              <a:rPr lang="ru-RU" sz="2400" b="1" dirty="0" smtClean="0">
                <a:latin typeface="Mistral" panose="03090702030407020403" pitchFamily="66" charset="0"/>
              </a:rPr>
              <a:t>Юрий Ярославич</a:t>
            </a:r>
          </a:p>
          <a:p>
            <a:r>
              <a:rPr lang="ru-RU" sz="2400" dirty="0" smtClean="0">
                <a:latin typeface="Mistral" panose="03090702030407020403" pitchFamily="66" charset="0"/>
              </a:rPr>
              <a:t>(1157—1167</a:t>
            </a:r>
            <a:r>
              <a:rPr lang="ru-RU" sz="2000" dirty="0" smtClean="0">
                <a:latin typeface="Mistral" panose="03090702030407020403" pitchFamily="66" charset="0"/>
              </a:rPr>
              <a:t>)</a:t>
            </a:r>
            <a:endParaRPr lang="ru-RU" sz="2000" dirty="0">
              <a:latin typeface="Mistral" panose="030907020304070204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200" y="6588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2746010">
            <a:off x="4020280" y="1523185"/>
            <a:ext cx="2259947" cy="9976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744067">
            <a:off x="7196509" y="5455114"/>
            <a:ext cx="2188113" cy="8649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9872869" y="0"/>
            <a:ext cx="2014331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Полоцкий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1474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10" y="-67495"/>
            <a:ext cx="12644361" cy="790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55" y="3474136"/>
            <a:ext cx="4537364" cy="3017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515" y="3474136"/>
            <a:ext cx="1841373" cy="262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08105" y="1276289"/>
            <a:ext cx="664018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istral" panose="03090702030407020403" pitchFamily="66" charset="0"/>
              </a:rPr>
              <a:t>Великое княжество Литовское, Русское и </a:t>
            </a:r>
            <a:r>
              <a:rPr lang="ru-RU" sz="2400" dirty="0" err="1" smtClean="0">
                <a:latin typeface="Mistral" panose="03090702030407020403" pitchFamily="66" charset="0"/>
              </a:rPr>
              <a:t>Жемойтское</a:t>
            </a:r>
            <a:r>
              <a:rPr lang="ru-RU" sz="2400" dirty="0" smtClean="0">
                <a:latin typeface="Mistral" panose="03090702030407020403" pitchFamily="66" charset="0"/>
              </a:rPr>
              <a:t> (ВКЛ) включала в себя земли современных Беларуси, Литвы, Киевской, Черниговской и Волынской областей Украины и запада России от Балтики до Черного моря.</a:t>
            </a:r>
            <a:endParaRPr lang="ru-RU" sz="2400" dirty="0">
              <a:latin typeface="Mistral" panose="03090702030407020403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5" y="1117263"/>
            <a:ext cx="5193920" cy="5895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Пятно 1 11"/>
          <p:cNvSpPr/>
          <p:nvPr/>
        </p:nvSpPr>
        <p:spPr>
          <a:xfrm>
            <a:off x="4253346" y="2895600"/>
            <a:ext cx="263236" cy="298186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9872869" y="0"/>
            <a:ext cx="2014331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ВКЛ (сер. 13в. – 1569 г.)</a:t>
            </a:r>
          </a:p>
        </p:txBody>
      </p:sp>
    </p:spTree>
    <p:extLst>
      <p:ext uri="{BB962C8B-B14F-4D97-AF65-F5344CB8AC3E}">
        <p14:creationId xmlns:p14="http://schemas.microsoft.com/office/powerpoint/2010/main" val="32670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40" y="1484244"/>
            <a:ext cx="4846695" cy="5500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5" y="1484244"/>
            <a:ext cx="6096000" cy="4572000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9872869" y="0"/>
            <a:ext cx="2014331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РП (1569-1795 гг.) </a:t>
            </a:r>
          </a:p>
        </p:txBody>
      </p:sp>
    </p:spTree>
    <p:extLst>
      <p:ext uri="{BB962C8B-B14F-4D97-AF65-F5344CB8AC3E}">
        <p14:creationId xmlns:p14="http://schemas.microsoft.com/office/powerpoint/2010/main" val="646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92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1" y="1351722"/>
            <a:ext cx="6414654" cy="5019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05" y="1647512"/>
            <a:ext cx="5185495" cy="2906713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8176591" y="0"/>
            <a:ext cx="3710609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Период развития белорусского государства в составе Российской Империи (1795-1917)</a:t>
            </a:r>
          </a:p>
        </p:txBody>
      </p:sp>
    </p:spTree>
    <p:extLst>
      <p:ext uri="{BB962C8B-B14F-4D97-AF65-F5344CB8AC3E}">
        <p14:creationId xmlns:p14="http://schemas.microsoft.com/office/powerpoint/2010/main" val="2819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754293"/>
            <a:ext cx="7824496" cy="5860731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9024730" y="0"/>
            <a:ext cx="2862471" cy="13517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земли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СССР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(1919-1991гг.)</a:t>
            </a:r>
          </a:p>
        </p:txBody>
      </p:sp>
    </p:spTree>
    <p:extLst>
      <p:ext uri="{BB962C8B-B14F-4D97-AF65-F5344CB8AC3E}">
        <p14:creationId xmlns:p14="http://schemas.microsoft.com/office/powerpoint/2010/main" val="10586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988"/>
          <a:stretch/>
        </p:blipFill>
        <p:spPr>
          <a:xfrm>
            <a:off x="5207356" y="66189"/>
            <a:ext cx="6681795" cy="67918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2849" y="1226174"/>
            <a:ext cx="4529461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В состав Польши отошла почти половина этнической территории Беларуси - 98 815 км2 с населением 3 171 627 человек. В составе ССРБ оставалось только 6 уездов бывшей Минской губернии: </a:t>
            </a:r>
            <a:r>
              <a:rPr lang="ru-RU" sz="2800" b="1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Бобруйский</a:t>
            </a:r>
            <a:r>
              <a:rPr lang="ru-RU" sz="28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Борисовский</a:t>
            </a:r>
            <a:r>
              <a:rPr lang="ru-RU" sz="28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Игуменский, </a:t>
            </a:r>
            <a:r>
              <a:rPr lang="ru-RU" sz="2800" b="1" dirty="0" err="1" smtClean="0">
                <a:latin typeface="Mistral" panose="03090702030407020403" pitchFamily="66" charset="0"/>
                <a:cs typeface="Times New Roman" panose="02020603050405020304" pitchFamily="18" charset="0"/>
              </a:rPr>
              <a:t>Мозырский</a:t>
            </a:r>
            <a:r>
              <a:rPr lang="ru-RU" sz="28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, частично Минский и Слуцкий. В итоге площадь республики тогда составляла лишь 52,4 тыс. км2.</a:t>
            </a:r>
            <a:endParaRPr lang="ru-RU" sz="2800" b="1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253192" cy="76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44" y="7303"/>
            <a:ext cx="9146172" cy="68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604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21</cp:revision>
  <dcterms:created xsi:type="dcterms:W3CDTF">2021-09-08T04:56:22Z</dcterms:created>
  <dcterms:modified xsi:type="dcterms:W3CDTF">2022-09-13T20:40:06Z</dcterms:modified>
</cp:coreProperties>
</file>