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61" r:id="rId4"/>
    <p:sldId id="260" r:id="rId5"/>
    <p:sldId id="265" r:id="rId6"/>
    <p:sldId id="266" r:id="rId7"/>
    <p:sldId id="267" r:id="rId8"/>
    <p:sldId id="268" r:id="rId9"/>
    <p:sldId id="262" r:id="rId10"/>
    <p:sldId id="263" r:id="rId11"/>
    <p:sldId id="264" r:id="rId12"/>
    <p:sldId id="269" r:id="rId13"/>
    <p:sldId id="25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6-7 классы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Скорость</c:v>
                </c:pt>
                <c:pt idx="1">
                  <c:v>Количество ошибок</c:v>
                </c:pt>
                <c:pt idx="2">
                  <c:v>Продуктивность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82</c:v>
                </c:pt>
                <c:pt idx="1">
                  <c:v>22</c:v>
                </c:pt>
                <c:pt idx="2">
                  <c:v>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E0-47BD-88B2-DEB050DE288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8-9 классы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Скорость</c:v>
                </c:pt>
                <c:pt idx="1">
                  <c:v>Количество ошибок</c:v>
                </c:pt>
                <c:pt idx="2">
                  <c:v>Продуктивность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91</c:v>
                </c:pt>
                <c:pt idx="1">
                  <c:v>33</c:v>
                </c:pt>
                <c:pt idx="2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E0-47BD-88B2-DEB050DE2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66528"/>
        <c:axId val="21768064"/>
      </c:barChart>
      <c:catAx>
        <c:axId val="21766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68064"/>
        <c:crosses val="autoZero"/>
        <c:auto val="1"/>
        <c:lblAlgn val="ctr"/>
        <c:lblOffset val="100"/>
        <c:noMultiLvlLbl val="0"/>
      </c:catAx>
      <c:valAx>
        <c:axId val="21768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7665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5 уровень - негативное отношение к школе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6-7 классы</c:v>
                </c:pt>
                <c:pt idx="1">
                  <c:v>8-9 классы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D1-4DB5-8C73-4C7A9D1CD7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4 уровень - низкая мотивация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6-7 классы</c:v>
                </c:pt>
                <c:pt idx="1">
                  <c:v>8-9 классы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1D1-4DB5-8C73-4C7A9D1CD7B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уровень  - положительная мотивация, но школа больше привлекает внеурочной деятельностью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6-7 классы</c:v>
                </c:pt>
                <c:pt idx="1">
                  <c:v>8-9 классы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7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1D1-4DB5-8C73-4C7A9D1CD7B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 уровень - нормальная мотивация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6-7 классы</c:v>
                </c:pt>
                <c:pt idx="1">
                  <c:v>8-9 классы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8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1D1-4DB5-8C73-4C7A9D1CD7B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1 уровень- высокая мотивация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6-7 классы</c:v>
                </c:pt>
                <c:pt idx="1">
                  <c:v>8-9 классы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4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1D1-4DB5-8C73-4C7A9D1CD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054400"/>
        <c:axId val="22055936"/>
        <c:axId val="0"/>
      </c:bar3DChart>
      <c:catAx>
        <c:axId val="2205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055936"/>
        <c:crosses val="autoZero"/>
        <c:auto val="1"/>
        <c:lblAlgn val="ctr"/>
        <c:lblOffset val="100"/>
        <c:noMultiLvlLbl val="0"/>
      </c:catAx>
      <c:valAx>
        <c:axId val="22055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054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66814912024872"/>
          <c:y val="0"/>
          <c:w val="0.35107259162049193"/>
          <c:h val="1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45820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 </a:t>
            </a:r>
            <a:r>
              <a:rPr lang="ru-RU" sz="3100" i="1" dirty="0"/>
              <a:t>Родительское собрание </a:t>
            </a:r>
            <a:r>
              <a:rPr lang="ru-RU" i="1" dirty="0"/>
              <a:t/>
            </a:r>
            <a:br>
              <a:rPr lang="ru-RU" i="1" dirty="0"/>
            </a:br>
            <a:r>
              <a:rPr lang="ru-RU" b="1" dirty="0"/>
              <a:t>Воспитание ответственности</a:t>
            </a:r>
            <a:endParaRPr lang="ru-RU" sz="3100" b="1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14282" y="3929042"/>
            <a:ext cx="4214842" cy="2928958"/>
          </a:xfrm>
        </p:spPr>
        <p:txBody>
          <a:bodyPr>
            <a:normAutofit/>
          </a:bodyPr>
          <a:lstStyle/>
          <a:p>
            <a:r>
              <a:rPr lang="ru-RU" i="1" dirty="0"/>
              <a:t>«Учение - это серьезный труд,    требующий организованности,</a:t>
            </a:r>
            <a:endParaRPr lang="ru-RU" dirty="0"/>
          </a:p>
          <a:p>
            <a:r>
              <a:rPr lang="ru-RU" i="1" dirty="0"/>
              <a:t>дисциплины,  </a:t>
            </a:r>
          </a:p>
          <a:p>
            <a:r>
              <a:rPr lang="ru-RU" i="1" dirty="0"/>
              <a:t>волевых усилий</a:t>
            </a:r>
            <a:endParaRPr lang="ru-RU" dirty="0"/>
          </a:p>
          <a:p>
            <a:r>
              <a:rPr lang="ru-RU" i="1" dirty="0"/>
              <a:t>со стороны ребенка».</a:t>
            </a:r>
            <a:endParaRPr lang="ru-RU" dirty="0"/>
          </a:p>
          <a:p>
            <a:r>
              <a:rPr lang="ru-RU" i="1" dirty="0"/>
              <a:t>В. А. </a:t>
            </a:r>
            <a:r>
              <a:rPr lang="ru-RU" i="1" dirty="0" err="1"/>
              <a:t>Крутецкий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http://ladyvenus.ru/uploads/uploaded_images/users/user10/2013/mart2013/6.6_rebenok_v_7_le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64" y="2428868"/>
            <a:ext cx="4786336" cy="4214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>
                <a:solidFill>
                  <a:srgbClr val="C00000"/>
                </a:solidFill>
              </a:rPr>
              <a:t>Ошибки</a:t>
            </a:r>
            <a:r>
              <a:rPr lang="ru-RU" dirty="0"/>
              <a:t> родительского воспитания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857364"/>
            <a:ext cx="8858312" cy="4717172"/>
          </a:xfrm>
        </p:spPr>
        <p:txBody>
          <a:bodyPr>
            <a:normAutofit/>
          </a:bodyPr>
          <a:lstStyle/>
          <a:p>
            <a:r>
              <a:rPr lang="ru-RU" dirty="0"/>
              <a:t>Большая занятость и отсутствие времени.</a:t>
            </a:r>
          </a:p>
          <a:p>
            <a:r>
              <a:rPr lang="ru-RU" dirty="0"/>
              <a:t>Контроль результата вместо контроля процесса.</a:t>
            </a:r>
          </a:p>
          <a:p>
            <a:pPr>
              <a:buNone/>
            </a:pPr>
            <a:r>
              <a:rPr lang="ru-RU" dirty="0"/>
              <a:t>   </a:t>
            </a:r>
            <a:r>
              <a:rPr lang="ru-RU" sz="1600" i="1" dirty="0">
                <a:solidFill>
                  <a:srgbClr val="002060"/>
                </a:solidFill>
              </a:rPr>
              <a:t>Пример №1. Ребенок небрежно выполнил упражнение, допустил много ошибок. </a:t>
            </a:r>
          </a:p>
          <a:p>
            <a:pPr>
              <a:buNone/>
            </a:pPr>
            <a:r>
              <a:rPr lang="ru-RU" sz="1600" i="1" dirty="0">
                <a:solidFill>
                  <a:srgbClr val="002060"/>
                </a:solidFill>
              </a:rPr>
              <a:t>      Пример №2. Ребенка попросили рассказать заданное стихотворение. Он запинался, читал невыразительно, не смог дочитать до конца.</a:t>
            </a:r>
          </a:p>
          <a:p>
            <a:r>
              <a:rPr lang="ru-RU" dirty="0"/>
              <a:t>Подмена работы школьника работой родителей.</a:t>
            </a:r>
          </a:p>
          <a:p>
            <a:pPr>
              <a:buNone/>
            </a:pPr>
            <a:r>
              <a:rPr lang="ru-RU" sz="1400" dirty="0"/>
              <a:t>       </a:t>
            </a:r>
            <a:r>
              <a:rPr lang="ru-RU" sz="1600" dirty="0">
                <a:solidFill>
                  <a:srgbClr val="002060"/>
                </a:solidFill>
              </a:rPr>
              <a:t>Пример №3. Ребенок  говорит родителю, что не знает, как решить задачу (выполнить упражнение).</a:t>
            </a:r>
          </a:p>
          <a:p>
            <a:r>
              <a:rPr lang="ru-RU" dirty="0"/>
              <a:t>Отсутствие единства в требованиях учителя и родителей вызывает у детей отрицательное отношение к учебе.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715436" cy="14954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Помощь родителей 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/>
              <a:t>в формировании ответственного отношения детей к учению?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249424"/>
            <a:ext cx="8643998" cy="432511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i="1" dirty="0"/>
              <a:t>Пример родителей, жизнь и атмосфера семьи </a:t>
            </a:r>
            <a:r>
              <a:rPr lang="ru-RU" sz="2400" dirty="0"/>
              <a:t>– основа для воспитании у ребенка  ответственного отношения к учению. </a:t>
            </a:r>
            <a:r>
              <a:rPr lang="ru-RU" sz="2400" i="1" dirty="0"/>
              <a:t>Осознание</a:t>
            </a:r>
            <a:r>
              <a:rPr lang="ru-RU" sz="2400" dirty="0"/>
              <a:t> детьми </a:t>
            </a:r>
            <a:r>
              <a:rPr lang="ru-RU" sz="2400" i="1" dirty="0"/>
              <a:t>значимости своих обязанностей </a:t>
            </a:r>
            <a:r>
              <a:rPr lang="ru-RU" sz="2400" dirty="0"/>
              <a:t>становится стимулом в учении.</a:t>
            </a:r>
          </a:p>
          <a:p>
            <a:pPr algn="just"/>
            <a:r>
              <a:rPr lang="ru-RU" sz="2400" dirty="0"/>
              <a:t>Выработка у ребенка </a:t>
            </a:r>
            <a:r>
              <a:rPr lang="ru-RU" sz="2400" i="1" dirty="0"/>
              <a:t>привычки систематически и качественно</a:t>
            </a:r>
            <a:r>
              <a:rPr lang="ru-RU" sz="2400" dirty="0"/>
              <a:t> готовить уроки.</a:t>
            </a:r>
          </a:p>
          <a:p>
            <a:pPr algn="just"/>
            <a:r>
              <a:rPr lang="ru-RU" sz="2400" i="1" dirty="0"/>
              <a:t>Заинтересованность родителей </a:t>
            </a:r>
            <a:r>
              <a:rPr lang="ru-RU" sz="2400" dirty="0"/>
              <a:t>учебными делами детей, внимание к вопросам учения </a:t>
            </a:r>
            <a:r>
              <a:rPr lang="ru-RU" sz="2400" i="1" dirty="0"/>
              <a:t>стимулирую</a:t>
            </a:r>
            <a:r>
              <a:rPr lang="ru-RU" sz="2400" dirty="0"/>
              <a:t>т формирование у ребят чувства </a:t>
            </a:r>
            <a:r>
              <a:rPr lang="ru-RU" sz="2400" i="1" dirty="0"/>
              <a:t>ответственности</a:t>
            </a:r>
            <a:r>
              <a:rPr lang="ru-RU" sz="2400" dirty="0"/>
              <a:t> за результаты учебной деятельности, заставляют детей переживать неудачи в учении.</a:t>
            </a:r>
          </a:p>
          <a:p>
            <a:pPr algn="just"/>
            <a:r>
              <a:rPr lang="ru-RU" sz="2400" dirty="0"/>
              <a:t>Важно показать ребенку, что его переживания - это переживания родителей, его радость - их радость. Следует  помочь ему в формировании </a:t>
            </a:r>
            <a:r>
              <a:rPr lang="ru-RU" sz="2400" i="1" dirty="0"/>
              <a:t>умения преодолевать трудности</a:t>
            </a:r>
            <a:r>
              <a:rPr lang="ru-RU" sz="2400" dirty="0"/>
              <a:t>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/>
              <a:t>Решаем проблему </a:t>
            </a:r>
            <a:r>
              <a:rPr lang="ru-RU" i="1" dirty="0">
                <a:solidFill>
                  <a:srgbClr val="C00000"/>
                </a:solidFill>
              </a:rPr>
              <a:t>ВНИМАНИЯ</a:t>
            </a:r>
            <a:r>
              <a:rPr lang="ru-RU" dirty="0"/>
              <a:t> вместе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4038600" cy="500257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Спокойная обстановка для работы без перегрузок</a:t>
            </a:r>
          </a:p>
          <a:p>
            <a:r>
              <a:rPr lang="ru-RU" dirty="0"/>
              <a:t>Все необходимое для работы – под рукой</a:t>
            </a:r>
          </a:p>
          <a:p>
            <a:r>
              <a:rPr lang="ru-RU" dirty="0"/>
              <a:t>В перерыве – двигательная гимнастика</a:t>
            </a:r>
          </a:p>
          <a:p>
            <a:r>
              <a:rPr lang="ru-RU" dirty="0"/>
              <a:t>Развитие навыков самоконтроля</a:t>
            </a:r>
          </a:p>
          <a:p>
            <a:r>
              <a:rPr lang="ru-RU" dirty="0"/>
              <a:t>Использование развивающих упражнений </a:t>
            </a:r>
          </a:p>
          <a:p>
            <a:endParaRPr lang="ru-RU" dirty="0"/>
          </a:p>
          <a:p>
            <a:pPr algn="r">
              <a:buNone/>
            </a:pPr>
            <a:r>
              <a:rPr lang="ru-RU" dirty="0"/>
              <a:t>     </a:t>
            </a:r>
            <a:r>
              <a:rPr lang="ru-RU" i="1" dirty="0">
                <a:solidFill>
                  <a:srgbClr val="C00000"/>
                </a:solidFill>
              </a:rPr>
              <a:t>Рассеянность</a:t>
            </a:r>
            <a:r>
              <a:rPr lang="ru-RU" i="1" dirty="0">
                <a:solidFill>
                  <a:srgbClr val="002060"/>
                </a:solidFill>
              </a:rPr>
              <a:t> </a:t>
            </a:r>
          </a:p>
          <a:p>
            <a:pPr algn="r">
              <a:buNone/>
            </a:pPr>
            <a:r>
              <a:rPr lang="ru-RU" i="1" dirty="0">
                <a:solidFill>
                  <a:srgbClr val="002060"/>
                </a:solidFill>
              </a:rPr>
              <a:t>     может быть следствием нарушения мозговой деятельности или состояния здоровья</a:t>
            </a:r>
          </a:p>
        </p:txBody>
      </p:sp>
      <p:pic>
        <p:nvPicPr>
          <p:cNvPr id="6" name="Содержимое 5" descr="http://sekretiki7ya.ru/wp-content/uploads/Risunok3.jpg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04864"/>
            <a:ext cx="4104456" cy="381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8458200" cy="1470025"/>
          </a:xfrm>
        </p:spPr>
        <p:txBody>
          <a:bodyPr/>
          <a:lstStyle/>
          <a:p>
            <a:pPr algn="ctr"/>
            <a:r>
              <a:rPr lang="ru-RU" i="1" dirty="0"/>
              <a:t>Спасибо за сотрудничество!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39552" y="4293096"/>
            <a:ext cx="8219256" cy="1752600"/>
          </a:xfrm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rgbClr val="C00000"/>
                </a:solidFill>
              </a:rPr>
              <a:t>Поверь в своего ребенка, и ты поможешь ему создать будущее!</a:t>
            </a:r>
          </a:p>
          <a:p>
            <a:r>
              <a:rPr lang="ru-RU" sz="2800" b="1" i="1" dirty="0">
                <a:solidFill>
                  <a:srgbClr val="C00000"/>
                </a:solidFill>
              </a:rPr>
              <a:t> 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В.Н. Познякова</a:t>
            </a:r>
          </a:p>
          <a:p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ГУО «Средняя школа № 34 г. Бобруйск»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2285992"/>
            <a:ext cx="8458200" cy="1014416"/>
          </a:xfrm>
        </p:spPr>
        <p:txBody>
          <a:bodyPr/>
          <a:lstStyle/>
          <a:p>
            <a:pPr algn="just"/>
            <a:r>
              <a:rPr lang="ru-RU" dirty="0"/>
              <a:t>Цель: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8596" y="4357694"/>
            <a:ext cx="8258204" cy="17526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 </a:t>
            </a:r>
            <a:r>
              <a:rPr lang="ru-RU" sz="2800" dirty="0">
                <a:solidFill>
                  <a:schemeClr val="tx1"/>
                </a:solidFill>
              </a:rPr>
              <a:t>способствовать повышению мотивации учения и успешности обучения посредством установления единой педагогической позиции семьи и школы.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rmAutofit/>
          </a:bodyPr>
          <a:lstStyle/>
          <a:p>
            <a:r>
              <a:rPr lang="ru-RU" sz="3200" i="1" dirty="0"/>
              <a:t>Школьник, добросовестно относящийся к учебе обладает качествами: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ответственность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организованность 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дисциплинированность 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инициативность 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требовательность к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себе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endParaRPr lang="ru-RU" i="1" dirty="0"/>
          </a:p>
          <a:p>
            <a:endParaRPr lang="ru-RU" u="sng" dirty="0"/>
          </a:p>
          <a:p>
            <a:pPr algn="just">
              <a:buNone/>
            </a:pP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Причем</a:t>
            </a:r>
            <a:r>
              <a:rPr lang="ru-RU" i="1" u="sng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подобное отношение ребенок часто "переносит" </a:t>
            </a:r>
          </a:p>
          <a:p>
            <a:pPr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 все дела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которые выполняет в школе и дома.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382000" cy="928694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ОТВЕТСТВЕННОСТЬ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643050"/>
            <a:ext cx="4041648" cy="457200"/>
          </a:xfrm>
        </p:spPr>
        <p:txBody>
          <a:bodyPr/>
          <a:lstStyle/>
          <a:p>
            <a:r>
              <a:rPr lang="ru-RU" dirty="0"/>
              <a:t>Словари рассказывают…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14876" y="1643050"/>
            <a:ext cx="4041775" cy="714380"/>
          </a:xfrm>
        </p:spPr>
        <p:txBody>
          <a:bodyPr/>
          <a:lstStyle/>
          <a:p>
            <a:r>
              <a:rPr lang="ru-RU" dirty="0"/>
              <a:t>Сегодня …  ответственность школьника в учении - это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14282" y="2214554"/>
            <a:ext cx="4208366" cy="464344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«Толковом словаре русского языка» под редакцией Д.Н. Ушакова: </a:t>
            </a:r>
          </a:p>
          <a:p>
            <a:pPr>
              <a:buNone/>
            </a:pPr>
            <a:r>
              <a:rPr lang="ru-RU" dirty="0"/>
              <a:t>   «ответственность» - это обязанность отчитываться о своих действиях  (в рамках порученного дела или обязательств) и отвечать за их результаты.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В«Словаре русского языка» С.И. Ожегова:</a:t>
            </a:r>
          </a:p>
          <a:p>
            <a:pPr>
              <a:buNone/>
            </a:pPr>
            <a:r>
              <a:rPr lang="ru-RU" dirty="0"/>
              <a:t>    «ответственность»  - это обязанность человека отвечать за все свои действия и поступки.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500306"/>
            <a:ext cx="4041775" cy="4094413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/>
              <a:t>добросовестная, систематическая подготовка домашних заданий, </a:t>
            </a:r>
          </a:p>
          <a:p>
            <a:r>
              <a:rPr lang="ru-RU" sz="2600" dirty="0"/>
              <a:t>осознание значимости работы, </a:t>
            </a:r>
          </a:p>
          <a:p>
            <a:r>
              <a:rPr lang="ru-RU" sz="2600" dirty="0"/>
              <a:t>познавательный интерес, </a:t>
            </a:r>
          </a:p>
          <a:p>
            <a:r>
              <a:rPr lang="ru-RU" sz="2600" dirty="0"/>
              <a:t>переживание за свои успехи и неудачи,</a:t>
            </a:r>
          </a:p>
          <a:p>
            <a:r>
              <a:rPr lang="ru-RU" sz="2600" dirty="0"/>
              <a:t>стремление выполнить работу  как можно лучше. </a:t>
            </a:r>
          </a:p>
          <a:p>
            <a:endParaRPr lang="ru-RU" u="sng" dirty="0"/>
          </a:p>
          <a:p>
            <a:pPr>
              <a:buNone/>
            </a:pPr>
            <a:r>
              <a:rPr lang="ru-RU" i="1" dirty="0"/>
              <a:t>     </a:t>
            </a:r>
            <a:r>
              <a:rPr lang="ru-RU" sz="2600" i="1" dirty="0">
                <a:solidFill>
                  <a:srgbClr val="002060"/>
                </a:solidFill>
              </a:rPr>
              <a:t>Воспитание ответственного отношения к учению— комплексная задача педагогов и родителей , так как, решая ее, они воздействуют на все стороны личности школьника, формируя ее в целом.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8458200" cy="2315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i="1" dirty="0"/>
              <a:t>Результаты </a:t>
            </a:r>
            <a:br>
              <a:rPr lang="ru-RU" b="1" i="1" dirty="0"/>
            </a:br>
            <a:r>
              <a:rPr lang="ru-RU" b="1" i="1" dirty="0"/>
              <a:t>психодиагностики</a:t>
            </a:r>
            <a:r>
              <a:rPr lang="ru-RU" dirty="0"/>
              <a:t/>
            </a:r>
            <a:br>
              <a:rPr lang="ru-RU" dirty="0"/>
            </a:br>
            <a:endParaRPr lang="ru-RU" sz="2400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483768" y="4437112"/>
            <a:ext cx="6321152" cy="1728192"/>
          </a:xfrm>
        </p:spPr>
        <p:txBody>
          <a:bodyPr>
            <a:normAutofit fontScale="92500" lnSpcReduction="10000"/>
          </a:bodyPr>
          <a:lstStyle/>
          <a:p>
            <a:r>
              <a:rPr lang="ru-RU" sz="2800" i="1" dirty="0"/>
              <a:t>«Река истины протекает </a:t>
            </a:r>
          </a:p>
          <a:p>
            <a:pPr algn="r"/>
            <a:r>
              <a:rPr lang="ru-RU" sz="2800" i="1" dirty="0"/>
              <a:t>через каналы заблуждений.»</a:t>
            </a:r>
          </a:p>
          <a:p>
            <a:pPr algn="r"/>
            <a:r>
              <a:rPr lang="ru-RU" sz="2800" i="1" dirty="0"/>
              <a:t/>
            </a:r>
            <a:br>
              <a:rPr lang="ru-RU" sz="2800" i="1" dirty="0"/>
            </a:br>
            <a:r>
              <a:rPr lang="ru-RU" sz="2800" i="1" dirty="0"/>
              <a:t>Рабиндранат Тагор</a:t>
            </a:r>
          </a:p>
          <a:p>
            <a:endParaRPr lang="ru-RU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864096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Самооценка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07504" y="1700808"/>
            <a:ext cx="4388296" cy="507457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    </a:t>
            </a:r>
            <a:r>
              <a:rPr lang="ru-RU" dirty="0">
                <a:solidFill>
                  <a:srgbClr val="00B0F0"/>
                </a:solidFill>
              </a:rPr>
              <a:t>Отношение к своему имени</a:t>
            </a:r>
          </a:p>
          <a:p>
            <a:pPr>
              <a:buNone/>
            </a:pP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Нравится ли тебе твое имя?</a:t>
            </a:r>
          </a:p>
          <a:p>
            <a:pPr>
              <a:buNone/>
            </a:pPr>
            <a:r>
              <a:rPr lang="ru-RU" sz="1400" dirty="0"/>
              <a:t>        Да – 20 человек (95%)</a:t>
            </a:r>
          </a:p>
          <a:p>
            <a:r>
              <a:rPr lang="ru-RU" dirty="0"/>
              <a:t>Ты хотел бы иметь другое имя?</a:t>
            </a:r>
          </a:p>
          <a:p>
            <a:pPr>
              <a:buNone/>
            </a:pPr>
            <a:r>
              <a:rPr lang="ru-RU" sz="1400" dirty="0"/>
              <a:t>        Да – 20 человек (95%)</a:t>
            </a:r>
          </a:p>
          <a:p>
            <a:r>
              <a:rPr lang="ru-RU" dirty="0"/>
              <a:t>Какое имя ты хотел бы иметь?</a:t>
            </a:r>
          </a:p>
          <a:p>
            <a:pPr>
              <a:buNone/>
            </a:pPr>
            <a:r>
              <a:rPr lang="ru-RU" sz="1400" dirty="0"/>
              <a:t>        Свое  - 15 человек (71%)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5074579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00B0F0"/>
                </a:solidFill>
              </a:rPr>
              <a:t>Развитие самоконтроля</a:t>
            </a:r>
          </a:p>
          <a:p>
            <a:pPr>
              <a:buNone/>
            </a:pPr>
            <a:endParaRPr lang="ru-RU" dirty="0">
              <a:solidFill>
                <a:srgbClr val="00B0F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00B0F0"/>
                </a:solidFill>
              </a:rPr>
              <a:t>1 уровень</a:t>
            </a:r>
          </a:p>
          <a:p>
            <a:r>
              <a:rPr lang="ru-RU" dirty="0"/>
              <a:t>Продуктивное решение проблемы (35%)</a:t>
            </a:r>
          </a:p>
          <a:p>
            <a:pPr>
              <a:buNone/>
            </a:pPr>
            <a:r>
              <a:rPr lang="ru-RU" dirty="0">
                <a:solidFill>
                  <a:srgbClr val="00B0F0"/>
                </a:solidFill>
              </a:rPr>
              <a:t>2 уровень</a:t>
            </a:r>
          </a:p>
          <a:p>
            <a:r>
              <a:rPr lang="ru-RU" dirty="0"/>
              <a:t>Причина в самом персонаже, отсроченное решение проблемы (33%)</a:t>
            </a:r>
          </a:p>
          <a:p>
            <a:pPr>
              <a:buNone/>
            </a:pPr>
            <a:r>
              <a:rPr lang="ru-RU" dirty="0">
                <a:solidFill>
                  <a:srgbClr val="00B0F0"/>
                </a:solidFill>
              </a:rPr>
              <a:t>3 уровень</a:t>
            </a:r>
          </a:p>
          <a:p>
            <a:r>
              <a:rPr lang="ru-RU" dirty="0"/>
              <a:t>Позиция бездействия (17%)</a:t>
            </a:r>
          </a:p>
          <a:p>
            <a:pPr>
              <a:buNone/>
            </a:pPr>
            <a:r>
              <a:rPr lang="ru-RU" dirty="0">
                <a:solidFill>
                  <a:srgbClr val="00B0F0"/>
                </a:solidFill>
              </a:rPr>
              <a:t>4 уровень</a:t>
            </a:r>
          </a:p>
          <a:p>
            <a:r>
              <a:rPr lang="ru-RU" dirty="0"/>
              <a:t>Непродуктивное решение проблемы (27%)</a:t>
            </a:r>
          </a:p>
          <a:p>
            <a:pPr>
              <a:buNone/>
            </a:pPr>
            <a:r>
              <a:rPr lang="ru-RU" dirty="0">
                <a:solidFill>
                  <a:srgbClr val="00B0F0"/>
                </a:solidFill>
              </a:rPr>
              <a:t>5 уровень</a:t>
            </a:r>
          </a:p>
          <a:p>
            <a:r>
              <a:rPr lang="ru-RU" dirty="0"/>
              <a:t>Неадекватная оценка проблемной ситуации (30%)</a:t>
            </a:r>
          </a:p>
        </p:txBody>
      </p:sp>
      <p:pic>
        <p:nvPicPr>
          <p:cNvPr id="6" name="Рисунок 5" descr="http://www.yabooza.ru/public/uploads/news/22/big/IMG_4db06b337da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33056"/>
            <a:ext cx="3744416" cy="2769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Внимание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42713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Учебная мотивация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151461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14282" y="714356"/>
            <a:ext cx="8643998" cy="1066800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  <a:latin typeface="+mn-lt"/>
              </a:rPr>
              <a:t>Режим дня</a:t>
            </a:r>
            <a:r>
              <a:rPr lang="ru-RU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dirty="0"/>
              <a:t>и ОТВЕТСТВЕННОСТЬ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860048"/>
          </a:xfrm>
        </p:spPr>
        <p:txBody>
          <a:bodyPr>
            <a:normAutofit fontScale="62500" lnSpcReduction="20000"/>
          </a:bodyPr>
          <a:lstStyle/>
          <a:p>
            <a:endParaRPr lang="ru-RU" u="sng" dirty="0"/>
          </a:p>
          <a:p>
            <a:pPr algn="just"/>
            <a:r>
              <a:rPr lang="ru-RU" sz="3200" dirty="0"/>
              <a:t>Работоспособность  школьника </a:t>
            </a:r>
            <a:r>
              <a:rPr lang="ru-RU" sz="3200" i="1" dirty="0"/>
              <a:t>меняется</a:t>
            </a:r>
            <a:r>
              <a:rPr lang="ru-RU" sz="3200" dirty="0"/>
              <a:t> в течение суток, недели, месяца, года.</a:t>
            </a:r>
          </a:p>
          <a:p>
            <a:pPr algn="just"/>
            <a:endParaRPr lang="ru-RU" sz="1600" dirty="0"/>
          </a:p>
          <a:p>
            <a:pPr algn="just"/>
            <a:r>
              <a:rPr lang="ru-RU" sz="3200" dirty="0"/>
              <a:t>Ребенок должен ложиться спать и вставать в одно и то же время. Таким образом он легче засыпает и дольше отдыхает.  От того, как пройдет время от подъема до начала уроков , зависит </a:t>
            </a:r>
            <a:r>
              <a:rPr lang="ru-RU" sz="3200" i="1" dirty="0"/>
              <a:t>работоспособность</a:t>
            </a:r>
            <a:r>
              <a:rPr lang="ru-RU" sz="3200" dirty="0"/>
              <a:t> ребенка в течение всего дня.</a:t>
            </a:r>
          </a:p>
          <a:p>
            <a:pPr algn="just"/>
            <a:endParaRPr lang="ru-RU" sz="1600" dirty="0"/>
          </a:p>
          <a:p>
            <a:pPr algn="just"/>
            <a:r>
              <a:rPr lang="ru-RU" sz="3200" i="1" dirty="0"/>
              <a:t>ПОМНИТЕ!</a:t>
            </a:r>
            <a:r>
              <a:rPr lang="ru-RU" sz="3200" dirty="0"/>
              <a:t> Потребность в сне у младшего школьника – 9-10 часов, у старших не менее 8 часов. </a:t>
            </a:r>
          </a:p>
          <a:p>
            <a:pPr algn="just"/>
            <a:endParaRPr lang="ru-RU" sz="1600" dirty="0"/>
          </a:p>
          <a:p>
            <a:pPr algn="just"/>
            <a:r>
              <a:rPr lang="ru-RU" sz="3200" dirty="0"/>
              <a:t>Очень важно четко установить время для выполнения домашних заданий:  занятия всегда должны начинаться </a:t>
            </a:r>
            <a:r>
              <a:rPr lang="ru-RU" sz="3200" i="1" dirty="0"/>
              <a:t>в одно и то же время</a:t>
            </a:r>
            <a:r>
              <a:rPr lang="ru-RU" sz="3200" dirty="0"/>
              <a:t>.  Постоянство времени способствует сокращению у школьника количества времени включения в работу,  возникает состояние предрасположенности к умственной работе . Таким образом у ребенка  вырабатывается </a:t>
            </a:r>
            <a:r>
              <a:rPr lang="ru-RU" sz="3200" i="1" dirty="0"/>
              <a:t>ответственность </a:t>
            </a:r>
            <a:r>
              <a:rPr lang="ru-RU" sz="3200" dirty="0"/>
              <a:t>и привычка к систематическому выполнению домашних заданий.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824</TotalTime>
  <Words>700</Words>
  <Application>Microsoft Office PowerPoint</Application>
  <PresentationFormat>Экран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   Родительское собрание  Воспитание ответственности</vt:lpstr>
      <vt:lpstr>Цель:</vt:lpstr>
      <vt:lpstr>Школьник, добросовестно относящийся к учебе обладает качествами:</vt:lpstr>
      <vt:lpstr>ОТВЕТСТВЕННОСТЬ</vt:lpstr>
      <vt:lpstr>   Результаты  психодиагностики </vt:lpstr>
      <vt:lpstr>Самооценка</vt:lpstr>
      <vt:lpstr>Внимание</vt:lpstr>
      <vt:lpstr>Учебная мотивация</vt:lpstr>
      <vt:lpstr>Режим дня и ОТВЕТСТВЕННОСТЬ</vt:lpstr>
      <vt:lpstr>Ошибки родительского воспитания</vt:lpstr>
      <vt:lpstr>Помощь родителей  в формировании ответственного отношения детей к учению?</vt:lpstr>
      <vt:lpstr>Решаем проблему ВНИМАНИЯ вместе</vt:lpstr>
      <vt:lpstr>Спасибо за сотрудничество!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SerVer</cp:lastModifiedBy>
  <cp:revision>66</cp:revision>
  <dcterms:modified xsi:type="dcterms:W3CDTF">2020-05-04T17:03:58Z</dcterms:modified>
</cp:coreProperties>
</file>