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70" r:id="rId5"/>
    <p:sldId id="271" r:id="rId6"/>
    <p:sldId id="272" r:id="rId7"/>
    <p:sldId id="273" r:id="rId8"/>
    <p:sldId id="266" r:id="rId9"/>
    <p:sldId id="262" r:id="rId10"/>
    <p:sldId id="268" r:id="rId11"/>
    <p:sldId id="269" r:id="rId12"/>
    <p:sldId id="267" r:id="rId13"/>
    <p:sldId id="261" r:id="rId14"/>
    <p:sldId id="263" r:id="rId15"/>
    <p:sldId id="265" r:id="rId16"/>
    <p:sldId id="274" r:id="rId17"/>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94624" autoAdjust="0"/>
  </p:normalViewPr>
  <p:slideViewPr>
    <p:cSldViewPr>
      <p:cViewPr varScale="1">
        <p:scale>
          <a:sx n="69" d="100"/>
          <a:sy n="69" d="100"/>
        </p:scale>
        <p:origin x="141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7EAF463A-BC7C-46EE-9F1E-7F377CCA4891}" type="datetimeFigureOut">
              <a:rPr lang="en-US" smtClean="0"/>
              <a:pPr/>
              <a:t>11/2/2022</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A483448D-3A78-4528-A469-B745A65DA480}"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427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99772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4130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2648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743836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7542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7984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1612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8329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879544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61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EAF463A-BC7C-46EE-9F1E-7F377CCA4891}" type="datetimeFigureOut">
              <a:rPr lang="en-US" smtClean="0"/>
              <a:pPr/>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4137234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EAF463A-BC7C-46EE-9F1E-7F377CCA4891}" type="datetimeFigureOut">
              <a:rPr lang="en-US" smtClean="0"/>
              <a:pPr/>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729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EAF463A-BC7C-46EE-9F1E-7F377CCA4891}" type="datetimeFigureOut">
              <a:rPr lang="en-US" smtClean="0"/>
              <a:pPr/>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506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982596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153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25180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EAF463A-BC7C-46EE-9F1E-7F377CCA4891}" type="datetimeFigureOut">
              <a:rPr lang="en-US" smtClean="0"/>
              <a:pPr/>
              <a:t>11/2/2022</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83448D-3A78-4528-A469-B745A65DA480}" type="slidenum">
              <a:rPr lang="en-US" smtClean="0"/>
              <a:pPr/>
              <a:t>‹#›</a:t>
            </a:fld>
            <a:endParaRPr lang="en-US"/>
          </a:p>
        </p:txBody>
      </p:sp>
    </p:spTree>
    <p:extLst>
      <p:ext uri="{BB962C8B-B14F-4D97-AF65-F5344CB8AC3E}">
        <p14:creationId xmlns:p14="http://schemas.microsoft.com/office/powerpoint/2010/main" val="40993677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koob.ru/psychotherap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2400" y="5562600"/>
            <a:ext cx="8991600" cy="1295400"/>
          </a:xfrm>
        </p:spPr>
        <p:txBody>
          <a:bodyPr>
            <a:noAutofit/>
          </a:bodyPr>
          <a:lstStyle/>
          <a:p>
            <a:r>
              <a:rPr lang="ru-RU" sz="23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ГУО «Средняя школа № 34 г. Бобруйска» </a:t>
            </a:r>
          </a:p>
          <a:p>
            <a:r>
              <a:rPr lang="ru-RU" sz="23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a:t>
            </a:r>
            <a:r>
              <a:rPr lang="ru-RU" sz="23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едагог-психолог 2 категория, </a:t>
            </a:r>
            <a:r>
              <a:rPr lang="ru-RU" sz="23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Познякова В.Н.</a:t>
            </a:r>
            <a:endParaRPr lang="ru-RU" sz="23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400" dirty="0" smtClean="0">
                <a:solidFill>
                  <a:schemeClr val="accent5">
                    <a:lumMod val="50000"/>
                  </a:schemeClr>
                </a:solidFill>
              </a:rPr>
              <a:t>г</a:t>
            </a:r>
            <a:r>
              <a:rPr lang="ru-RU" sz="2400" dirty="0" smtClean="0">
                <a:solidFill>
                  <a:schemeClr val="accent5">
                    <a:lumMod val="50000"/>
                  </a:schemeClr>
                </a:solidFill>
              </a:rPr>
              <a:t>.</a:t>
            </a:r>
          </a:p>
        </p:txBody>
      </p:sp>
      <p:pic>
        <p:nvPicPr>
          <p:cNvPr id="34818" name="Picture 2" descr="http://5psy.ru/images/stories/mediateka/prezentaciya_profilaktika_vygoraniya/profilaktika_professionalnogo_vygoraniya.jpg"/>
          <p:cNvPicPr>
            <a:picLocks noChangeAspect="1" noChangeArrowheads="1"/>
          </p:cNvPicPr>
          <p:nvPr/>
        </p:nvPicPr>
        <p:blipFill>
          <a:blip r:embed="rId2"/>
          <a:srcRect/>
          <a:stretch>
            <a:fillRect/>
          </a:stretch>
        </p:blipFill>
        <p:spPr bwMode="auto">
          <a:xfrm>
            <a:off x="1524001" y="1524000"/>
            <a:ext cx="6096000" cy="3733800"/>
          </a:xfrm>
          <a:prstGeom prst="rect">
            <a:avLst/>
          </a:prstGeom>
          <a:noFill/>
        </p:spPr>
      </p:pic>
      <p:sp>
        <p:nvSpPr>
          <p:cNvPr id="4" name="Прямоугольник 3"/>
          <p:cNvSpPr/>
          <p:nvPr/>
        </p:nvSpPr>
        <p:spPr>
          <a:xfrm>
            <a:off x="990600" y="228601"/>
            <a:ext cx="6629400" cy="1077218"/>
          </a:xfrm>
          <a:prstGeom prst="rect">
            <a:avLst/>
          </a:prstGeom>
        </p:spPr>
        <p:txBody>
          <a:bodyPr wrap="square">
            <a:spAutoFit/>
          </a:bodyPr>
          <a:lstStyle/>
          <a:p>
            <a:pPr algn="ctr"/>
            <a:r>
              <a:rPr lang="ru-RU" sz="32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Профилактика эмоционального выгорания педагогов</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85800"/>
          </a:xfrm>
        </p:spPr>
        <p:txBody>
          <a:bodyPr>
            <a:noAutofit/>
          </a:bodyPr>
          <a:lstStyle/>
          <a:p>
            <a:pPr algn="ctr"/>
            <a:r>
              <a:rPr lang="ru-RU" sz="20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БАНК СПОСОБОВ САМОРЕГУЛЯЦИИ</a:t>
            </a:r>
            <a:br>
              <a:rPr lang="ru-RU" sz="20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endParaRPr lang="ru-RU" sz="20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533400" y="609600"/>
            <a:ext cx="7772400" cy="5864352"/>
          </a:xfrm>
        </p:spPr>
        <p:txBody>
          <a:bodyPr>
            <a:normAutofit fontScale="85000" lnSpcReduction="10000"/>
          </a:bodyPr>
          <a:lstStyle/>
          <a:p>
            <a:r>
              <a:rPr lang="ru-RU" sz="2000" b="1" dirty="0" smtClean="0">
                <a:solidFill>
                  <a:schemeClr val="accent5">
                    <a:lumMod val="50000"/>
                  </a:schemeClr>
                </a:solidFill>
                <a:latin typeface="Times New Roman" pitchFamily="18" charset="0"/>
                <a:cs typeface="Times New Roman" pitchFamily="18" charset="0"/>
              </a:rPr>
              <a:t>I. Способы, связанные с управлением дыханием</a:t>
            </a:r>
          </a:p>
          <a:p>
            <a:pPr algn="just">
              <a:buNone/>
            </a:pPr>
            <a:r>
              <a:rPr lang="ru-RU" sz="2000" i="1" dirty="0" smtClean="0"/>
              <a:t>    </a:t>
            </a:r>
            <a:r>
              <a:rPr lang="ru-RU" sz="2000" b="1" i="1" dirty="0" smtClean="0">
                <a:solidFill>
                  <a:schemeClr val="accent5">
                    <a:lumMod val="50000"/>
                  </a:schemeClr>
                </a:solidFill>
              </a:rPr>
              <a:t>Способ 1</a:t>
            </a:r>
            <a:r>
              <a:rPr lang="ru-RU" sz="2000" dirty="0" smtClean="0">
                <a:solidFill>
                  <a:srgbClr val="FF0000"/>
                </a:solidFill>
              </a:rPr>
              <a:t>. </a:t>
            </a:r>
            <a:r>
              <a:rPr lang="ru-RU" sz="2000" dirty="0" smtClean="0"/>
              <a:t>Сидя или стоя постарайтесь по возможности расслабить мышцы тела и сосредоточьте внимание на дыхании. На счет 1—2-3—4 делайте медленный глубокий вдох (при этом живот выпячивается вперед, а грудная клет­ка неподвижна); на следующие четыре счета проводится задержка дыхания; затем плавный выдох на счет 1—2-3-4-5-6; снова задержка перед следующим вдохом на счет 1-2-3-4. Уже через 3-5 минут такого дыхания вы заметите, что ваше состояние стало заметно спокойней и урав­новешенней.</a:t>
            </a:r>
          </a:p>
          <a:p>
            <a:pPr algn="just"/>
            <a:r>
              <a:rPr lang="ru-RU" sz="2000" b="1" i="1" dirty="0" smtClean="0">
                <a:solidFill>
                  <a:schemeClr val="accent5">
                    <a:lumMod val="50000"/>
                  </a:schemeClr>
                </a:solidFill>
              </a:rPr>
              <a:t>Способ 2</a:t>
            </a:r>
            <a:r>
              <a:rPr lang="ru-RU" sz="2000" dirty="0" smtClean="0">
                <a:solidFill>
                  <a:schemeClr val="accent5">
                    <a:lumMod val="50000"/>
                  </a:schemeClr>
                </a:solidFill>
              </a:rPr>
              <a:t>. </a:t>
            </a:r>
            <a:r>
              <a:rPr lang="ru-RU" sz="2000" dirty="0" smtClean="0"/>
              <a:t>Представьте, что перед вашим носом на расстоянии 10—15 см висит пушинка. Дышите только носом и так плавно, чтобы пушинка не колыхалась.</a:t>
            </a:r>
          </a:p>
          <a:p>
            <a:pPr>
              <a:buNone/>
            </a:pPr>
            <a:r>
              <a:rPr lang="ru-RU" sz="2000" dirty="0" smtClean="0">
                <a:solidFill>
                  <a:srgbClr val="FF0000"/>
                </a:solidFill>
              </a:rPr>
              <a:t>   </a:t>
            </a:r>
            <a:r>
              <a:rPr lang="ru-RU" sz="2000" b="1" dirty="0" smtClean="0">
                <a:solidFill>
                  <a:schemeClr val="accent5">
                    <a:lumMod val="50000"/>
                  </a:schemeClr>
                </a:solidFill>
              </a:rPr>
              <a:t>II. Способы, связанные с управлением тонусом мышц, движением.</a:t>
            </a:r>
          </a:p>
          <a:p>
            <a:pPr algn="just"/>
            <a:r>
              <a:rPr lang="ru-RU" sz="2000" b="1" i="1" dirty="0" smtClean="0">
                <a:solidFill>
                  <a:schemeClr val="accent5">
                    <a:lumMod val="50000"/>
                  </a:schemeClr>
                </a:solidFill>
              </a:rPr>
              <a:t>Способ 1</a:t>
            </a:r>
            <a:r>
              <a:rPr lang="ru-RU" sz="2000" dirty="0" smtClean="0">
                <a:solidFill>
                  <a:schemeClr val="accent5">
                    <a:lumMod val="50000"/>
                  </a:schemeClr>
                </a:solidFill>
              </a:rPr>
              <a:t>. </a:t>
            </a:r>
            <a:r>
              <a:rPr lang="ru-RU" sz="2000" dirty="0" smtClean="0">
                <a:latin typeface="Times New Roman" pitchFamily="18" charset="0"/>
                <a:cs typeface="Times New Roman" pitchFamily="18" charset="0"/>
              </a:rPr>
              <a:t>Поскольку добиться полноценного расслабления всех мышц сразу не удается, нужно сосредоточить внима­ние на наиболее напряженных частях тела. Сядьте удобно, закройте глаза; дышите глубоко и медленно; пройдитесь внутренним взором по всему вашему телу, начиная от макушки до кончиков пальцев ног (либо в обратной последовательности) и найдите места наибольшего напряжения (часто это бывают рот, губы, челюсти, шея, затылок, плечи, живот); постарайтесь еще сильнее напрячь места зажимов (до дрожания мышц), делайте это на вдохе; прочувствуйте это напряжение; резко сбросьте напряжение — делайте это на выдохе; сделайте так несколько раз.</a:t>
            </a:r>
          </a:p>
          <a:p>
            <a:pPr>
              <a:buNone/>
            </a:pPr>
            <a:endParaRPr lang="ru-RU" sz="2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305800" cy="533400"/>
          </a:xfrm>
        </p:spPr>
        <p:txBody>
          <a:bodyPr>
            <a:noAutofit/>
          </a:bodyPr>
          <a:lstStyle/>
          <a:p>
            <a:pPr algn="ctr"/>
            <a:r>
              <a:rPr lang="ru-RU" sz="20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БАНК СПОСОБОВ САМОРЕГУЛЯЦИИ</a:t>
            </a:r>
            <a:r>
              <a:rPr lang="ru-RU" sz="2000" b="1" dirty="0" smtClean="0">
                <a:solidFill>
                  <a:schemeClr val="accent5">
                    <a:lumMod val="50000"/>
                  </a:schemeClr>
                </a:solidFill>
                <a:latin typeface="Times New Roman" pitchFamily="18" charset="0"/>
                <a:cs typeface="Times New Roman" pitchFamily="18" charset="0"/>
              </a:rPr>
              <a:t/>
            </a:r>
            <a:br>
              <a:rPr lang="ru-RU" sz="2000" b="1" dirty="0" smtClean="0">
                <a:solidFill>
                  <a:schemeClr val="accent5">
                    <a:lumMod val="50000"/>
                  </a:schemeClr>
                </a:solidFill>
                <a:latin typeface="Times New Roman" pitchFamily="18" charset="0"/>
                <a:cs typeface="Times New Roman" pitchFamily="18" charset="0"/>
              </a:rPr>
            </a:br>
            <a:endParaRPr lang="ru-RU" sz="2000" dirty="0">
              <a:solidFill>
                <a:schemeClr val="accent5">
                  <a:lumMod val="50000"/>
                </a:schemeClr>
              </a:solidFill>
            </a:endParaRPr>
          </a:p>
        </p:txBody>
      </p:sp>
      <p:sp>
        <p:nvSpPr>
          <p:cNvPr id="3" name="Содержимое 2"/>
          <p:cNvSpPr>
            <a:spLocks noGrp="1"/>
          </p:cNvSpPr>
          <p:nvPr>
            <p:ph idx="1"/>
          </p:nvPr>
        </p:nvSpPr>
        <p:spPr>
          <a:xfrm>
            <a:off x="609600" y="609600"/>
            <a:ext cx="7924800" cy="5864352"/>
          </a:xfrm>
        </p:spPr>
        <p:txBody>
          <a:bodyPr>
            <a:normAutofit fontScale="70000" lnSpcReduction="20000"/>
          </a:bodyPr>
          <a:lstStyle/>
          <a:p>
            <a:r>
              <a:rPr lang="ru-RU" b="1" dirty="0" smtClean="0">
                <a:solidFill>
                  <a:schemeClr val="accent5">
                    <a:lumMod val="50000"/>
                  </a:schemeClr>
                </a:solidFill>
                <a:latin typeface="Times New Roman" pitchFamily="18" charset="0"/>
                <a:cs typeface="Times New Roman" pitchFamily="18" charset="0"/>
              </a:rPr>
              <a:t>III. Способы, связанные с воздействием слова</a:t>
            </a:r>
          </a:p>
          <a:p>
            <a:pPr algn="just"/>
            <a:r>
              <a:rPr lang="ru-RU" b="1" i="1" dirty="0" smtClean="0">
                <a:solidFill>
                  <a:schemeClr val="accent5">
                    <a:lumMod val="50000"/>
                  </a:schemeClr>
                </a:solidFill>
                <a:latin typeface="Times New Roman" pitchFamily="18" charset="0"/>
                <a:cs typeface="Times New Roman" pitchFamily="18" charset="0"/>
              </a:rPr>
              <a:t>Способ 1 – </a:t>
            </a:r>
            <a:r>
              <a:rPr lang="ru-RU" b="1" i="1" dirty="0" err="1" smtClean="0">
                <a:solidFill>
                  <a:schemeClr val="accent5">
                    <a:lumMod val="50000"/>
                  </a:schemeClr>
                </a:solidFill>
                <a:latin typeface="Times New Roman" pitchFamily="18" charset="0"/>
                <a:cs typeface="Times New Roman" pitchFamily="18" charset="0"/>
              </a:rPr>
              <a:t>самоприказы</a:t>
            </a:r>
            <a:r>
              <a:rPr lang="ru-RU" i="1" dirty="0" smtClean="0">
                <a:solidFill>
                  <a:srgbClr val="FF0000"/>
                </a:solidFill>
                <a:latin typeface="Times New Roman" pitchFamily="18" charset="0"/>
                <a:cs typeface="Times New Roman" pitchFamily="18" charset="0"/>
              </a:rPr>
              <a:t>. </a:t>
            </a:r>
            <a:r>
              <a:rPr lang="ru-RU" dirty="0" err="1" smtClean="0">
                <a:latin typeface="Times New Roman" pitchFamily="18" charset="0"/>
                <a:cs typeface="Times New Roman" pitchFamily="18" charset="0"/>
              </a:rPr>
              <a:t>Самоприказ</a:t>
            </a:r>
            <a:r>
              <a:rPr lang="ru-RU" dirty="0" smtClean="0">
                <a:latin typeface="Times New Roman" pitchFamily="18" charset="0"/>
                <a:cs typeface="Times New Roman" pitchFamily="18" charset="0"/>
              </a:rPr>
              <a:t> — это короткое, отрывистое распоряжение, сделанное самому себе.  «Разговаривать спокойно!», «Не поддаваться на провокацию!» —это помогает сдерживать эмоции, вести себя достойно, соблюдать требования этики. Сформулируйте </a:t>
            </a:r>
            <a:r>
              <a:rPr lang="ru-RU" dirty="0" err="1" smtClean="0">
                <a:latin typeface="Times New Roman" pitchFamily="18" charset="0"/>
                <a:cs typeface="Times New Roman" pitchFamily="18" charset="0"/>
              </a:rPr>
              <a:t>самоприказ</a:t>
            </a:r>
            <a:r>
              <a:rPr lang="ru-RU" dirty="0" smtClean="0">
                <a:latin typeface="Times New Roman" pitchFamily="18" charset="0"/>
                <a:cs typeface="Times New Roman" pitchFamily="18" charset="0"/>
              </a:rPr>
              <a:t>. Мысленно повторите его несколько раз. Если это возможно, повторите его вслух.</a:t>
            </a:r>
          </a:p>
          <a:p>
            <a:pPr algn="just"/>
            <a:r>
              <a:rPr lang="ru-RU" b="1" i="1" dirty="0" smtClean="0">
                <a:solidFill>
                  <a:schemeClr val="accent5">
                    <a:lumMod val="50000"/>
                  </a:schemeClr>
                </a:solidFill>
                <a:latin typeface="Times New Roman" pitchFamily="18" charset="0"/>
                <a:cs typeface="Times New Roman" pitchFamily="18" charset="0"/>
              </a:rPr>
              <a:t>Способ 2 – </a:t>
            </a:r>
            <a:r>
              <a:rPr lang="ru-RU" b="1" i="1" dirty="0" err="1" smtClean="0">
                <a:solidFill>
                  <a:schemeClr val="accent5">
                    <a:lumMod val="50000"/>
                  </a:schemeClr>
                </a:solidFill>
                <a:latin typeface="Times New Roman" pitchFamily="18" charset="0"/>
                <a:cs typeface="Times New Roman" pitchFamily="18" charset="0"/>
              </a:rPr>
              <a:t>самопрограммирование</a:t>
            </a:r>
            <a:r>
              <a:rPr lang="ru-RU" i="1" dirty="0" smtClean="0">
                <a:solidFill>
                  <a:srgbClr val="FF0000"/>
                </a:solidFill>
                <a:latin typeface="Times New Roman" pitchFamily="18" charset="0"/>
                <a:cs typeface="Times New Roman" pitchFamily="18" charset="0"/>
              </a:rPr>
              <a:t>. </a:t>
            </a:r>
            <a:r>
              <a:rPr lang="ru-RU" dirty="0" smtClean="0">
                <a:latin typeface="Times New Roman" pitchFamily="18" charset="0"/>
                <a:cs typeface="Times New Roman" pitchFamily="18" charset="0"/>
              </a:rPr>
              <a:t>Во многих ситуациях целесообразно «оглянуться назад», вспомнить о своих успехах в аналогичных обстоятельствах. Прошлые успехи говорят человеку о его возможностях, о скрытых резервах в духовной, интеллектуальной, волевой сферах и вселяют уверенность в своих силах.</a:t>
            </a:r>
          </a:p>
          <a:p>
            <a:pPr algn="just">
              <a:buNone/>
            </a:pPr>
            <a:r>
              <a:rPr lang="ru-RU" dirty="0" smtClean="0">
                <a:latin typeface="Times New Roman" pitchFamily="18" charset="0"/>
                <a:cs typeface="Times New Roman" pitchFamily="18" charset="0"/>
              </a:rPr>
              <a:t>   -Вспомните ситуацию, когда вы справились с аналогичными трудностями.</a:t>
            </a:r>
          </a:p>
          <a:p>
            <a:pPr algn="just">
              <a:buNone/>
            </a:pPr>
            <a:r>
              <a:rPr lang="ru-RU" dirty="0" smtClean="0">
                <a:latin typeface="Times New Roman" pitchFamily="18" charset="0"/>
                <a:cs typeface="Times New Roman" pitchFamily="18" charset="0"/>
              </a:rPr>
              <a:t>   -Сформулируйте текст программы, для усиления</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эффекта можно использовать слова «именно сегодня»:</a:t>
            </a:r>
          </a:p>
          <a:p>
            <a:pPr algn="just">
              <a:buNone/>
            </a:pPr>
            <a:r>
              <a:rPr lang="ru-RU" dirty="0" smtClean="0">
                <a:latin typeface="Times New Roman" pitchFamily="18" charset="0"/>
                <a:cs typeface="Times New Roman" pitchFamily="18" charset="0"/>
              </a:rPr>
              <a:t>  «Именно сегодня у меня все получится»; «Именно сегодня я буду самой спокойной и выдержанной»;</a:t>
            </a:r>
          </a:p>
          <a:p>
            <a:pPr algn="just">
              <a:buNone/>
            </a:pPr>
            <a:r>
              <a:rPr lang="ru-RU" dirty="0" smtClean="0">
                <a:latin typeface="Times New Roman" pitchFamily="18" charset="0"/>
                <a:cs typeface="Times New Roman" pitchFamily="18" charset="0"/>
              </a:rPr>
              <a:t>  «Именно сегодня я буду находчивой и уверенной»; «Мне доставляет удовольствие вести разговор спокойным и уверенным голосом, показывать образец выдержки и самообладания».</a:t>
            </a:r>
          </a:p>
          <a:p>
            <a:pPr algn="just">
              <a:buNone/>
            </a:pPr>
            <a:r>
              <a:rPr lang="ru-RU" dirty="0" smtClean="0">
                <a:latin typeface="Times New Roman" pitchFamily="18" charset="0"/>
                <a:cs typeface="Times New Roman" pitchFamily="18" charset="0"/>
              </a:rPr>
              <a:t>  Мысленно повторите его несколько раз.</a:t>
            </a:r>
          </a:p>
          <a:p>
            <a:endParaRPr lang="ru-RU"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772400" cy="914400"/>
          </a:xfrm>
        </p:spPr>
        <p:txBody>
          <a:bodyPr>
            <a:normAutofit/>
          </a:bodyPr>
          <a:lstStyle/>
          <a:p>
            <a:pPr algn="ctr"/>
            <a:r>
              <a:rPr lang="ru-RU" sz="20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КОНКРЕТНЫЕ ПРИЕМЫ САМОПОДДЕРЖКИ</a:t>
            </a:r>
            <a:r>
              <a:rPr lang="ru-RU" sz="2000" b="1" dirty="0" smtClean="0">
                <a:solidFill>
                  <a:schemeClr val="accent5">
                    <a:lumMod val="50000"/>
                  </a:schemeClr>
                </a:solidFill>
                <a:latin typeface="Times New Roman" pitchFamily="18" charset="0"/>
                <a:cs typeface="Times New Roman" pitchFamily="18" charset="0"/>
              </a:rPr>
              <a:t/>
            </a:r>
            <a:br>
              <a:rPr lang="ru-RU" sz="2000" b="1" dirty="0" smtClean="0">
                <a:solidFill>
                  <a:schemeClr val="accent5">
                    <a:lumMod val="50000"/>
                  </a:schemeClr>
                </a:solidFill>
                <a:latin typeface="Times New Roman" pitchFamily="18" charset="0"/>
                <a:cs typeface="Times New Roman" pitchFamily="18" charset="0"/>
              </a:rPr>
            </a:br>
            <a:endParaRPr lang="ru-RU" sz="2000" dirty="0">
              <a:solidFill>
                <a:schemeClr val="accent5">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609600" y="685800"/>
            <a:ext cx="7620000" cy="5788152"/>
          </a:xfrm>
        </p:spPr>
        <p:txBody>
          <a:bodyPr>
            <a:noAutofit/>
          </a:bodyPr>
          <a:lstStyle/>
          <a:p>
            <a:pPr algn="just"/>
            <a:r>
              <a:rPr lang="ru-RU" sz="1600" b="1" dirty="0" smtClean="0">
                <a:latin typeface="Times New Roman" pitchFamily="18" charset="0"/>
                <a:cs typeface="Times New Roman" pitchFamily="18" charset="0"/>
              </a:rPr>
              <a:t>Техника 1. «Отрезать, отбросить»</a:t>
            </a:r>
            <a:r>
              <a:rPr lang="ru-RU" sz="1600" dirty="0" smtClean="0">
                <a:latin typeface="Times New Roman" pitchFamily="18" charset="0"/>
                <a:cs typeface="Times New Roman" pitchFamily="18" charset="0"/>
              </a:rPr>
              <a:t>. Она пригодна для работы с любыми негативными мыслями («у меня опять ничего не выйдет...», «все это без толку» и пр.). Как только почувствуете, что в душу закралась подобная мысль, — немедленно «отрежьте ее и отбросьте», сделав для этого резкий, «отреза­ющий» жест левой рукой и зрительно представив, как вы отрезаете и отбрасываете эту мысль. После этого отбрасывающего жеста продолжайте дальше заниматься визуализацией: поместите на мес­то удаленной негативной мысли другую (конечно же, позитивную). Все встанет на свои места.</a:t>
            </a:r>
          </a:p>
          <a:p>
            <a:pPr algn="just"/>
            <a:r>
              <a:rPr lang="ru-RU" sz="1600" b="1" dirty="0" smtClean="0">
                <a:latin typeface="Times New Roman" pitchFamily="18" charset="0"/>
                <a:cs typeface="Times New Roman" pitchFamily="18" charset="0"/>
              </a:rPr>
              <a:t>Техника 2. «Лейбл, или Ярлык». </a:t>
            </a:r>
            <a:r>
              <a:rPr lang="ru-RU" sz="1600" dirty="0" smtClean="0">
                <a:latin typeface="Times New Roman" pitchFamily="18" charset="0"/>
                <a:cs typeface="Times New Roman" pitchFamily="18" charset="0"/>
              </a:rPr>
              <a:t>Если в голову пришла негативная мысль, надо мысленно отстраниться от нее и наблюдать за ней со стороны, но не позволять этой мысли завладеть собой. Некоторые считают, что действие этой техники усиливается, когда вы представите, что не просто «вытащили» негативную мысль вовне, но произвели в воображении некоторые действия над ней. К примеру, представили, как будто брызнули на нее краской из баллончика, пометили ее (ядовито-зеленая, канареечно-желтая...) и уже теперь наблюдаете со стороны.</a:t>
            </a:r>
          </a:p>
          <a:p>
            <a:pPr algn="just"/>
            <a:r>
              <a:rPr lang="ru-RU" sz="1600" b="1" dirty="0" smtClean="0">
                <a:latin typeface="Times New Roman" pitchFamily="18" charset="0"/>
                <a:cs typeface="Times New Roman" pitchFamily="18" charset="0"/>
              </a:rPr>
              <a:t>Техника 3. Преувеличение. </a:t>
            </a:r>
            <a:r>
              <a:rPr lang="ru-RU" sz="1600" dirty="0" smtClean="0">
                <a:latin typeface="Times New Roman" pitchFamily="18" charset="0"/>
                <a:cs typeface="Times New Roman" pitchFamily="18" charset="0"/>
              </a:rPr>
              <a:t>Как только обнаружится негативная мысль, преувеличьте ее до абсурда, сделайте ее смешной.</a:t>
            </a:r>
          </a:p>
          <a:p>
            <a:pPr algn="just"/>
            <a:r>
              <a:rPr lang="ru-RU" sz="1600" b="1" dirty="0" smtClean="0">
                <a:latin typeface="Times New Roman" pitchFamily="18" charset="0"/>
                <a:cs typeface="Times New Roman" pitchFamily="18" charset="0"/>
              </a:rPr>
              <a:t>Техника 4. «Признание своих достоинств»</a:t>
            </a:r>
            <a:r>
              <a:rPr lang="ru-RU" sz="1600" dirty="0" smtClean="0">
                <a:latin typeface="Times New Roman" pitchFamily="18" charset="0"/>
                <a:cs typeface="Times New Roman" pitchFamily="18" charset="0"/>
              </a:rPr>
              <a:t>. Помогает </a:t>
            </a:r>
            <a:r>
              <a:rPr lang="ru-RU" sz="1600" i="1" dirty="0" smtClean="0">
                <a:latin typeface="Times New Roman" pitchFamily="18" charset="0"/>
                <a:cs typeface="Times New Roman" pitchFamily="18" charset="0"/>
              </a:rPr>
              <a:t>при излишней самокритичности. </a:t>
            </a:r>
            <a:r>
              <a:rPr lang="ru-RU" sz="1600" dirty="0" smtClean="0">
                <a:latin typeface="Times New Roman" pitchFamily="18" charset="0"/>
                <a:cs typeface="Times New Roman" pitchFamily="18" charset="0"/>
              </a:rPr>
              <a:t>Одно из противоядий — осознать, что вы, так же как и </a:t>
            </a:r>
            <a:r>
              <a:rPr lang="ru-RU" sz="1600" dirty="0" smtClean="0">
                <a:latin typeface="Times New Roman" pitchFamily="18" charset="0"/>
                <a:cs typeface="Times New Roman" pitchFamily="18" charset="0"/>
              </a:rPr>
              <a:t>другие люди</a:t>
            </a:r>
            <a:r>
              <a:rPr lang="ru-RU" sz="1600" dirty="0" smtClean="0">
                <a:latin typeface="Times New Roman" pitchFamily="18" charset="0"/>
                <a:cs typeface="Times New Roman" pitchFamily="18" charset="0"/>
              </a:rPr>
              <a:t>, не можете и не должны быть совершенством. Но вы достаточно хороши для того, чтобы жить, радовать­ся и, конечно, быть успешным</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0"/>
            <a:ext cx="7467600" cy="838200"/>
          </a:xfrm>
        </p:spPr>
        <p:txBody>
          <a:bodyPr>
            <a:normAutofit/>
          </a:bodyPr>
          <a:lstStyle/>
          <a:p>
            <a:pPr algn="ctr"/>
            <a:r>
              <a:rPr lang="ru-RU" sz="22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Упражнение «Стратегии самопомощи»</a:t>
            </a:r>
            <a:br>
              <a:rPr lang="ru-RU" sz="22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rPr>
            </a:br>
            <a:endParaRPr lang="ru-RU" sz="22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533400" y="609600"/>
            <a:ext cx="7924800" cy="5638800"/>
          </a:xfrm>
        </p:spPr>
        <p:txBody>
          <a:bodyPr>
            <a:normAutofit fontScale="92500" lnSpcReduction="20000"/>
          </a:bodyPr>
          <a:lstStyle/>
          <a:p>
            <a:pPr algn="just"/>
            <a:r>
              <a:rPr lang="ru-RU" sz="2000" dirty="0" smtClean="0">
                <a:latin typeface="Times New Roman" pitchFamily="18" charset="0"/>
                <a:cs typeface="Times New Roman" pitchFamily="18" charset="0"/>
              </a:rPr>
              <a:t>Подумайте и запишите ответы на вопросы: «Что я могу сделать, чтобы снизить свой уровень стресса, доставить себе радость?»</a:t>
            </a:r>
          </a:p>
          <a:p>
            <a:pPr algn="just"/>
            <a:r>
              <a:rPr lang="ru-RU" sz="2000" dirty="0" smtClean="0">
                <a:latin typeface="Times New Roman" pitchFamily="18" charset="0"/>
                <a:cs typeface="Times New Roman" pitchFamily="18" charset="0"/>
              </a:rPr>
              <a:t>Попробуйте найти смысл, наполнить значимостью записанные вами ответы и осознать, как они могут противостоять негативным убеждениям.</a:t>
            </a:r>
          </a:p>
          <a:p>
            <a:pPr>
              <a:buNone/>
            </a:pPr>
            <a:r>
              <a:rPr lang="ru-RU" sz="2000" b="1" i="1" dirty="0" smtClean="0">
                <a:latin typeface="Times New Roman" pitchFamily="18" charset="0"/>
                <a:cs typeface="Times New Roman" pitchFamily="18" charset="0"/>
              </a:rPr>
              <a:t> </a:t>
            </a:r>
            <a:endParaRPr lang="ru-RU" sz="2000" b="1" i="1" dirty="0" smtClean="0">
              <a:latin typeface="Times New Roman" pitchFamily="18" charset="0"/>
              <a:cs typeface="Times New Roman" pitchFamily="18" charset="0"/>
            </a:endParaRPr>
          </a:p>
          <a:p>
            <a:pPr>
              <a:buNone/>
            </a:pPr>
            <a:r>
              <a:rPr lang="ru-RU" sz="2000" b="1"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Первый список может выглядеть так:</a:t>
            </a:r>
            <a:endParaRPr lang="ru-RU" sz="20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1) играю со своими детьми</a:t>
            </a:r>
          </a:p>
          <a:p>
            <a:r>
              <a:rPr lang="ru-RU" sz="1800" dirty="0" smtClean="0">
                <a:latin typeface="Times New Roman" pitchFamily="18" charset="0"/>
                <a:cs typeface="Times New Roman" pitchFamily="18" charset="0"/>
              </a:rPr>
              <a:t>2) читаю, лежа на диване</a:t>
            </a:r>
          </a:p>
          <a:p>
            <a:r>
              <a:rPr lang="ru-RU" sz="1800" dirty="0" smtClean="0">
                <a:latin typeface="Times New Roman" pitchFamily="18" charset="0"/>
                <a:cs typeface="Times New Roman" pitchFamily="18" charset="0"/>
              </a:rPr>
              <a:t>3) работаю в саду</a:t>
            </a:r>
          </a:p>
          <a:p>
            <a:r>
              <a:rPr lang="ru-RU" sz="1800" dirty="0" smtClean="0">
                <a:latin typeface="Times New Roman" pitchFamily="18" charset="0"/>
                <a:cs typeface="Times New Roman" pitchFamily="18" charset="0"/>
              </a:rPr>
              <a:t>4) встречаюсь с друзьями</a:t>
            </a:r>
          </a:p>
          <a:p>
            <a:r>
              <a:rPr lang="ru-RU" sz="1800" dirty="0" smtClean="0">
                <a:latin typeface="Times New Roman" pitchFamily="18" charset="0"/>
                <a:cs typeface="Times New Roman" pitchFamily="18" charset="0"/>
              </a:rPr>
              <a:t>5) смотрю телевизор</a:t>
            </a:r>
          </a:p>
          <a:p>
            <a:pPr>
              <a:buNone/>
            </a:pPr>
            <a:r>
              <a:rPr lang="ru-RU" sz="1800" b="1" i="1" dirty="0" smtClean="0"/>
              <a:t> Второй список может выглядеть так:</a:t>
            </a:r>
            <a:endParaRPr lang="ru-RU" sz="1800" dirty="0" smtClean="0">
              <a:latin typeface="Times New Roman" pitchFamily="18" charset="0"/>
              <a:cs typeface="Times New Roman" pitchFamily="18" charset="0"/>
            </a:endParaRPr>
          </a:p>
          <a:p>
            <a:r>
              <a:rPr lang="ru-RU" sz="1800" dirty="0" smtClean="0"/>
              <a:t>1) играю с детьми и разделяю их радость, ощущаю безопасность и счастье</a:t>
            </a:r>
          </a:p>
          <a:p>
            <a:r>
              <a:rPr lang="ru-RU" sz="1800" dirty="0" smtClean="0"/>
              <a:t>2) работаю в саду и наслаждаюсь красотой природы</a:t>
            </a:r>
          </a:p>
          <a:p>
            <a:r>
              <a:rPr lang="ru-RU" sz="1800" dirty="0" smtClean="0"/>
              <a:t>3) встречаюсь с друзьями, стараясь оценить роскошь человеческого общения и т.д.</a:t>
            </a:r>
            <a:endParaRPr lang="ru-RU" sz="18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305800" cy="1219200"/>
          </a:xfrm>
        </p:spPr>
        <p:txBody>
          <a:bodyPr>
            <a:normAutofit/>
          </a:bodyPr>
          <a:lstStyle/>
          <a:p>
            <a:pPr algn="just"/>
            <a:r>
              <a:rPr lang="ru-RU" sz="2200" b="1" dirty="0" smtClean="0">
                <a:solidFill>
                  <a:schemeClr val="accent5">
                    <a:lumMod val="50000"/>
                  </a:schemeClr>
                </a:solidFill>
                <a:latin typeface="Times New Roman" panose="02020603050405020304" pitchFamily="18" charset="0"/>
                <a:cs typeface="Times New Roman" pitchFamily="18" charset="0"/>
              </a:rPr>
              <a:t>Ч</a:t>
            </a:r>
            <a:r>
              <a:rPr lang="ru-RU" sz="22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ТО НУЖНО И ЧЕГО НЕ НУЖНО ДЕЛАТЬ ПРИ ВЫГОРАНИИ</a:t>
            </a:r>
            <a:r>
              <a:rPr lang="ru-RU" sz="2200" b="1" dirty="0" smtClean="0">
                <a:solidFill>
                  <a:srgbClr val="FF0000"/>
                </a:solidFill>
                <a:latin typeface="Times New Roman" panose="02020603050405020304" pitchFamily="18" charset="0"/>
                <a:cs typeface="Times New Roman" panose="02020603050405020304" pitchFamily="18" charset="0"/>
              </a:rPr>
              <a:t/>
            </a:r>
            <a:br>
              <a:rPr lang="ru-RU" sz="2200" b="1" dirty="0" smtClean="0">
                <a:solidFill>
                  <a:srgbClr val="FF0000"/>
                </a:solidFill>
                <a:latin typeface="Times New Roman" panose="02020603050405020304" pitchFamily="18" charset="0"/>
                <a:cs typeface="Times New Roman" panose="02020603050405020304" pitchFamily="18" charset="0"/>
              </a:rPr>
            </a:br>
            <a:endParaRPr lang="ru-RU" sz="2200" dirty="0">
              <a:solidFill>
                <a:srgbClr val="FF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609600" y="762000"/>
            <a:ext cx="7924800" cy="5334000"/>
          </a:xfrm>
        </p:spPr>
        <p:txBody>
          <a:bodyPr>
            <a:normAutofit fontScale="92500" lnSpcReduction="20000"/>
          </a:bodyPr>
          <a:lstStyle/>
          <a:p>
            <a:pPr algn="just"/>
            <a:r>
              <a:rPr lang="ru-RU" dirty="0" smtClean="0">
                <a:latin typeface="Times New Roman" pitchFamily="18" charset="0"/>
                <a:cs typeface="Times New Roman" pitchFamily="18" charset="0"/>
              </a:rPr>
              <a:t>НЕ скрывайте свои чувства. Проявляйте ваши эмоции и давайте вашим друзьям обсуждать их вместе с вами.</a:t>
            </a:r>
          </a:p>
          <a:p>
            <a:pPr algn="just"/>
            <a:r>
              <a:rPr lang="ru-RU" dirty="0" smtClean="0">
                <a:latin typeface="Times New Roman" pitchFamily="18" charset="0"/>
                <a:cs typeface="Times New Roman" pitchFamily="18" charset="0"/>
              </a:rPr>
              <a:t>НЕ избегайте говорить о том, что случилось. Используйте каждую возможность пересмотреть свой опыт наедине с собой или вместе с другими.</a:t>
            </a:r>
          </a:p>
          <a:p>
            <a:pPr algn="just"/>
            <a:r>
              <a:rPr lang="ru-RU" dirty="0" smtClean="0">
                <a:latin typeface="Times New Roman" pitchFamily="18" charset="0"/>
                <a:cs typeface="Times New Roman" pitchFamily="18" charset="0"/>
              </a:rPr>
              <a:t>НЕ позволяйте вашему чувству стеснения останавливать вас, когда другие предоставляют вам шанс говорить или предлагают помощь.</a:t>
            </a:r>
          </a:p>
          <a:p>
            <a:pPr algn="just"/>
            <a:r>
              <a:rPr lang="ru-RU" dirty="0" smtClean="0">
                <a:latin typeface="Times New Roman" pitchFamily="18" charset="0"/>
                <a:cs typeface="Times New Roman" pitchFamily="18" charset="0"/>
              </a:rPr>
              <a:t>НЕ ожидайте, что тяжелые состояния, характерны"? для выгорания, уйдут сами по себе. Если не предпринимать мер, они будут посещать вас в течение длительного времени.</a:t>
            </a:r>
          </a:p>
          <a:p>
            <a:pPr algn="just"/>
            <a:r>
              <a:rPr lang="ru-RU" dirty="0" smtClean="0">
                <a:latin typeface="Times New Roman" pitchFamily="18" charset="0"/>
                <a:cs typeface="Times New Roman" pitchFamily="18" charset="0"/>
              </a:rPr>
              <a:t>Выделяйте достаточное время для сна, отдыха, размышлений.</a:t>
            </a:r>
          </a:p>
          <a:p>
            <a:pPr algn="just"/>
            <a:r>
              <a:rPr lang="ru-RU" dirty="0" smtClean="0">
                <a:latin typeface="Times New Roman" pitchFamily="18" charset="0"/>
                <a:cs typeface="Times New Roman" pitchFamily="18" charset="0"/>
              </a:rPr>
              <a:t>Проявляйте ваши желания прямо, ясно и честно, говорите о них семье, друзьям и на работе.</a:t>
            </a:r>
          </a:p>
          <a:p>
            <a:pPr algn="just"/>
            <a:r>
              <a:rPr lang="ru-RU" dirty="0" smtClean="0">
                <a:latin typeface="Times New Roman" pitchFamily="18" charset="0"/>
                <a:cs typeface="Times New Roman" pitchFamily="18" charset="0"/>
              </a:rPr>
              <a:t>Постарайтесь сохранять нормальный распорядок вашей жизни, насколько это возможно.</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609600"/>
          </a:xfrm>
        </p:spPr>
        <p:txBody>
          <a:bodyPr>
            <a:normAutofit/>
          </a:bodyPr>
          <a:lstStyle/>
          <a:p>
            <a:pPr algn="ctr"/>
            <a:r>
              <a:rPr lang="ru-RU" sz="24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Литература</a:t>
            </a:r>
            <a:endParaRPr lang="ru-RU" sz="2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533400" y="609600"/>
            <a:ext cx="7848600" cy="5638800"/>
          </a:xfrm>
        </p:spPr>
        <p:txBody>
          <a:bodyPr>
            <a:noAutofit/>
          </a:bodyPr>
          <a:lstStyle/>
          <a:p>
            <a:r>
              <a:rPr lang="ru-RU" sz="1600" dirty="0" smtClean="0">
                <a:latin typeface="Times New Roman" pitchFamily="18" charset="0"/>
                <a:cs typeface="Times New Roman" pitchFamily="18" charset="0"/>
              </a:rPr>
              <a:t>1.Бойко В.В. Энергия эмоций в общении: взгляд на себя и других. М.: </a:t>
            </a:r>
            <a:r>
              <a:rPr lang="ru-RU" sz="1600" dirty="0" err="1" smtClean="0">
                <a:latin typeface="Times New Roman" pitchFamily="18" charset="0"/>
                <a:cs typeface="Times New Roman" pitchFamily="18" charset="0"/>
              </a:rPr>
              <a:t>Информац</a:t>
            </a:r>
            <a:r>
              <a:rPr lang="ru-RU" sz="1600" dirty="0" smtClean="0">
                <a:latin typeface="Times New Roman" pitchFamily="18" charset="0"/>
                <a:cs typeface="Times New Roman" pitchFamily="18" charset="0"/>
              </a:rPr>
              <a:t>. Изд. Дом Филин, 1996. – 256 с.</a:t>
            </a:r>
          </a:p>
          <a:p>
            <a:r>
              <a:rPr lang="ru-RU" sz="1600" dirty="0" smtClean="0">
                <a:latin typeface="Times New Roman" pitchFamily="18" charset="0"/>
                <a:cs typeface="Times New Roman" pitchFamily="18" charset="0"/>
              </a:rPr>
              <a:t>2.Гнездилов А.В. Психология и </a:t>
            </a:r>
            <a:r>
              <a:rPr lang="ru-RU" sz="1600" dirty="0" smtClean="0">
                <a:solidFill>
                  <a:schemeClr val="accent5">
                    <a:lumMod val="50000"/>
                  </a:schemeClr>
                </a:solidFill>
                <a:latin typeface="Times New Roman" pitchFamily="18" charset="0"/>
                <a:cs typeface="Times New Roman" pitchFamily="18" charset="0"/>
                <a:hlinkClick r:id="rId2"/>
              </a:rPr>
              <a:t>психотерапия</a:t>
            </a:r>
            <a:r>
              <a:rPr lang="ru-RU" sz="1600" dirty="0" smtClean="0">
                <a:latin typeface="Times New Roman" pitchFamily="18" charset="0"/>
                <a:cs typeface="Times New Roman" pitchFamily="18" charset="0"/>
              </a:rPr>
              <a:t> потерь. СПб.: Издательство «Речь». 2004. – 162 с.</a:t>
            </a:r>
          </a:p>
          <a:p>
            <a:r>
              <a:rPr lang="ru-RU" sz="1600" dirty="0" smtClean="0">
                <a:latin typeface="Times New Roman" pitchFamily="18" charset="0"/>
                <a:cs typeface="Times New Roman" pitchFamily="18" charset="0"/>
              </a:rPr>
              <a:t>3.Зборовская И.В. </a:t>
            </a:r>
            <a:r>
              <a:rPr lang="ru-RU" sz="1600" dirty="0" err="1" smtClean="0">
                <a:latin typeface="Times New Roman" pitchFamily="18" charset="0"/>
                <a:cs typeface="Times New Roman" pitchFamily="18" charset="0"/>
              </a:rPr>
              <a:t>Саморегуляция</a:t>
            </a:r>
            <a:r>
              <a:rPr lang="ru-RU" sz="1600" dirty="0" smtClean="0">
                <a:latin typeface="Times New Roman" pitchFamily="18" charset="0"/>
                <a:cs typeface="Times New Roman" pitchFamily="18" charset="0"/>
              </a:rPr>
              <a:t> психической устойчивости учителя // Прикладная психология. 2001, № 6, С.55-65.</a:t>
            </a:r>
          </a:p>
          <a:p>
            <a:r>
              <a:rPr lang="ru-RU" sz="1600" dirty="0" smtClean="0">
                <a:latin typeface="Times New Roman" pitchFamily="18" charset="0"/>
                <a:cs typeface="Times New Roman" pitchFamily="18" charset="0"/>
              </a:rPr>
              <a:t>4.Ларенцова Л.И. Изучение синдрома эмоционального выгорания у </a:t>
            </a:r>
            <a:r>
              <a:rPr lang="ru-RU" sz="1600" dirty="0" err="1" smtClean="0">
                <a:latin typeface="Times New Roman" pitchFamily="18" charset="0"/>
                <a:cs typeface="Times New Roman" pitchFamily="18" charset="0"/>
              </a:rPr>
              <a:t>врачей-стаматологов</a:t>
            </a:r>
            <a:r>
              <a:rPr lang="ru-RU" sz="1600" dirty="0" smtClean="0">
                <a:latin typeface="Times New Roman" pitchFamily="18" charset="0"/>
                <a:cs typeface="Times New Roman" pitchFamily="18" charset="0"/>
              </a:rPr>
              <a:t> // Клиническая стоматология, 2003, №4, С.82-86.</a:t>
            </a:r>
          </a:p>
          <a:p>
            <a:r>
              <a:rPr lang="ru-RU" sz="1600" dirty="0" smtClean="0">
                <a:latin typeface="Times New Roman" pitchFamily="18" charset="0"/>
                <a:cs typeface="Times New Roman" pitchFamily="18" charset="0"/>
              </a:rPr>
              <a:t>5.Ларенцова Л.И., </a:t>
            </a:r>
            <a:r>
              <a:rPr lang="ru-RU" sz="1600" dirty="0" err="1" smtClean="0">
                <a:latin typeface="Times New Roman" pitchFamily="18" charset="0"/>
                <a:cs typeface="Times New Roman" pitchFamily="18" charset="0"/>
              </a:rPr>
              <a:t>Максимовский</a:t>
            </a:r>
            <a:r>
              <a:rPr lang="ru-RU" sz="1600" dirty="0" smtClean="0">
                <a:latin typeface="Times New Roman" pitchFamily="18" charset="0"/>
                <a:cs typeface="Times New Roman" pitchFamily="18" charset="0"/>
              </a:rPr>
              <a:t> Ю.М., Соколова Ю.Д. Синдром «эмоционального выгорания» (</a:t>
            </a:r>
            <a:r>
              <a:rPr lang="ru-RU" sz="1600" dirty="0" err="1" smtClean="0">
                <a:latin typeface="Times New Roman" pitchFamily="18" charset="0"/>
                <a:cs typeface="Times New Roman" pitchFamily="18" charset="0"/>
              </a:rPr>
              <a:t>burnout</a:t>
            </a:r>
            <a:r>
              <a:rPr lang="ru-RU" sz="1600" dirty="0" smtClean="0">
                <a:latin typeface="Times New Roman" pitchFamily="18" charset="0"/>
                <a:cs typeface="Times New Roman" pitchFamily="18" charset="0"/>
              </a:rPr>
              <a:t>) у врачей стоматологов // Новая стоматология, 2002, № 2, С.97-99.</a:t>
            </a:r>
          </a:p>
          <a:p>
            <a:r>
              <a:rPr lang="ru-RU" sz="1600" dirty="0" smtClean="0">
                <a:latin typeface="Times New Roman" pitchFamily="18" charset="0"/>
                <a:cs typeface="Times New Roman" pitchFamily="18" charset="0"/>
              </a:rPr>
              <a:t>6.Моховиков А.Н. Телефонное консультирование // Телефон Доверия / авторы–составители: Федотова О.Ю., </a:t>
            </a:r>
            <a:r>
              <a:rPr lang="ru-RU" sz="1600" dirty="0" err="1" smtClean="0">
                <a:latin typeface="Times New Roman" pitchFamily="18" charset="0"/>
                <a:cs typeface="Times New Roman" pitchFamily="18" charset="0"/>
              </a:rPr>
              <a:t>Суховерхова</a:t>
            </a:r>
            <a:r>
              <a:rPr lang="ru-RU" sz="1600" dirty="0" smtClean="0">
                <a:latin typeface="Times New Roman" pitchFamily="18" charset="0"/>
                <a:cs typeface="Times New Roman" pitchFamily="18" charset="0"/>
              </a:rPr>
              <a:t> З.И. М.: Государственный Комитет РФ по молодежной политике, Институт молодежи «Демократия и развитие», 1999. С.133-138.</a:t>
            </a:r>
          </a:p>
          <a:p>
            <a:r>
              <a:rPr lang="ru-RU" sz="1600" dirty="0" smtClean="0">
                <a:latin typeface="Times New Roman" pitchFamily="18" charset="0"/>
                <a:cs typeface="Times New Roman" pitchFamily="18" charset="0"/>
              </a:rPr>
              <a:t>7.Орел В.Е. Феномен «выгорания» в зарубежной психологии: эмпирические исследования и перспективы // Психологический журнал, 2001, Т.22, № 1, С.90-101.</a:t>
            </a:r>
          </a:p>
          <a:p>
            <a:r>
              <a:rPr lang="ru-RU" sz="1600" dirty="0" smtClean="0">
                <a:latin typeface="Times New Roman" pitchFamily="18" charset="0"/>
                <a:cs typeface="Times New Roman" pitchFamily="18" charset="0"/>
              </a:rPr>
              <a:t>8.Практическая психодиагностика. Методы и тесты. Учебное пособие.  Самара: Издательский Дом «</a:t>
            </a:r>
            <a:r>
              <a:rPr lang="ru-RU" sz="1600" dirty="0" err="1" smtClean="0">
                <a:latin typeface="Times New Roman" pitchFamily="18" charset="0"/>
                <a:cs typeface="Times New Roman" pitchFamily="18" charset="0"/>
              </a:rPr>
              <a:t>Бахрах</a:t>
            </a:r>
            <a:r>
              <a:rPr lang="ru-RU" sz="1600" dirty="0" smtClean="0">
                <a:latin typeface="Times New Roman" pitchFamily="18" charset="0"/>
                <a:cs typeface="Times New Roman" pitchFamily="18" charset="0"/>
              </a:rPr>
              <a:t>», 1998. – 672 с.</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latin typeface="Times New Roman" panose="02020603050405020304" pitchFamily="18" charset="0"/>
                <a:cs typeface="Times New Roman" panose="02020603050405020304" pitchFamily="18" charset="0"/>
              </a:rPr>
              <a:t>СПАСИБО ЗА ВНИМАНИЕ</a:t>
            </a:r>
            <a:endParaRPr lang="ru-RU" sz="3600" dirty="0">
              <a:latin typeface="Times New Roman" panose="02020603050405020304" pitchFamily="18" charset="0"/>
              <a:cs typeface="Times New Roman" panose="02020603050405020304" pitchFamily="18" charset="0"/>
            </a:endParaRPr>
          </a:p>
        </p:txBody>
      </p:sp>
      <p:pic>
        <p:nvPicPr>
          <p:cNvPr id="4" name="Picture 4" descr="Похожее изображение">
            <a:extLst>
              <a:ext uri="{FF2B5EF4-FFF2-40B4-BE49-F238E27FC236}">
                <a16:creationId xmlns:a16="http://schemas.microsoft.com/office/drawing/2014/main" id="{08C76CA5-8D10-4C46-9F47-AAAC00394C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2590800"/>
            <a:ext cx="6400800" cy="3124200"/>
          </a:xfrm>
          <a:prstGeom prst="rect">
            <a:avLst/>
          </a:prstGeom>
          <a:ln>
            <a:noFill/>
          </a:ln>
          <a:effectLst>
            <a:outerShdw blurRad="635000" dist="63500" dir="5400000" algn="ctr" rotWithShape="0">
              <a:srgbClr val="000000">
                <a:alpha val="45000"/>
              </a:srgbClr>
            </a:outerShdw>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07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klass-6.21419s01.edusite.ru/images/p31_utit2.jpg"/>
          <p:cNvPicPr>
            <a:picLocks noChangeAspect="1" noChangeArrowheads="1"/>
          </p:cNvPicPr>
          <p:nvPr/>
        </p:nvPicPr>
        <p:blipFill>
          <a:blip r:embed="rId2"/>
          <a:srcRect/>
          <a:stretch>
            <a:fillRect/>
          </a:stretch>
        </p:blipFill>
        <p:spPr bwMode="auto">
          <a:xfrm>
            <a:off x="2133600" y="3505200"/>
            <a:ext cx="5334000" cy="304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p:cNvSpPr txBox="1"/>
          <p:nvPr/>
        </p:nvSpPr>
        <p:spPr>
          <a:xfrm>
            <a:off x="762000" y="838200"/>
            <a:ext cx="7703126" cy="2569934"/>
          </a:xfrm>
          <a:prstGeom prst="rect">
            <a:avLst/>
          </a:prstGeom>
          <a:noFill/>
        </p:spPr>
        <p:txBody>
          <a:bodyPr wrap="square" rtlCol="0">
            <a:spAutoFit/>
          </a:bodyPr>
          <a:lstStyle/>
          <a:p>
            <a:pPr algn="ctr"/>
            <a:r>
              <a:rPr lang="ru-RU" sz="2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Эмоциональное выгорание </a:t>
            </a:r>
          </a:p>
          <a:p>
            <a:pPr algn="just"/>
            <a:r>
              <a:rPr lang="ru-RU" sz="2300" dirty="0" smtClean="0">
                <a:latin typeface="Times New Roman" pitchFamily="18" charset="0"/>
                <a:cs typeface="Times New Roman" pitchFamily="18" charset="0"/>
              </a:rPr>
              <a:t>Это состояние, для которого характерно нарастание эмоционального истощения в сфере общения с включением когнитивных искажений. Другими словами это состояние является  механизмом психологической защиты для личности  и проявляется в частичной форме исключения эмоций  на психотравмирующие воздействия.</a:t>
            </a:r>
            <a:endParaRPr lang="ru-RU" sz="23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382000" cy="838200"/>
          </a:xfrm>
        </p:spPr>
        <p:txBody>
          <a:bodyPr>
            <a:noAutofit/>
          </a:bodyPr>
          <a:lstStyle/>
          <a:p>
            <a:pPr algn="ctr"/>
            <a:r>
              <a:rPr lang="ru-RU" sz="23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a:t>
            </a:r>
            <a:r>
              <a:rPr lang="ru-RU" sz="23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ри </a:t>
            </a:r>
            <a:r>
              <a:rPr lang="ru-RU" sz="23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 стадии синдрома </a:t>
            </a:r>
            <a:r>
              <a:rPr lang="ru-RU" sz="23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3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3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профессионального </a:t>
            </a:r>
            <a:r>
              <a:rPr lang="ru-RU" sz="23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выгорания у учителя:</a:t>
            </a:r>
            <a:endParaRPr lang="ru-RU" sz="23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57200" y="990600"/>
            <a:ext cx="4953000" cy="5483352"/>
          </a:xfrm>
        </p:spPr>
        <p:txBody>
          <a:bodyPr>
            <a:normAutofit fontScale="77500" lnSpcReduction="20000"/>
          </a:bodyPr>
          <a:lstStyle/>
          <a:p>
            <a:pPr algn="just"/>
            <a:r>
              <a:rPr lang="ru-RU" sz="2200" dirty="0" smtClean="0">
                <a:latin typeface="Times New Roman" pitchFamily="18" charset="0"/>
                <a:cs typeface="Times New Roman" pitchFamily="18" charset="0"/>
              </a:rPr>
              <a:t>- </a:t>
            </a:r>
            <a:r>
              <a:rPr lang="ru-RU" sz="2200" b="1" dirty="0" smtClean="0">
                <a:solidFill>
                  <a:schemeClr val="accent5">
                    <a:lumMod val="50000"/>
                  </a:schemeClr>
                </a:solidFill>
                <a:latin typeface="Times New Roman" pitchFamily="18" charset="0"/>
                <a:cs typeface="Times New Roman" pitchFamily="18" charset="0"/>
              </a:rPr>
              <a:t>на первой стадии </a:t>
            </a:r>
            <a:r>
              <a:rPr lang="ru-RU" sz="2200" dirty="0" smtClean="0">
                <a:latin typeface="Times New Roman" pitchFamily="18" charset="0"/>
                <a:cs typeface="Times New Roman" pitchFamily="18" charset="0"/>
              </a:rPr>
              <a:t>у учителей наблюдаются отдельные сбои на уровне выполнения функций, произвольного поведения: забывание каких-то моментов (например, внесена ли нужная запись в документацию, задавался ли ученику планируемый вопрос, что ученик ответил на поставленный вопрос, сбои в выполнении каких-либо двигательных действий и т.д.).;</a:t>
            </a:r>
          </a:p>
          <a:p>
            <a:pPr algn="just"/>
            <a:r>
              <a:rPr lang="ru-RU" sz="2200" dirty="0" smtClean="0">
                <a:latin typeface="Times New Roman" pitchFamily="18" charset="0"/>
                <a:cs typeface="Times New Roman" pitchFamily="18" charset="0"/>
              </a:rPr>
              <a:t>- </a:t>
            </a:r>
            <a:r>
              <a:rPr lang="ru-RU" sz="2200" b="1" dirty="0" smtClean="0">
                <a:solidFill>
                  <a:schemeClr val="accent5">
                    <a:lumMod val="50000"/>
                  </a:schemeClr>
                </a:solidFill>
                <a:latin typeface="Times New Roman" pitchFamily="18" charset="0"/>
                <a:cs typeface="Times New Roman" pitchFamily="18" charset="0"/>
              </a:rPr>
              <a:t>на второй стадии </a:t>
            </a:r>
            <a:r>
              <a:rPr lang="ru-RU" sz="2200" dirty="0" smtClean="0">
                <a:latin typeface="Times New Roman" pitchFamily="18" charset="0"/>
                <a:cs typeface="Times New Roman" pitchFamily="18" charset="0"/>
              </a:rPr>
              <a:t>наблюдается снижение интереса к работе, потребности в общении (в том числе, и дома, с друзьями): «не хочется никого видеть», «в четверг ощущение, что уже пятница», «неделя длится нескончаемо», нарастание апатии к концу недели и т.д.;</a:t>
            </a:r>
          </a:p>
          <a:p>
            <a:pPr algn="just"/>
            <a:r>
              <a:rPr lang="ru-RU" sz="2200" dirty="0" smtClean="0">
                <a:latin typeface="Times New Roman" pitchFamily="18" charset="0"/>
                <a:cs typeface="Times New Roman" pitchFamily="18" charset="0"/>
              </a:rPr>
              <a:t>- </a:t>
            </a:r>
            <a:r>
              <a:rPr lang="ru-RU" sz="2200" b="1" dirty="0" smtClean="0">
                <a:solidFill>
                  <a:schemeClr val="accent5">
                    <a:lumMod val="50000"/>
                  </a:schemeClr>
                </a:solidFill>
                <a:latin typeface="Times New Roman" pitchFamily="18" charset="0"/>
                <a:cs typeface="Times New Roman" pitchFamily="18" charset="0"/>
              </a:rPr>
              <a:t>третья стадия </a:t>
            </a:r>
            <a:r>
              <a:rPr lang="ru-RU" sz="2200" dirty="0" smtClean="0">
                <a:latin typeface="Times New Roman" pitchFamily="18" charset="0"/>
                <a:cs typeface="Times New Roman" pitchFamily="18" charset="0"/>
              </a:rPr>
              <a:t>– собственно личностное выгорание. Характерна полная потеря интереса к работе и жизни вообще, эмоциональное безразличие, нежелание видеть людей и общаться с ними, ощущение постоянного отсутствия сил.</a:t>
            </a:r>
          </a:p>
          <a:p>
            <a:endParaRPr lang="ru-RU" dirty="0"/>
          </a:p>
        </p:txBody>
      </p:sp>
      <p:pic>
        <p:nvPicPr>
          <p:cNvPr id="32770" name="Picture 2" descr="http://prosindrom.com/media/sindrom-jemocionalnogo-vygoranija-u-pedagogov.jpg"/>
          <p:cNvPicPr>
            <a:picLocks noChangeAspect="1" noChangeArrowheads="1"/>
          </p:cNvPicPr>
          <p:nvPr/>
        </p:nvPicPr>
        <p:blipFill>
          <a:blip r:embed="rId2"/>
          <a:srcRect/>
          <a:stretch>
            <a:fillRect/>
          </a:stretch>
        </p:blipFill>
        <p:spPr bwMode="auto">
          <a:xfrm>
            <a:off x="5562600" y="1025236"/>
            <a:ext cx="2743200" cy="2479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305800" cy="1295400"/>
          </a:xfrm>
        </p:spPr>
        <p:txBody>
          <a:bodyPr>
            <a:normAutofit/>
          </a:bodyPr>
          <a:lstStyle/>
          <a:p>
            <a:pPr algn="ctr"/>
            <a:r>
              <a:rPr lang="ru-RU" sz="2300" b="1" dirty="0" smtClean="0">
                <a:solidFill>
                  <a:schemeClr val="accent5">
                    <a:lumMod val="50000"/>
                  </a:schemeClr>
                </a:solidFill>
                <a:latin typeface="Times New Roman" pitchFamily="18" charset="0"/>
                <a:cs typeface="Times New Roman" pitchFamily="18" charset="0"/>
              </a:rPr>
              <a:t>При эмоциональном выгорании налицо </a:t>
            </a:r>
            <a:r>
              <a:rPr lang="ru-RU" sz="2300" b="1" dirty="0" smtClean="0">
                <a:solidFill>
                  <a:schemeClr val="accent5">
                    <a:lumMod val="50000"/>
                  </a:schemeClr>
                </a:solidFill>
                <a:latin typeface="Times New Roman" pitchFamily="18" charset="0"/>
                <a:cs typeface="Times New Roman" pitchFamily="18" charset="0"/>
              </a:rPr>
              <a:t/>
            </a:r>
            <a:br>
              <a:rPr lang="ru-RU" sz="2300" b="1" dirty="0" smtClean="0">
                <a:solidFill>
                  <a:schemeClr val="accent5">
                    <a:lumMod val="50000"/>
                  </a:schemeClr>
                </a:solidFill>
                <a:latin typeface="Times New Roman" pitchFamily="18" charset="0"/>
                <a:cs typeface="Times New Roman" pitchFamily="18" charset="0"/>
              </a:rPr>
            </a:br>
            <a:r>
              <a:rPr lang="ru-RU" sz="2300" b="1" dirty="0" smtClean="0">
                <a:solidFill>
                  <a:schemeClr val="accent5">
                    <a:lumMod val="50000"/>
                  </a:schemeClr>
                </a:solidFill>
                <a:latin typeface="Times New Roman" pitchFamily="18" charset="0"/>
                <a:cs typeface="Times New Roman" pitchFamily="18" charset="0"/>
              </a:rPr>
              <a:t>все </a:t>
            </a:r>
            <a:r>
              <a:rPr lang="ru-RU" sz="2300" b="1" dirty="0" smtClean="0">
                <a:solidFill>
                  <a:schemeClr val="accent5">
                    <a:lumMod val="50000"/>
                  </a:schemeClr>
                </a:solidFill>
                <a:latin typeface="Times New Roman" pitchFamily="18" charset="0"/>
                <a:cs typeface="Times New Roman" pitchFamily="18" charset="0"/>
              </a:rPr>
              <a:t>три фазы стресса:</a:t>
            </a:r>
            <a:r>
              <a:rPr lang="ru-RU" sz="2300" dirty="0" smtClean="0">
                <a:solidFill>
                  <a:schemeClr val="accent5">
                    <a:lumMod val="50000"/>
                  </a:schemeClr>
                </a:solidFill>
                <a:latin typeface="Times New Roman" pitchFamily="18" charset="0"/>
                <a:cs typeface="Times New Roman" pitchFamily="18" charset="0"/>
              </a:rPr>
              <a:t/>
            </a:r>
            <a:br>
              <a:rPr lang="ru-RU" sz="2300" dirty="0" smtClean="0">
                <a:solidFill>
                  <a:schemeClr val="accent5">
                    <a:lumMod val="50000"/>
                  </a:schemeClr>
                </a:solidFill>
                <a:latin typeface="Times New Roman" pitchFamily="18" charset="0"/>
                <a:cs typeface="Times New Roman" pitchFamily="18" charset="0"/>
              </a:rPr>
            </a:br>
            <a:endParaRPr lang="ru-RU" sz="2300" dirty="0">
              <a:solidFill>
                <a:schemeClr val="accent5">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267200" y="990600"/>
            <a:ext cx="4191000" cy="5105400"/>
          </a:xfrm>
        </p:spPr>
        <p:txBody>
          <a:bodyPr>
            <a:normAutofit fontScale="92500" lnSpcReduction="20000"/>
          </a:bodyPr>
          <a:lstStyle/>
          <a:p>
            <a:r>
              <a:rPr lang="ru-RU" sz="2000" b="1" dirty="0" smtClean="0">
                <a:solidFill>
                  <a:schemeClr val="accent5">
                    <a:lumMod val="50000"/>
                  </a:schemeClr>
                </a:solidFill>
                <a:latin typeface="Times New Roman" pitchFamily="18" charset="0"/>
                <a:cs typeface="Times New Roman" pitchFamily="18" charset="0"/>
              </a:rPr>
              <a:t>1) нервное (тревожное) напряжение </a:t>
            </a:r>
            <a:r>
              <a:rPr lang="ru-RU" sz="2000" dirty="0" smtClean="0">
                <a:latin typeface="Times New Roman" pitchFamily="18" charset="0"/>
                <a:cs typeface="Times New Roman" pitchFamily="18" charset="0"/>
              </a:rPr>
              <a:t>—- его создают хроническая </a:t>
            </a:r>
            <a:r>
              <a:rPr lang="ru-RU" sz="2000" dirty="0" err="1" smtClean="0">
                <a:latin typeface="Times New Roman" pitchFamily="18" charset="0"/>
                <a:cs typeface="Times New Roman" pitchFamily="18" charset="0"/>
              </a:rPr>
              <a:t>психоэмоциональная</a:t>
            </a:r>
            <a:r>
              <a:rPr lang="ru-RU" sz="2000" dirty="0" smtClean="0">
                <a:latin typeface="Times New Roman" pitchFamily="18" charset="0"/>
                <a:cs typeface="Times New Roman" pitchFamily="18" charset="0"/>
              </a:rPr>
              <a:t> атмосфера, дестабилизирующая обстановка, повышенная ответственность, трудность контингента;</a:t>
            </a:r>
          </a:p>
          <a:p>
            <a:r>
              <a:rPr lang="ru-RU" sz="2000" b="1" dirty="0" smtClean="0">
                <a:solidFill>
                  <a:schemeClr val="accent5">
                    <a:lumMod val="50000"/>
                  </a:schemeClr>
                </a:solidFill>
                <a:latin typeface="Times New Roman" pitchFamily="18" charset="0"/>
                <a:cs typeface="Times New Roman" pitchFamily="18" charset="0"/>
              </a:rPr>
              <a:t>2) </a:t>
            </a:r>
            <a:r>
              <a:rPr lang="ru-RU" sz="2000" b="1" dirty="0" err="1" smtClean="0">
                <a:solidFill>
                  <a:schemeClr val="accent5">
                    <a:lumMod val="50000"/>
                  </a:schemeClr>
                </a:solidFill>
                <a:latin typeface="Times New Roman" pitchFamily="18" charset="0"/>
                <a:cs typeface="Times New Roman" pitchFamily="18" charset="0"/>
              </a:rPr>
              <a:t>резистенция</a:t>
            </a:r>
            <a:r>
              <a:rPr lang="ru-RU" sz="2000" dirty="0" smtClean="0">
                <a:latin typeface="Times New Roman" pitchFamily="18" charset="0"/>
                <a:cs typeface="Times New Roman" pitchFamily="18" charset="0"/>
              </a:rPr>
              <a:t>, то есть сопротивление, — человек пытается более или менее успешно оградить себя от неприятных впечатлений;</a:t>
            </a:r>
          </a:p>
          <a:p>
            <a:r>
              <a:rPr lang="ru-RU" sz="2000" b="1" dirty="0" smtClean="0">
                <a:solidFill>
                  <a:schemeClr val="accent5">
                    <a:lumMod val="50000"/>
                  </a:schemeClr>
                </a:solidFill>
                <a:latin typeface="Times New Roman" pitchFamily="18" charset="0"/>
                <a:cs typeface="Times New Roman" pitchFamily="18" charset="0"/>
              </a:rPr>
              <a:t>3) истощение </a:t>
            </a:r>
            <a:r>
              <a:rPr lang="ru-RU" sz="2000" dirty="0" smtClean="0">
                <a:latin typeface="Times New Roman" pitchFamily="18" charset="0"/>
                <a:cs typeface="Times New Roman" pitchFamily="18" charset="0"/>
              </a:rPr>
              <a:t>— оскудение психических ресурсов, снижение эмоционального тонуса, которое наступает вследствие того, что проявленное сопротивление оказалось неэффективным. </a:t>
            </a:r>
          </a:p>
          <a:p>
            <a:endParaRPr lang="ru-RU" dirty="0"/>
          </a:p>
        </p:txBody>
      </p:sp>
      <p:sp>
        <p:nvSpPr>
          <p:cNvPr id="24578" name="AutoShape 2" descr="https://live-up.co/wp-content/uploads/2013/06/izbavitsja-ot-stress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0" name="AutoShape 4" descr="https://live-up.co/wp-content/uploads/2013/06/izbavitsja-ot-stress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2" name="AutoShape 6" descr="https://live-up.co/wp-content/uploads/2013/06/izbavitsja-ot-stress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4583" name="Picture 7" descr="C:\Users\Юля\Desktop\izbavitsja-ot-stressa.jpg"/>
          <p:cNvPicPr>
            <a:picLocks noChangeAspect="1" noChangeArrowheads="1"/>
          </p:cNvPicPr>
          <p:nvPr/>
        </p:nvPicPr>
        <p:blipFill>
          <a:blip r:embed="rId2"/>
          <a:srcRect/>
          <a:stretch>
            <a:fillRect/>
          </a:stretch>
        </p:blipFill>
        <p:spPr bwMode="auto">
          <a:xfrm>
            <a:off x="228600" y="2057400"/>
            <a:ext cx="4038600" cy="30289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305800" cy="533400"/>
          </a:xfrm>
        </p:spPr>
        <p:txBody>
          <a:bodyPr>
            <a:normAutofit/>
          </a:bodyPr>
          <a:lstStyle/>
          <a:p>
            <a:pPr algn="ctr"/>
            <a:r>
              <a:rPr lang="ru-RU" sz="20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ФАЗА «НАПРЯЖЕНИЯ»</a:t>
            </a:r>
            <a:endParaRPr lang="ru-RU" sz="20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685800" y="685800"/>
            <a:ext cx="7696200" cy="5486400"/>
          </a:xfrm>
        </p:spPr>
        <p:txBody>
          <a:bodyPr>
            <a:normAutofit fontScale="70000" lnSpcReduction="20000"/>
          </a:bodyPr>
          <a:lstStyle/>
          <a:p>
            <a:pPr algn="just"/>
            <a:r>
              <a:rPr lang="ru-RU" b="1" dirty="0" smtClean="0">
                <a:latin typeface="Times New Roman" pitchFamily="18" charset="0"/>
                <a:cs typeface="Times New Roman" pitchFamily="18" charset="0"/>
              </a:rPr>
              <a:t>1.Симптом «переживания психотравмирующих обстоятельств». </a:t>
            </a:r>
            <a:r>
              <a:rPr lang="ru-RU" dirty="0" smtClean="0">
                <a:latin typeface="Times New Roman" pitchFamily="18" charset="0"/>
                <a:cs typeface="Times New Roman" pitchFamily="18" charset="0"/>
              </a:rPr>
              <a:t>Проявляется усиливающимся осознанием психотравмирующих факторов профессиональной деятельности, которые трудно или вовсе неустранимы.</a:t>
            </a:r>
          </a:p>
          <a:p>
            <a:pPr algn="just"/>
            <a:r>
              <a:rPr lang="ru-RU" b="1" dirty="0" smtClean="0">
                <a:latin typeface="Times New Roman" pitchFamily="18" charset="0"/>
                <a:cs typeface="Times New Roman" pitchFamily="18" charset="0"/>
              </a:rPr>
              <a:t>2.Симптом «неудовлетворенности собой». </a:t>
            </a:r>
            <a:r>
              <a:rPr lang="ru-RU" dirty="0" smtClean="0">
                <a:latin typeface="Times New Roman" pitchFamily="18" charset="0"/>
                <a:cs typeface="Times New Roman" pitchFamily="18" charset="0"/>
              </a:rPr>
              <a:t>В результате неудач или неспособности повлиять на психотравмирующие обстоятельства, человек обычно испытывает недовольство собой, избранной профессией, занимаемой должностью, конкретными обязанностями. Действует «механизм «эмоционального переноса» — энергетика направляется не только и не столько вовне, сколько на себя. </a:t>
            </a:r>
          </a:p>
          <a:p>
            <a:pPr algn="just"/>
            <a:r>
              <a:rPr lang="ru-RU" b="1" dirty="0" smtClean="0">
                <a:latin typeface="Times New Roman" pitchFamily="18" charset="0"/>
                <a:cs typeface="Times New Roman" pitchFamily="18" charset="0"/>
              </a:rPr>
              <a:t>3.Симптом «загнанности в клетку». </a:t>
            </a:r>
            <a:r>
              <a:rPr lang="ru-RU" dirty="0" smtClean="0">
                <a:latin typeface="Times New Roman" pitchFamily="18" charset="0"/>
                <a:cs typeface="Times New Roman" pitchFamily="18" charset="0"/>
              </a:rPr>
              <a:t>Возникает не во всех случаях, хотя выступает логическим продолжением развивающегося стресса. Когда психотравмирующие обстоятельства очень давят и устранить их невозможно, к нам часто приходит чувство безысходности. В таких случаях мы в отчаянии произносим: «неужели это не имеет пределов», «нет сил с этим бороться», «я чувствую безысходность ситуации". Нас повергает в исступление бюрократическая казенщина, организационная бестолковщина, людская непорядочность, повседневная рутинность.</a:t>
            </a:r>
          </a:p>
          <a:p>
            <a:pPr algn="just"/>
            <a:r>
              <a:rPr lang="ru-RU" b="1" dirty="0" smtClean="0">
                <a:latin typeface="Times New Roman" pitchFamily="18" charset="0"/>
                <a:cs typeface="Times New Roman" pitchFamily="18" charset="0"/>
              </a:rPr>
              <a:t>4.Симптом «тревоги и депрессии». </a:t>
            </a:r>
            <a:r>
              <a:rPr lang="ru-RU" dirty="0" smtClean="0">
                <a:latin typeface="Times New Roman" pitchFamily="18" charset="0"/>
                <a:cs typeface="Times New Roman" pitchFamily="18" charset="0"/>
              </a:rPr>
              <a:t>Обнаруживается в связи с профессиональной деятельностью в особо осложненных обстоятельствах, побуждающих к эмоциональному выгоранию как средству психологической защиты.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457200"/>
          </a:xfrm>
        </p:spPr>
        <p:txBody>
          <a:bodyPr>
            <a:normAutofit/>
          </a:bodyPr>
          <a:lstStyle/>
          <a:p>
            <a:pPr algn="ctr"/>
            <a:r>
              <a:rPr lang="ru-RU" sz="20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ФАЗА «РЕЗИСТЕНЦИИ»</a:t>
            </a:r>
            <a:endParaRPr lang="ru-RU" sz="20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609600" y="533400"/>
            <a:ext cx="7848600" cy="5638800"/>
          </a:xfrm>
        </p:spPr>
        <p:txBody>
          <a:bodyPr>
            <a:normAutofit fontScale="85000" lnSpcReduction="20000"/>
          </a:bodyPr>
          <a:lstStyle/>
          <a:p>
            <a:pPr algn="just"/>
            <a:r>
              <a:rPr lang="ru-RU" b="1" dirty="0" smtClean="0"/>
              <a:t>1.Симптом «неадекватного избирательного эмоционального реагирования». </a:t>
            </a:r>
            <a:r>
              <a:rPr lang="ru-RU" dirty="0" smtClean="0"/>
              <a:t>Несомненный признак «выгорания», когда профессионал перестает улавливать разницу между двумя принципиально отличающимися явлениями: экономичное проявление эмоций и неадекватное избирательное эмоциональное реагирование.</a:t>
            </a:r>
          </a:p>
          <a:p>
            <a:pPr algn="just"/>
            <a:r>
              <a:rPr lang="ru-RU" b="1" dirty="0" smtClean="0"/>
              <a:t>2.Симптом «эмоционально - нравственной дезориентации». </a:t>
            </a:r>
            <a:r>
              <a:rPr lang="ru-RU" dirty="0" smtClean="0"/>
              <a:t>Нередко у профессионала возникает по­требность в самооправдании. Не проявляя должного эмоцио­нального отношения к субъекту, он защищает свою стратегию. </a:t>
            </a:r>
          </a:p>
          <a:p>
            <a:pPr algn="just"/>
            <a:r>
              <a:rPr lang="ru-RU" b="1" dirty="0" smtClean="0"/>
              <a:t>3.Симптом «расширения сферы экономии эмоций». </a:t>
            </a:r>
            <a:r>
              <a:rPr lang="ru-RU" dirty="0" smtClean="0"/>
              <a:t>Такое доказательство эмоционального выгорания имеет место тогда, когда данная форма защиты осуществляется вне профессиональной области — в общении с родными, приятелями и знакомыми. Случай известный: на работе вы до того устаете от контактов, разговоров, что вам не хочется общаться даже с близкими. </a:t>
            </a:r>
          </a:p>
          <a:p>
            <a:pPr algn="just"/>
            <a:r>
              <a:rPr lang="ru-RU" b="1" dirty="0" smtClean="0"/>
              <a:t>4.Симптом «редукции профессиональных обязанностей». </a:t>
            </a:r>
            <a:r>
              <a:rPr lang="ru-RU" dirty="0" smtClean="0"/>
              <a:t>Термин редукция означает упрощение. В профессиональной деятельности редукция проявляется в попытках облегчить или сократить обя­занности, которые требуют эмоциональных затрат.</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533400"/>
          </a:xfrm>
        </p:spPr>
        <p:txBody>
          <a:bodyPr>
            <a:normAutofit/>
          </a:bodyPr>
          <a:lstStyle/>
          <a:p>
            <a:pPr algn="ctr"/>
            <a:r>
              <a:rPr lang="ru-RU" sz="20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ФАЗА «ИСТОЩЕНИЯ»</a:t>
            </a:r>
            <a:endParaRPr lang="ru-RU" sz="20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457200" y="762000"/>
            <a:ext cx="7924800" cy="5562600"/>
          </a:xfrm>
        </p:spPr>
        <p:txBody>
          <a:bodyPr>
            <a:normAutofit fontScale="85000" lnSpcReduction="20000"/>
          </a:bodyPr>
          <a:lstStyle/>
          <a:p>
            <a:pPr algn="just"/>
            <a:r>
              <a:rPr lang="ru-RU" b="1" dirty="0" smtClean="0"/>
              <a:t>1.Симптом «эмоционального дефицита». </a:t>
            </a:r>
            <a:r>
              <a:rPr lang="ru-RU" dirty="0" smtClean="0"/>
              <a:t>К профессионалу приходят ощущение, что эмоционально он уже не может помогать субъектам своей деятельности. Не в состоянии войти в их положение, соучаствовать и сопереживать, отзываться на ситуации, которые должны трогать, побуждать усиливать интеллектуальную, волевую и нравственную отдачу. </a:t>
            </a:r>
          </a:p>
          <a:p>
            <a:pPr algn="just"/>
            <a:r>
              <a:rPr lang="ru-RU" b="1" dirty="0" smtClean="0"/>
              <a:t>2.Симптом «эмоциональной отстраненности». </a:t>
            </a:r>
            <a:r>
              <a:rPr lang="ru-RU" dirty="0" smtClean="0"/>
              <a:t>Личность почти полностью исключает эмоции из сферы профессиональной деятельности. Ее почти ничто не волнует, почти ничто не вызывает эмоционального отклика — ни позитивные обстоятельства, ни отрицательные.  Реагирование без чувств и эмоций наиболее яркий симптом «выгорания». Он свидетельствует о профессиональной деформации личности и наносит ущерб субъекту общения. </a:t>
            </a:r>
          </a:p>
          <a:p>
            <a:pPr algn="just"/>
            <a:r>
              <a:rPr lang="ru-RU" b="1" dirty="0" smtClean="0"/>
              <a:t>3.Симптом «личностной отстраненности, или деперсонализации». </a:t>
            </a:r>
            <a:r>
              <a:rPr lang="ru-RU" dirty="0" smtClean="0"/>
              <a:t>Проявляется в широком диапазоне умонастроений и поступков профессионала в процессе общения. Прежде всего отмечается полная или частичная утрата интереса к человеку – субъекту профессионального действия. Он воспринимается как неодушевленный предмет, как объект для манипуляций.</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305800" cy="1143000"/>
          </a:xfrm>
        </p:spPr>
        <p:txBody>
          <a:bodyPr>
            <a:normAutofit/>
          </a:bodyPr>
          <a:lstStyle/>
          <a:p>
            <a:pPr algn="ctr"/>
            <a:r>
              <a:rPr lang="ru-RU" sz="20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ЧТО ДЕЛАТЬ, ЕСЛИ ВЫ ЗАМЕТИЛИ ПЕ</a:t>
            </a:r>
            <a:r>
              <a:rPr lang="ru-RU" sz="2000" b="1" dirty="0" smtClean="0">
                <a:solidFill>
                  <a:schemeClr val="accent5">
                    <a:lumMod val="50000"/>
                  </a:schemeClr>
                </a:solidFill>
                <a:latin typeface="Times New Roman" panose="02020603050405020304" pitchFamily="18" charset="0"/>
                <a:cs typeface="Times New Roman" pitchFamily="18" charset="0"/>
              </a:rPr>
              <a:t>РВЫЕ ПРИЗНАКИ </a:t>
            </a:r>
            <a:r>
              <a:rPr lang="ru-RU" sz="20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ВЫГОРАНИЯ?</a:t>
            </a:r>
            <a:r>
              <a:rPr lang="ru-RU" sz="2000" b="1" dirty="0" smtClean="0">
                <a:solidFill>
                  <a:schemeClr val="accent5">
                    <a:lumMod val="50000"/>
                  </a:schemeClr>
                </a:solidFill>
                <a:latin typeface="Times New Roman" panose="02020603050405020304" pitchFamily="18" charset="0"/>
                <a:cs typeface="Times New Roman" pitchFamily="18" charset="0"/>
              </a:rPr>
              <a:t/>
            </a:r>
            <a:br>
              <a:rPr lang="ru-RU" sz="2000" b="1" dirty="0" smtClean="0">
                <a:solidFill>
                  <a:schemeClr val="accent5">
                    <a:lumMod val="50000"/>
                  </a:schemeClr>
                </a:solidFill>
                <a:latin typeface="Times New Roman" panose="02020603050405020304" pitchFamily="18" charset="0"/>
                <a:cs typeface="Times New Roman" pitchFamily="18" charset="0"/>
              </a:rPr>
            </a:br>
            <a:endParaRPr lang="ru-RU" sz="2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533400" y="762000"/>
            <a:ext cx="4321490" cy="5711952"/>
          </a:xfrm>
        </p:spPr>
        <p:txBody>
          <a:bodyPr>
            <a:normAutofit fontScale="92500" lnSpcReduction="10000"/>
          </a:bodyPr>
          <a:lstStyle/>
          <a:p>
            <a:pPr algn="just"/>
            <a:r>
              <a:rPr lang="ru-RU" sz="1900" dirty="0" smtClean="0">
                <a:latin typeface="Times New Roman" pitchFamily="18" charset="0"/>
                <a:cs typeface="Times New Roman" pitchFamily="18" charset="0"/>
              </a:rPr>
              <a:t>Прежде всего, признать, что они есть. Трудно признаться самому себе: «Я страдаю профессиональным выгоранием». Помните: блокирование своих чувств и активность, выраженная сверх меры, могут замедлить процесс вашего восстановления.</a:t>
            </a:r>
          </a:p>
          <a:p>
            <a:pPr algn="just"/>
            <a:r>
              <a:rPr lang="ru-RU" sz="1900" dirty="0" smtClean="0">
                <a:latin typeface="Times New Roman" pitchFamily="18" charset="0"/>
                <a:cs typeface="Times New Roman" pitchFamily="18" charset="0"/>
              </a:rPr>
              <a:t>Во-первых, ваше состояние может облегчить физическая и эмоциональная поддержка от других людей. Не отказывайтесь от нее. Обсудите свою ситуацию с теми, кто, имея подобный опыт, чувствует себя хорошо.</a:t>
            </a:r>
          </a:p>
          <a:p>
            <a:pPr algn="just"/>
            <a:r>
              <a:rPr lang="ru-RU" sz="1900" dirty="0" smtClean="0">
                <a:latin typeface="Times New Roman" pitchFamily="18" charset="0"/>
                <a:cs typeface="Times New Roman" pitchFamily="18" charset="0"/>
              </a:rPr>
              <a:t>Во-вторых, в нерабочее время вам нужно уединение. Для того чтобы справиться со своими чувствами, вам необходимо найти возможность побыть одному, без семьи и близких друзей.</a:t>
            </a:r>
          </a:p>
          <a:p>
            <a:endParaRPr lang="ru-RU" dirty="0"/>
          </a:p>
        </p:txBody>
      </p:sp>
      <p:pic>
        <p:nvPicPr>
          <p:cNvPr id="23554" name="Picture 2" descr="http://co-operate.ru/wp-content/uploads/2015/12/7756.jpg"/>
          <p:cNvPicPr>
            <a:picLocks noChangeAspect="1" noChangeArrowheads="1"/>
          </p:cNvPicPr>
          <p:nvPr/>
        </p:nvPicPr>
        <p:blipFill>
          <a:blip r:embed="rId2"/>
          <a:srcRect/>
          <a:stretch>
            <a:fillRect/>
          </a:stretch>
        </p:blipFill>
        <p:spPr bwMode="auto">
          <a:xfrm>
            <a:off x="4854890" y="762000"/>
            <a:ext cx="4006221" cy="2667000"/>
          </a:xfrm>
          <a:prstGeom prst="rect">
            <a:avLst/>
          </a:prstGeom>
          <a:ln>
            <a:noFill/>
          </a:ln>
          <a:effectLst>
            <a:softEdge rad="112500"/>
          </a:effectLst>
        </p:spPr>
      </p:pic>
      <p:pic>
        <p:nvPicPr>
          <p:cNvPr id="23556" name="Picture 4" descr="http://womanlotus.ru/wp-content/uploads/2015/04/tuman.jpg"/>
          <p:cNvPicPr>
            <a:picLocks noChangeAspect="1" noChangeArrowheads="1"/>
          </p:cNvPicPr>
          <p:nvPr/>
        </p:nvPicPr>
        <p:blipFill>
          <a:blip r:embed="rId3"/>
          <a:srcRect/>
          <a:stretch>
            <a:fillRect/>
          </a:stretch>
        </p:blipFill>
        <p:spPr bwMode="auto">
          <a:xfrm>
            <a:off x="5008418" y="3352800"/>
            <a:ext cx="3962400" cy="29189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838200"/>
          </a:xfrm>
        </p:spPr>
        <p:txBody>
          <a:bodyPr>
            <a:noAutofit/>
          </a:bodyPr>
          <a:lstStyle/>
          <a:p>
            <a:pPr algn="ctr"/>
            <a:r>
              <a:rPr lang="ru-RU" sz="24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Осваиваем </a:t>
            </a:r>
            <a:r>
              <a:rPr lang="ru-RU" sz="2400" dirty="0" err="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саморегуляцию</a:t>
            </a:r>
            <a:r>
              <a:rPr lang="ru-RU" sz="24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24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57200" y="838200"/>
            <a:ext cx="8001000" cy="5635752"/>
          </a:xfrm>
        </p:spPr>
        <p:txBody>
          <a:bodyPr>
            <a:normAutofit fontScale="62500" lnSpcReduction="20000"/>
          </a:bodyPr>
          <a:lstStyle/>
          <a:p>
            <a:pPr>
              <a:buNone/>
            </a:pPr>
            <a:r>
              <a:rPr lang="ru-RU" sz="2600" b="1" dirty="0" smtClean="0">
                <a:latin typeface="Times New Roman" pitchFamily="18" charset="0"/>
                <a:cs typeface="Times New Roman" pitchFamily="18" charset="0"/>
              </a:rPr>
              <a:t>    </a:t>
            </a:r>
            <a:r>
              <a:rPr lang="ru-RU" sz="2600" b="1" dirty="0" err="1" smtClean="0">
                <a:latin typeface="Times New Roman" pitchFamily="18" charset="0"/>
                <a:cs typeface="Times New Roman" pitchFamily="18" charset="0"/>
              </a:rPr>
              <a:t>Саморегуляция</a:t>
            </a:r>
            <a:r>
              <a:rPr lang="ru-RU" sz="2600" b="1"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 это управление своим </a:t>
            </a:r>
            <a:r>
              <a:rPr lang="ru-RU" sz="2600" dirty="0" err="1" smtClean="0">
                <a:latin typeface="Times New Roman" pitchFamily="18" charset="0"/>
                <a:cs typeface="Times New Roman" pitchFamily="18" charset="0"/>
              </a:rPr>
              <a:t>психоэмоциональным</a:t>
            </a:r>
            <a:r>
              <a:rPr lang="ru-RU" sz="2600" dirty="0" smtClean="0">
                <a:latin typeface="Times New Roman" pitchFamily="18" charset="0"/>
                <a:cs typeface="Times New Roman" pitchFamily="18" charset="0"/>
              </a:rPr>
              <a:t> состоянием, которое достигается путем воздействия человека на самого себя с помощью слов, мысленных образов, управления мышечным тонусом и дыханием.</a:t>
            </a:r>
          </a:p>
          <a:p>
            <a:pPr>
              <a:buNone/>
            </a:pPr>
            <a:r>
              <a:rPr lang="ru-RU" sz="2600" b="1" dirty="0" smtClean="0">
                <a:latin typeface="Times New Roman" pitchFamily="18" charset="0"/>
                <a:cs typeface="Times New Roman" pitchFamily="18" charset="0"/>
              </a:rPr>
              <a:t>                                      Эффекты </a:t>
            </a:r>
            <a:r>
              <a:rPr lang="ru-RU" sz="2600" b="1" dirty="0" err="1" smtClean="0">
                <a:latin typeface="Times New Roman" pitchFamily="18" charset="0"/>
                <a:cs typeface="Times New Roman" pitchFamily="18" charset="0"/>
              </a:rPr>
              <a:t>саморегуляции</a:t>
            </a:r>
            <a:r>
              <a:rPr lang="ru-RU" sz="2600" b="1" dirty="0" smtClean="0">
                <a:latin typeface="Times New Roman" pitchFamily="18" charset="0"/>
                <a:cs typeface="Times New Roman" pitchFamily="18" charset="0"/>
              </a:rPr>
              <a:t>:</a:t>
            </a:r>
            <a:endParaRPr lang="ru-RU" sz="2600" dirty="0" smtClean="0">
              <a:latin typeface="Times New Roman" pitchFamily="18" charset="0"/>
              <a:cs typeface="Times New Roman" pitchFamily="18" charset="0"/>
            </a:endParaRPr>
          </a:p>
          <a:p>
            <a:r>
              <a:rPr lang="ru-RU" sz="2600" dirty="0" smtClean="0">
                <a:latin typeface="Times New Roman" pitchFamily="18" charset="0"/>
                <a:cs typeface="Times New Roman" pitchFamily="18" charset="0"/>
              </a:rPr>
              <a:t>эффект успокоения (устранение эмоциональной напряженности);</a:t>
            </a:r>
          </a:p>
          <a:p>
            <a:r>
              <a:rPr lang="ru-RU" sz="2600" dirty="0" smtClean="0">
                <a:latin typeface="Times New Roman" pitchFamily="18" charset="0"/>
                <a:cs typeface="Times New Roman" pitchFamily="18" charset="0"/>
              </a:rPr>
              <a:t>эффект восстановления (ослабление проявлений утомления);</a:t>
            </a:r>
          </a:p>
          <a:p>
            <a:r>
              <a:rPr lang="ru-RU" sz="2600" dirty="0" smtClean="0">
                <a:latin typeface="Times New Roman" pitchFamily="18" charset="0"/>
                <a:cs typeface="Times New Roman" pitchFamily="18" charset="0"/>
              </a:rPr>
              <a:t>эффект активизации (повышение психофизиологической реактивности).</a:t>
            </a:r>
          </a:p>
          <a:p>
            <a:pPr>
              <a:buNone/>
            </a:pPr>
            <a:r>
              <a:rPr lang="ru-RU" sz="2600" b="1" dirty="0" smtClean="0">
                <a:latin typeface="Times New Roman" pitchFamily="18" charset="0"/>
                <a:cs typeface="Times New Roman" pitchFamily="18" charset="0"/>
              </a:rPr>
              <a:t>                                     Способы </a:t>
            </a:r>
            <a:r>
              <a:rPr lang="ru-RU" sz="2600" b="1" dirty="0" err="1" smtClean="0">
                <a:latin typeface="Times New Roman" pitchFamily="18" charset="0"/>
                <a:cs typeface="Times New Roman" pitchFamily="18" charset="0"/>
              </a:rPr>
              <a:t>саморегуляции</a:t>
            </a:r>
            <a:r>
              <a:rPr lang="ru-RU" sz="2600" b="1" dirty="0" smtClean="0">
                <a:latin typeface="Times New Roman" pitchFamily="18" charset="0"/>
                <a:cs typeface="Times New Roman" pitchFamily="18" charset="0"/>
              </a:rPr>
              <a:t>:</a:t>
            </a:r>
            <a:endParaRPr lang="ru-RU" sz="2600" dirty="0" smtClean="0">
              <a:latin typeface="Times New Roman" pitchFamily="18" charset="0"/>
              <a:cs typeface="Times New Roman" pitchFamily="18" charset="0"/>
            </a:endParaRPr>
          </a:p>
          <a:p>
            <a:r>
              <a:rPr lang="ru-RU" sz="2600" dirty="0" smtClean="0">
                <a:latin typeface="Times New Roman" pitchFamily="18" charset="0"/>
                <a:cs typeface="Times New Roman" pitchFamily="18" charset="0"/>
              </a:rPr>
              <a:t>смех, улыбка, юмор;</a:t>
            </a:r>
          </a:p>
          <a:p>
            <a:r>
              <a:rPr lang="ru-RU" sz="2600" dirty="0" smtClean="0">
                <a:latin typeface="Times New Roman" pitchFamily="18" charset="0"/>
                <a:cs typeface="Times New Roman" pitchFamily="18" charset="0"/>
              </a:rPr>
              <a:t>размышления о хорошем, приятном;</a:t>
            </a:r>
          </a:p>
          <a:p>
            <a:r>
              <a:rPr lang="ru-RU" sz="2600" dirty="0" smtClean="0">
                <a:latin typeface="Times New Roman" pitchFamily="18" charset="0"/>
                <a:cs typeface="Times New Roman" pitchFamily="18" charset="0"/>
              </a:rPr>
              <a:t>различные движения типа потягивания, расслабле­ния мышц;</a:t>
            </a:r>
          </a:p>
          <a:p>
            <a:r>
              <a:rPr lang="ru-RU" sz="2600" dirty="0" smtClean="0">
                <a:latin typeface="Times New Roman" pitchFamily="18" charset="0"/>
                <a:cs typeface="Times New Roman" pitchFamily="18" charset="0"/>
              </a:rPr>
              <a:t>рассматривание цветов в помещении, пейзажа за</a:t>
            </a:r>
            <a:br>
              <a:rPr lang="ru-RU" sz="2600" dirty="0" smtClean="0">
                <a:latin typeface="Times New Roman" pitchFamily="18" charset="0"/>
                <a:cs typeface="Times New Roman" pitchFamily="18" charset="0"/>
              </a:rPr>
            </a:br>
            <a:r>
              <a:rPr lang="ru-RU" sz="2600" dirty="0" smtClean="0">
                <a:latin typeface="Times New Roman" pitchFamily="18" charset="0"/>
                <a:cs typeface="Times New Roman" pitchFamily="18" charset="0"/>
              </a:rPr>
              <a:t>окном, фотографий, других приятных или дорогих вещей;</a:t>
            </a:r>
          </a:p>
          <a:p>
            <a:r>
              <a:rPr lang="ru-RU" sz="2600" dirty="0" smtClean="0">
                <a:latin typeface="Times New Roman" pitchFamily="18" charset="0"/>
                <a:cs typeface="Times New Roman" pitchFamily="18" charset="0"/>
              </a:rPr>
              <a:t>мысленное обращение к высшим силам (Богу);</a:t>
            </a:r>
          </a:p>
          <a:p>
            <a:r>
              <a:rPr lang="ru-RU" sz="2600" dirty="0" smtClean="0">
                <a:latin typeface="Times New Roman" pitchFamily="18" charset="0"/>
                <a:cs typeface="Times New Roman" pitchFamily="18" charset="0"/>
              </a:rPr>
              <a:t>«купание» (реальное или мысленное) в солнечных лучах;</a:t>
            </a:r>
          </a:p>
          <a:p>
            <a:r>
              <a:rPr lang="ru-RU" sz="2600" dirty="0" smtClean="0">
                <a:latin typeface="Times New Roman" pitchFamily="18" charset="0"/>
                <a:cs typeface="Times New Roman" pitchFamily="18" charset="0"/>
              </a:rPr>
              <a:t>вдыхание свежего воздуха;</a:t>
            </a:r>
          </a:p>
          <a:p>
            <a:r>
              <a:rPr lang="ru-RU" sz="2600" dirty="0" smtClean="0">
                <a:latin typeface="Times New Roman" pitchFamily="18" charset="0"/>
                <a:cs typeface="Times New Roman" pitchFamily="18" charset="0"/>
              </a:rPr>
              <a:t>чтение стихов;</a:t>
            </a:r>
          </a:p>
          <a:p>
            <a:r>
              <a:rPr lang="ru-RU" sz="2600" dirty="0" smtClean="0">
                <a:latin typeface="Times New Roman" pitchFamily="18" charset="0"/>
                <a:cs typeface="Times New Roman" pitchFamily="18" charset="0"/>
              </a:rPr>
              <a:t>высказывание похвалы, комплиментов кому-либо просто так.</a:t>
            </a:r>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196</TotalTime>
  <Words>1551</Words>
  <Application>Microsoft Office PowerPoint</Application>
  <PresentationFormat>Экран (4:3)</PresentationFormat>
  <Paragraphs>100</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Garamond</vt:lpstr>
      <vt:lpstr>Times New Roman</vt:lpstr>
      <vt:lpstr>Натуральные материалы</vt:lpstr>
      <vt:lpstr>Презентация PowerPoint</vt:lpstr>
      <vt:lpstr>Презентация PowerPoint</vt:lpstr>
      <vt:lpstr>Три основные стадии синдрома  профессионального выгорания у учителя:</vt:lpstr>
      <vt:lpstr>При эмоциональном выгорании налицо  все три фазы стресса: </vt:lpstr>
      <vt:lpstr>ФАЗА «НАПРЯЖЕНИЯ»</vt:lpstr>
      <vt:lpstr>ФАЗА «РЕЗИСТЕНЦИИ»</vt:lpstr>
      <vt:lpstr>ФАЗА «ИСТОЩЕНИЯ»</vt:lpstr>
      <vt:lpstr>ЧТО ДЕЛАТЬ, ЕСЛИ ВЫ ЗАМЕТИЛИ ПЕРВЫЕ ПРИЗНАКИ ВЫГОРАНИЯ? </vt:lpstr>
      <vt:lpstr>Осваиваем саморегуляцию </vt:lpstr>
      <vt:lpstr>БАНК СПОСОБОВ САМОРЕГУЛЯЦИИ </vt:lpstr>
      <vt:lpstr>БАНК СПОСОБОВ САМОРЕГУЛЯЦИИ </vt:lpstr>
      <vt:lpstr>КОНКРЕТНЫЕ ПРИЕМЫ САМОПОДДЕРЖКИ </vt:lpstr>
      <vt:lpstr>Упражнение «Стратегии самопомощи» </vt:lpstr>
      <vt:lpstr>ЧТО НУЖНО И ЧЕГО НЕ НУЖНО ДЕЛАТЬ ПРИ ВЫГОРАНИИ </vt:lpstr>
      <vt:lpstr>Литература</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эмоционального выгорания педагогов</dc:title>
  <dc:creator>Юля</dc:creator>
  <cp:lastModifiedBy>Admin</cp:lastModifiedBy>
  <cp:revision>25</cp:revision>
  <dcterms:created xsi:type="dcterms:W3CDTF">2016-05-23T11:30:39Z</dcterms:created>
  <dcterms:modified xsi:type="dcterms:W3CDTF">2022-11-02T06:50:25Z</dcterms:modified>
</cp:coreProperties>
</file>