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82" r:id="rId9"/>
    <p:sldId id="275" r:id="rId10"/>
    <p:sldId id="265" r:id="rId11"/>
    <p:sldId id="276" r:id="rId12"/>
    <p:sldId id="277" r:id="rId13"/>
    <p:sldId id="278" r:id="rId14"/>
    <p:sldId id="279" r:id="rId15"/>
    <p:sldId id="280" r:id="rId16"/>
    <p:sldId id="268" r:id="rId17"/>
    <p:sldId id="281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feratu.ru/1/03/543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click01.begun.ru/click.jsp?url=4vrJyLzWJ318hpPBdN5ethokbDxK22WFhmEg8omz5Ad1*5Vh4L6rbRnabtIFn0JnNGmmGaP8BftAaB7cdNaWEJwWkh*tIaovI84basWL-T3bE0C-QNThDRpTUMrPGCgfMLbxMlV8KsFePMQjWHLjhVsbYfnYlGSpr-wgTgFuNMAalxF*6uuxrpmBPwgXRFA*do5pwxzD*seF1n5vfozWf6ULdRKsBhw-qAAYsTmADJskFGlW230vIP93P3I-Tyxed4cYMjQf6MjQTNxrBbotbRqWetD3*oBSIkTrhOQ-mRUElWNTwO*MuTKfBLI3-MMqNapSBak1ohgAy9*ZoDc8FWfvp4rcBUN3Nz7-D3cvpFzjPtAJ-KmwdB*s6qYKjn3oyQfM12dvRuv68UZn8Kunu*KNTSHafDxN*riOcm9OJBX-1sMLtdAAQQ-qjZOBSiNcpGZTa4HfWRF9ZrhUBuWk4KxrYGdXz7tj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feratu.ru/1/77/031.htm" TargetMode="External"/><Relationship Id="rId3" Type="http://schemas.openxmlformats.org/officeDocument/2006/relationships/hyperlink" Target="http://www.referatu.ru/1/44/459.htm" TargetMode="External"/><Relationship Id="rId7" Type="http://schemas.openxmlformats.org/officeDocument/2006/relationships/hyperlink" Target="http://www.referatu.ru/1/30/447.htm" TargetMode="External"/><Relationship Id="rId2" Type="http://schemas.openxmlformats.org/officeDocument/2006/relationships/hyperlink" Target="http://www.referatu.ru/1/26/483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feratu.ru/1/84/862.htm" TargetMode="External"/><Relationship Id="rId5" Type="http://schemas.openxmlformats.org/officeDocument/2006/relationships/hyperlink" Target="http://www.referatu.ru/1/86/810.htm" TargetMode="External"/><Relationship Id="rId10" Type="http://schemas.openxmlformats.org/officeDocument/2006/relationships/hyperlink" Target="http://www.referatu.ru/1/28/409.htm" TargetMode="External"/><Relationship Id="rId4" Type="http://schemas.openxmlformats.org/officeDocument/2006/relationships/hyperlink" Target="http://www.referatu.ru/1/00/956.htm" TargetMode="External"/><Relationship Id="rId9" Type="http://schemas.openxmlformats.org/officeDocument/2006/relationships/hyperlink" Target="http://www.referatu.ru/1/27/462.ht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5%D0%B8%D0%BC%D0%B8%D1%87%D0%B5%D1%81%D0%BA%D0%BE%D0%B5_%D0%BE%D1%80%D1%83%D0%B6%D0%B8%D0%B5" TargetMode="External"/><Relationship Id="rId13" Type="http://schemas.openxmlformats.org/officeDocument/2006/relationships/hyperlink" Target="http://ru.wikipedia.org/wiki/1941" TargetMode="External"/><Relationship Id="rId18" Type="http://schemas.openxmlformats.org/officeDocument/2006/relationships/hyperlink" Target="http://ru.wikipedia.org/wiki/%D0%9E%D0%B1%D0%BE%D1%80%D0%BE%D0%BD%D0%B0_%D0%90%D0%B4%D0%B6%D0%B8%D0%BC%D1%83%D1%88%D0%BA%D0%B0%D0%B9%D1%81%D0%BA%D0%B8%D1%85_%D0%BA%D0%B0%D0%BC%D0%B5%D0%BD%D0%BE%D0%BB%D0%BE%D0%BC%D0%B5%D0%BD" TargetMode="External"/><Relationship Id="rId26" Type="http://schemas.openxmlformats.org/officeDocument/2006/relationships/hyperlink" Target="http://ru.wikipedia.org/wiki/1980" TargetMode="External"/><Relationship Id="rId3" Type="http://schemas.openxmlformats.org/officeDocument/2006/relationships/hyperlink" Target="http://ru.wikipedia.org/wiki/1914" TargetMode="External"/><Relationship Id="rId21" Type="http://schemas.openxmlformats.org/officeDocument/2006/relationships/hyperlink" Target="http://ru.wikipedia.org/wiki/1975" TargetMode="External"/><Relationship Id="rId7" Type="http://schemas.openxmlformats.org/officeDocument/2006/relationships/hyperlink" Target="http://ru.wikipedia.org/wiki/1921" TargetMode="External"/><Relationship Id="rId12" Type="http://schemas.openxmlformats.org/officeDocument/2006/relationships/hyperlink" Target="http://ru.wikipedia.org/wiki/1935" TargetMode="External"/><Relationship Id="rId17" Type="http://schemas.openxmlformats.org/officeDocument/2006/relationships/hyperlink" Target="http://ru.wikipedia.org/wiki/%D0%92%D0%B5%D0%BB%D0%B8%D0%BA%D0%B0%D1%8F_%D0%9E%D1%82%D0%B5%D1%87%D0%B5%D1%81%D1%82%D0%B2%D0%B5%D0%BD%D0%BD%D0%B0%D1%8F_%D0%B2%D0%BE%D0%B9%D0%BD%D0%B0" TargetMode="External"/><Relationship Id="rId25" Type="http://schemas.openxmlformats.org/officeDocument/2006/relationships/hyperlink" Target="http://ru.wikipedia.org/wiki/%D0%98%D1%80%D0%B0%D0%BD%D0%BE-%D0%B8%D1%80%D0%B0%D0%BA%D1%81%D0%BA%D0%B0%D1%8F_%D0%B2%D0%BE%D0%B9%D0%BD%D0%B0" TargetMode="External"/><Relationship Id="rId2" Type="http://schemas.openxmlformats.org/officeDocument/2006/relationships/hyperlink" Target="http://ru.wikipedia.org/wiki/%D0%9F%D0%B5%D1%80%D0%B2%D0%B0%D1%8F_%D0%BC%D0%B8%D1%80%D0%BE%D0%B2%D0%B0%D1%8F_%D0%B2%D0%BE%D0%B9%D0%BD%D0%B0" TargetMode="External"/><Relationship Id="rId16" Type="http://schemas.openxmlformats.org/officeDocument/2006/relationships/hyperlink" Target="http://ru.wikipedia.org/wiki/1945" TargetMode="External"/><Relationship Id="rId20" Type="http://schemas.openxmlformats.org/officeDocument/2006/relationships/hyperlink" Target="http://ru.wikipedia.org/wiki/1957" TargetMode="External"/><Relationship Id="rId29" Type="http://schemas.openxmlformats.org/officeDocument/2006/relationships/hyperlink" Target="http://ru.wikipedia.org/wiki/%D0%98%D1%80%D0%B0%D0%BA%D1%81%D0%BA%D0%B0%D1%8F_%D0%B2%D0%BE%D0%B9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1920" TargetMode="External"/><Relationship Id="rId11" Type="http://schemas.openxmlformats.org/officeDocument/2006/relationships/hyperlink" Target="http://ru.wikipedia.org/wiki/%D0%92%D1%82%D0%BE%D1%80%D0%B0%D1%8F_%D0%B8%D1%82%D0%B0%D0%BB%D0%BE-%D1%8D%D1%84%D0%B8%D0%BE%D0%BF%D1%81%D0%BA%D0%B0%D1%8F_%D0%B2%D0%BE%D0%B9%D0%BD%D0%B0" TargetMode="External"/><Relationship Id="rId24" Type="http://schemas.openxmlformats.org/officeDocument/2006/relationships/hyperlink" Target="http://ru.wikipedia.org/wiki/1970" TargetMode="External"/><Relationship Id="rId5" Type="http://schemas.openxmlformats.org/officeDocument/2006/relationships/hyperlink" Target="http://ru.wikipedia.org/wiki/%D0%A2%D0%B0%D0%BC%D0%B1%D0%BE%D0%B2%D1%81%D0%BA%D0%BE%D0%B5_%D0%B2%D0%BE%D1%81%D1%81%D1%82%D0%B0%D0%BD%D0%B8%D0%B5_(1920%E2%80%941921)" TargetMode="External"/><Relationship Id="rId15" Type="http://schemas.openxmlformats.org/officeDocument/2006/relationships/hyperlink" Target="http://ru.wikipedia.org/wiki/1937" TargetMode="External"/><Relationship Id="rId23" Type="http://schemas.openxmlformats.org/officeDocument/2006/relationships/hyperlink" Target="http://ru.wikipedia.org/wiki/1962" TargetMode="External"/><Relationship Id="rId28" Type="http://schemas.openxmlformats.org/officeDocument/2006/relationships/hyperlink" Target="http://ru.wikipedia.org/wiki/%D0%90%D0%BD%D1%84%D0%B0%D0%BB%D1%8C" TargetMode="External"/><Relationship Id="rId10" Type="http://schemas.openxmlformats.org/officeDocument/2006/relationships/hyperlink" Target="http://ru.wikipedia.org/wiki/1926" TargetMode="External"/><Relationship Id="rId19" Type="http://schemas.openxmlformats.org/officeDocument/2006/relationships/hyperlink" Target="http://ru.wikipedia.org/wiki/%D0%92%D0%BE%D0%B9%D0%BD%D0%B0_%D0%B2%D0%BE_%D0%92%D1%8C%D0%B5%D1%82%D0%BD%D0%B0%D0%BC%D0%B5" TargetMode="External"/><Relationship Id="rId31" Type="http://schemas.openxmlformats.org/officeDocument/2006/relationships/hyperlink" Target="http://ru.wikipedia.org/wiki/2010" TargetMode="External"/><Relationship Id="rId4" Type="http://schemas.openxmlformats.org/officeDocument/2006/relationships/hyperlink" Target="http://ru.wikipedia.org/wiki/1918" TargetMode="External"/><Relationship Id="rId9" Type="http://schemas.openxmlformats.org/officeDocument/2006/relationships/hyperlink" Target="http://ru.wikipedia.org/wiki/%D0%A0%D0%B8%D1%84%D1%81%D0%BA%D0%B0%D1%8F_%D0%B2%D0%BE%D0%B9%D0%BD%D0%B0" TargetMode="External"/><Relationship Id="rId14" Type="http://schemas.openxmlformats.org/officeDocument/2006/relationships/hyperlink" Target="http://ru.wikipedia.org/wiki/%D0%92%D1%82%D0%BE%D1%80%D0%B0%D1%8F_%D1%8F%D0%BF%D0%BE%D0%BD%D0%BE-%D0%BA%D0%B8%D1%82%D0%B0%D0%B9%D1%81%D0%BA%D0%B0%D1%8F_%D0%B2%D0%BE%D0%B9%D0%BD%D0%B0" TargetMode="External"/><Relationship Id="rId22" Type="http://schemas.openxmlformats.org/officeDocument/2006/relationships/hyperlink" Target="http://ru.wikipedia.org/w/index.php?title=%D0%93%D1%80%D0%B0%D0%B6%D0%B4%D0%B0%D0%BD%D1%81%D0%BA%D0%B0%D1%8F_%D0%B2%D0%BE%D0%B9%D0%BD%D0%B0_%D0%B2_%D0%A1%D0%B5%D0%B2%D0%B5%D1%80%D0%BD%D0%BE%D0%BC_%D0%99%D0%B5%D0%BC%D0%B5%D0%BD%D0%B5&amp;action=edit&amp;redlink=1" TargetMode="External"/><Relationship Id="rId27" Type="http://schemas.openxmlformats.org/officeDocument/2006/relationships/hyperlink" Target="http://ru.wikipedia.org/wiki/1988" TargetMode="External"/><Relationship Id="rId30" Type="http://schemas.openxmlformats.org/officeDocument/2006/relationships/hyperlink" Target="http://ru.wikipedia.org/wiki/2003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Отравляющие вещества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Боевые свойства ОВ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Боевые свойства ОВ определяются прежде всего их токсичностью. Токсичное действие связано со способностью большинства известных ОВ ингибировать различные ферменты в результате взаимодействия с их функциональными группами. Например, люизит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ацилирует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сульфгидрильные группы ферментов, выводя последние из строя; синильная кислота образует комплексы с железом, окислителем внутриклеточных ферментных систем, прекращая доступ кислорода к клеткам; ФОВ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фосфорилируют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фермент —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холинэстеразу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ответственную за передачу нервных импульсов. Степень токсичности ОВ зависит от избирательности блокирования ферментов. В ряде случаев образуются столь прочные соединения, что терапевтическое вмешательство становится бесполезным. Так, практически невозможна регенерация ферментных систем, пораженных фосгеном и ипритом. Напротив, введение 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антидотов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случае поражения ФОВ, люизитом и синильной кислотой позволяет снять действие нескольких смертельных доз этих ОВ.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Пользователь\Рабочий стол\современные средства поражения\___pictur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69007" cy="3286124"/>
          </a:xfrm>
          <a:prstGeom prst="rect">
            <a:avLst/>
          </a:prstGeom>
          <a:noFill/>
        </p:spPr>
      </p:pic>
      <p:pic>
        <p:nvPicPr>
          <p:cNvPr id="3075" name="Picture 3" descr="C:\Documents and Settings\Пользователь\Рабочий стол\современные средства поражения\01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-1"/>
            <a:ext cx="4572000" cy="3286125"/>
          </a:xfrm>
          <a:prstGeom prst="rect">
            <a:avLst/>
          </a:prstGeom>
          <a:noFill/>
        </p:spPr>
      </p:pic>
      <p:pic>
        <p:nvPicPr>
          <p:cNvPr id="3076" name="Picture 4" descr="C:\Documents and Settings\Пользователь\Рабочий стол\современные средства поражения\1265890258_him_oruzhie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3286125"/>
            <a:ext cx="4571999" cy="3571876"/>
          </a:xfrm>
          <a:prstGeom prst="rect">
            <a:avLst/>
          </a:prstGeom>
          <a:noFill/>
        </p:spPr>
      </p:pic>
      <p:pic>
        <p:nvPicPr>
          <p:cNvPr id="3077" name="Picture 5" descr="C:\Documents and Settings\Пользователь\Рабочий стол\современные средства поражения\e77e74bd8fa6b43cdefc5fd9fed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286125"/>
            <a:ext cx="4572000" cy="357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Пользователь\Рабочий стол\современные средства поражения\0_36b80_9eab48d3_XL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4820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нервно-паралитического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действия </a:t>
            </a:r>
            <a:r>
              <a:rPr lang="ru-RU" dirty="0" smtClean="0"/>
              <a:t>(</a:t>
            </a:r>
            <a:r>
              <a:rPr lang="ru-RU" dirty="0" err="1" smtClean="0"/>
              <a:t>Ви-Икс</a:t>
            </a:r>
            <a:r>
              <a:rPr lang="ru-RU" dirty="0" smtClean="0"/>
              <a:t>, зарин) поражают нервную систему при действии на организм через органы дыхания, при проникновении в парообразном и </a:t>
            </a:r>
            <a:r>
              <a:rPr lang="ru-RU" dirty="0" err="1" smtClean="0"/>
              <a:t>капельно-жидком</a:t>
            </a:r>
            <a:r>
              <a:rPr lang="ru-RU" dirty="0" smtClean="0"/>
              <a:t> состоянии через кожу, а также при попадании в желудочно-кишечный тракт вместе с пищей и водой.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кожно-нарывного действия </a:t>
            </a:r>
            <a:r>
              <a:rPr lang="ru-RU" dirty="0" smtClean="0"/>
              <a:t>(иприт) обладают многосторонним поражающим действием. В </a:t>
            </a:r>
            <a:r>
              <a:rPr lang="ru-RU" dirty="0" err="1" smtClean="0"/>
              <a:t>капельно-жидком</a:t>
            </a:r>
            <a:r>
              <a:rPr lang="ru-RU" dirty="0" smtClean="0"/>
              <a:t> и парообразном состоянии они поражают кожу и глаза, при вдыхании паров — дыхательные пути и легкие, при попадании с пищей и водой — органы пищеварения.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удушающего действия </a:t>
            </a:r>
            <a:r>
              <a:rPr lang="ru-RU" dirty="0" smtClean="0"/>
              <a:t>(фосген) воздействуют на организм через органы дыхания.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общеядовитого</a:t>
            </a:r>
            <a:r>
              <a:rPr lang="ru-RU" dirty="0" smtClean="0">
                <a:solidFill>
                  <a:srgbClr val="FF0000"/>
                </a:solidFill>
              </a:rPr>
              <a:t> действия </a:t>
            </a:r>
            <a:r>
              <a:rPr lang="ru-RU" dirty="0" smtClean="0"/>
              <a:t>(синильная кислота и хлорциан) поражают человека только при вдыхании им воздуха, зараженного их парами (через кожу они не действуют).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 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    </a:t>
            </a:r>
            <a:r>
              <a:rPr lang="ru-RU" dirty="0" smtClean="0">
                <a:solidFill>
                  <a:srgbClr val="FF0000"/>
                </a:solidFill>
              </a:rPr>
              <a:t>По действию на организм человека отравляющие </a:t>
            </a:r>
            <a:r>
              <a:rPr lang="ru-RU" dirty="0" smtClean="0">
                <a:solidFill>
                  <a:srgbClr val="FF0000"/>
                </a:solidFill>
              </a:rPr>
              <a:t>вещества (ОВ) </a:t>
            </a:r>
            <a:r>
              <a:rPr lang="ru-RU" dirty="0" smtClean="0">
                <a:solidFill>
                  <a:srgbClr val="FF0000"/>
                </a:solidFill>
              </a:rPr>
              <a:t>подразделяют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раздражающего действия </a:t>
            </a:r>
            <a:r>
              <a:rPr lang="ru-RU" dirty="0" smtClean="0"/>
              <a:t>(</a:t>
            </a:r>
            <a:r>
              <a:rPr lang="ru-RU" dirty="0" err="1" smtClean="0"/>
              <a:t>Си-Эс</a:t>
            </a:r>
            <a:r>
              <a:rPr lang="ru-RU" dirty="0" smtClean="0"/>
              <a:t>, адамсит и др.) вызывают острое жжение и боль во рту, горле и в глазах, сильное слезотечение, кашель, затруднение дыхания.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err="1" smtClean="0">
                <a:solidFill>
                  <a:srgbClr val="FF0000"/>
                </a:solidFill>
              </a:rPr>
              <a:t>психохимического</a:t>
            </a:r>
            <a:r>
              <a:rPr lang="ru-RU" dirty="0" smtClean="0">
                <a:solidFill>
                  <a:srgbClr val="FF0000"/>
                </a:solidFill>
              </a:rPr>
              <a:t> действия </a:t>
            </a:r>
            <a:r>
              <a:rPr lang="ru-RU" dirty="0" smtClean="0"/>
              <a:t>(</a:t>
            </a:r>
            <a:r>
              <a:rPr lang="ru-RU" dirty="0" err="1" smtClean="0"/>
              <a:t>Би-Зет</a:t>
            </a:r>
            <a:r>
              <a:rPr lang="ru-RU" dirty="0" smtClean="0"/>
              <a:t>) специфически действуют на центральную нервную систему и вызывают психологические (галлюцинации, страх, подавленность) или физические (слепота, глухота) расстройства.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ОВ не смертельного действия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19600"/>
          </a:xfrm>
        </p:spPr>
        <p:txBody>
          <a:bodyPr>
            <a:normAutofit fontScale="55000" lnSpcReduction="20000"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смертельного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действия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предназначены для смертельного поражения противника или вывода его из строя на длительный срок. К таким ОВ относятся зарин, зоман,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Ви-Икс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иприт, синильная кислота, хлорциан, фосген.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временно выводящим из строя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относятся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психохимические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вещества, которые действуют на нервную систему людей и вызывают у них временные психические расстройства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Би-Зет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Раздражающие отравляющие вещества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(полицейские) поражают чувствительные нервные окончания слизистых оболочек верхних дыхательных путей и действуют на глаза. К ним относятся хлорацетофенон, адамсит,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Си-Эс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Си-Ар.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   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По тактическому назначению отравляющие вещества подразделяют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Классификация ОВ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Строгая классификация ОВ затруднительна. Наибольшее значение приобрели физиологическая и тактическая классификации. Согласно первой, ОВ подразделяют по преобладающему действию на организм, согласно второй — по поведению на местности в условиях боевого применения. В соответствии с первой классификацией различают группу нестойких ОВ (НОВ), стойких (СОВ) и группу ядовито-дымных ОВ (ЯДВ). НОВ — вещества с высокой упругостью пара; заражают атмосферу, образуя облако, распространяющееся в направлении ветра и быстро рассеивающееся. СОВ — жидкие вещества с низкой упругостью пара; создают облако, зараженное аэрозолем ОВ: часть ОВ в виде капель оседает в непосредственной близости от места применения. ЯДВ — твёрдые вещества с очень низкой упругостью пара; применяются в виде ядовитых дымов.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Пользователь\Рабочий стол\scrn_big_1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93233" cy="6828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Правило поведения и действия в очаге химического поражения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 объявлении сигнала или обнаружении признаков применения противником отравляющих веществ либо наличия СДЯВ в окружающей среде необходимо: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-незамедлительно надеть средства индивидуальной защиты ;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-поспешить в ближайшее убежище или укрытие, а при отсутствии их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загерметизированное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жилое помещение;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-в тамбуре убежища снять средства индивидуальной защиты кожи и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верхнюю одежду, после тщательного осмотра, обработки и обдува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воздухом войти в основное помещение и снять противогаз.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 движении по заражённой территории надо неукоснительно соблюдать следующие правила: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-двигаться быстро, но не бежать и не поднимать пыли;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-не прислоняться к зданиям и не касаться окружающих предметов;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-не наступать на встречающиеся на пути капли жидкости или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порошкообразные россыпи неизвестных веществ;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-не снимать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средства индивидуальной защиты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до распоряжения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представителей органов Г О ;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-избегать перехода через овраги, лощины, болота, тоннели и другие открытые заглублённые места, где наиболее вероятен застой ОВ.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-проходя через парки, сады, луга и поля, соблюдайте повышенную осторожность, поскольку отравляющие вещества могут осесть на ветках, листьях и траве.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-при обнаружении капель или мазков отравляющих веществ на коже, одежде, обуви или средствах индивидуальной защиты немедленно обработайте эти места тампонами, смоченными жидкостью из ИПП-8 ; если у вас нет пакета, снимите капли ОВ тампоном из бумаги, ветоши или носовым платком.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-старайтесь по возможности оказать необходимую помощь пострадавшим, детям, а также престарелым и инвалидам.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   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                                                                                    </a:t>
            </a:r>
          </a:p>
        </p:txBody>
      </p:sp>
      <p:pic>
        <p:nvPicPr>
          <p:cNvPr id="16388" name="Picture 4" descr="б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836613"/>
            <a:ext cx="7427912" cy="514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Цели и задачи: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Выяснить ,что такое ОВ</a:t>
            </a:r>
          </a:p>
          <a:p>
            <a:pPr eaLnBrk="1" hangingPunct="1"/>
            <a:r>
              <a:rPr lang="ru-RU" smtClean="0"/>
              <a:t>Изучить свойства ОВ</a:t>
            </a:r>
          </a:p>
          <a:p>
            <a:pPr eaLnBrk="1" hangingPunct="1"/>
            <a:r>
              <a:rPr lang="ru-RU" smtClean="0"/>
              <a:t>Изучить воздействие ОВ на организм человека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Знак : «Осторожно! Отравляющие вещества.»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                                                                                                               </a:t>
            </a:r>
          </a:p>
        </p:txBody>
      </p:sp>
      <p:pic>
        <p:nvPicPr>
          <p:cNvPr id="17412" name="Picture 4" descr="u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1700213"/>
            <a:ext cx="3667125" cy="467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Вывод: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Мы выяснили, что такое ОВ, изучили свойства ОВ. Узнали как ОВ воздействует на организм человека, как нужно действовать в очаге химического поражения.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Использованные материалы: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500" i="1" smtClean="0"/>
              <a:t>Лит.:</a:t>
            </a:r>
            <a:r>
              <a:rPr lang="ru-RU" sz="2500" smtClean="0"/>
              <a:t> Франке З., Химия отравляющих веществ, пер. с нем., М., 1973; Ротшильд Д., Оружие завтрашнего дня, пер. с англ., М., 1966; Херш С., Химическое и биологическое оружие, пер. с англ., М., 1970; Руководство по токсикологии отравляющих веществ, под ред. С. Н. Голикова, М., 1972.</a:t>
            </a:r>
            <a:endParaRPr lang="ru-RU" sz="2500" i="1" smtClean="0"/>
          </a:p>
          <a:p>
            <a:pPr eaLnBrk="1" hangingPunct="1"/>
            <a:r>
              <a:rPr lang="ru-RU" sz="2500" i="1" smtClean="0"/>
              <a:t> </a:t>
            </a:r>
            <a:r>
              <a:rPr lang="en-US" sz="2500" i="1" smtClean="0"/>
              <a:t>www.ruscore.ru</a:t>
            </a:r>
            <a:endParaRPr lang="ru-RU" sz="2500" i="1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333375"/>
            <a:ext cx="7313613" cy="1143000"/>
          </a:xfrm>
        </p:spPr>
        <p:txBody>
          <a:bodyPr/>
          <a:lstStyle/>
          <a:p>
            <a:pPr eaLnBrk="1" hangingPunct="1"/>
            <a:r>
              <a:rPr lang="ru-RU" smtClean="0"/>
              <a:t>Определение: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Отравляющие вещества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(ОВ), токсичные химические соединения, предназначенные для поражения живой силы противника во время военных действий. ОВ могут проникнуть в организм через органы дыхания, кожные покровы, слизистые оболочки и пищеварительный тракт. Эти вещества обладают определённым комплексом физических и химических свойств, благодаря которым в боевой обстановке они находятся в парообразном, жидком или аэрозольном состоянии. Производство ОВ базируется на простых методах получения из доступного и дешёвого сырья.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Отравляющие вещества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Основу химического оружия составляют отравляющие вещества (ОВ), поражающие людей и животных , заражающие воздух, почву, источники воды, здания и сооружения, транспорт, различную технику, продукты питания и корм для животных. В момент применения отравляющие вещества , как правило, переходят из жидкого или твёрдого состояния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капельно-жидкое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газообразное, парообразное или аэрозольное(туман, дым).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Отравляющие вещества поражают организм при попадании на кожу и в глаза, при вдыхании заражённого воздуха, а также при потреблении заражённых пищи и воды.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своим поражающим свойствам отравляющие вещества отличаются от других боевых средств способностью проникать вместе с воздухом в различные негерметизированные сооружения и объекты и поражать находящихся в них людей, сохранять свое поражающее действие в воздухе, на местности, на различных объектах в течение от нескольких часов до нескольких дней и даже недель. Пары отравляющих веществ способны распространяться по направлению ветра на значительные расстояния от районов непосредственного применения химического оружия.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Чтобы своевременно определить возникающую опасность отравления и принять необходимые меры по защите, необходимо иметь общее представление об отравляющих веществах,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фитотоксикантах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сильнодействующих ядовитых веществах.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Отравляющие вещества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Основу химического оружия составляют отравляющие вещества (ОВ), поражающие людей и животных , заражающие воздух, почву, источники воды, здания и сооружения, транспорт, различную технику, продукты питания и корм для животных. В момент применения отравляющие вещества , как правило, переходят из жидкого или твёрдого состояния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капельно-жидкое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газообразное, парообразное или аэрозольное(туман, дым).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Отравляющие вещества поражают организм при попадании на кожу и в глаза, при вдыхании заражённого воздуха, а также при потреблении заражённых пищи и воды.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своим поражающим свойствам отравляющие вещества отличаются от других боевых средств способностью проникать вместе с воздухом в различные негерметизированные сооружения и объекты и поражать находящихся в них людей, сохранять свое поражающее действие в воздухе, на местности, на различных объектах в течение от нескольких часов до нескольких дней и даже недель. Пары отравляющих веществ способны распространяться по направлению ветра на значительные расстояния от районов непосредственного применения химического оружия.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Чтобы своевременно определить возникающую опасность отравления и принять необходимые меры по защите, необходимо иметь общее представление об отравляющих веществах,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фитотоксикантах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сильнодействующих ядовитых веществах.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Отравляющие вещества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Основу химического оружия составляют отравляющие вещества (ОВ), поражающие людей и животных , заражающие воздух, почву, источники воды, здания и сооружения, транспорт, различную технику, продукты питания и корм для животных. В момент применения отравляющие вещества , как правило, переходят из жидкого или твёрдого состояния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капельно-жидкое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газообразное, парообразное или аэрозольное(туман, дым).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Отравляющие вещества поражают организм при попадании на кожу и в глаза, при вдыхании заражённого воздуха, а также при потреблении заражённых пищи и воды.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своим поражающим свойствам отравляющие вещества отличаются от других боевых средств способностью проникать вместе с воздухом в различные негерметизированные сооружения и объекты и поражать находящихся в них людей, сохранять свое поражающее действие в воздухе, на местности, на различных объектах в течение от нескольких часов до нескольких дней и даже недель. Пары отравляющих веществ способны распространяться по направлению ветра на значительные расстояния от районов непосредственного применения химического оружия.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Чтобы своевременно определить возникающую опасность отравления и принять необходимые меры по защите, необходимо иметь общее представление об отравляющих веществах,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фитотоксикантах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сильнодействующих ядовитых веществах.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Женевский протокол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700213"/>
            <a:ext cx="7313612" cy="41148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После 1-й мировой войны неоднократно делались попытки запрещения химических и бактериологических средств ведения войны. Первым международно-правовым актом, запрещающим применение этих средств, является 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Женевский протокол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(1925). Однако несмотря на это, некоторые капиталистические страны продолжали использовать ОВ; не прекращались также и разработки новых видов химического оружия. Так, в конце 1-й мировой войны были получены 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люизит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адамсит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хлорацетофенон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В 1929 появилось сообщение о новом ОВ кожного действия — </a:t>
            </a:r>
            <a:r>
              <a:rPr lang="ru-RU" sz="1800" i="1" u="sng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фосгеноксиме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в 1935 — 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',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"-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трихлортриэтиламине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так называемом азотистом иприте (см. 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Иприт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). В 30-х гг. в Германии начали проводить интенсивные работы с целью синтеза фосфорсодержащих ОВ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нервно-паралитического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действия (ФОВ). Поиски велись в области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диалкилфторфосфатов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(RO)2P (O) F,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диалкиламидоалкилцианфосфатов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(R2N)(RO) P (O) CN 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алкилметилфторфосфонатов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(RO) CH3P (O) F. В результате были получены такие ОВ, как 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  <a:hlinkClick r:id="rId8"/>
              </a:rPr>
              <a:t>табун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  <a:hlinkClick r:id="rId9"/>
              </a:rPr>
              <a:t>зарин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  <a:hlinkClick r:id="rId10"/>
              </a:rPr>
              <a:t>зоман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О масштабах подготовки применения ОВ во 2-й мировой войне 1939—45 свидетельствует тот факт, что производственные мощности по синтезу ОВ, в Германии к 1943 достигли 180 тыс.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ОВ, в том числе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u="sng" dirty="0" smtClean="0">
                <a:hlinkClick r:id="rId2" tooltip="Первая мировая война"/>
              </a:rPr>
              <a:t>Первая мировая война</a:t>
            </a:r>
            <a:r>
              <a:rPr lang="ru-RU" dirty="0" smtClean="0"/>
              <a:t> (</a:t>
            </a:r>
            <a:r>
              <a:rPr lang="ru-RU" u="sng" dirty="0" smtClean="0">
                <a:hlinkClick r:id="rId3" tooltip="1914"/>
              </a:rPr>
              <a:t>1914</a:t>
            </a:r>
            <a:r>
              <a:rPr lang="ru-RU" dirty="0" smtClean="0"/>
              <a:t>—</a:t>
            </a:r>
            <a:r>
              <a:rPr lang="ru-RU" u="sng" dirty="0" smtClean="0">
                <a:hlinkClick r:id="rId4" tooltip="1918"/>
              </a:rPr>
              <a:t>1918</a:t>
            </a:r>
            <a:r>
              <a:rPr lang="ru-RU" dirty="0" smtClean="0"/>
              <a:t>; обе стороны) </a:t>
            </a:r>
          </a:p>
          <a:p>
            <a:pPr lvl="0"/>
            <a:r>
              <a:rPr lang="ru-RU" u="sng" dirty="0" smtClean="0">
                <a:hlinkClick r:id="rId5" tooltip="Тамбовское восстание (1920—1921)"/>
              </a:rPr>
              <a:t>Тамбовское восстание</a:t>
            </a:r>
            <a:r>
              <a:rPr lang="ru-RU" dirty="0" smtClean="0"/>
              <a:t> (</a:t>
            </a:r>
            <a:r>
              <a:rPr lang="ru-RU" u="sng" dirty="0" smtClean="0">
                <a:hlinkClick r:id="rId6" tooltip="1920"/>
              </a:rPr>
              <a:t>1920</a:t>
            </a:r>
            <a:r>
              <a:rPr lang="ru-RU" dirty="0" smtClean="0"/>
              <a:t>—</a:t>
            </a:r>
            <a:r>
              <a:rPr lang="ru-RU" u="sng" dirty="0" smtClean="0">
                <a:hlinkClick r:id="rId7" tooltip="1921"/>
              </a:rPr>
              <a:t>1921</a:t>
            </a:r>
            <a:r>
              <a:rPr lang="ru-RU" dirty="0" smtClean="0"/>
              <a:t>; красная армия против крестьян, согласно приказу 0116 от 12 июня)</a:t>
            </a:r>
            <a:r>
              <a:rPr lang="ru-RU" u="sng" baseline="30000" dirty="0" smtClean="0">
                <a:hlinkClick r:id="rId8"/>
              </a:rPr>
              <a:t>[1]</a:t>
            </a:r>
            <a:r>
              <a:rPr lang="ru-RU" u="sng" baseline="30000" dirty="0" smtClean="0">
                <a:hlinkClick r:id="rId8"/>
              </a:rPr>
              <a:t>[2]</a:t>
            </a:r>
            <a:r>
              <a:rPr lang="ru-RU" dirty="0" smtClean="0"/>
              <a:t> </a:t>
            </a:r>
          </a:p>
          <a:p>
            <a:pPr lvl="0"/>
            <a:r>
              <a:rPr lang="ru-RU" u="sng" dirty="0" err="1" smtClean="0">
                <a:hlinkClick r:id="rId9" tooltip="Рифская война"/>
              </a:rPr>
              <a:t>Рифская</a:t>
            </a:r>
            <a:r>
              <a:rPr lang="ru-RU" u="sng" dirty="0" smtClean="0">
                <a:hlinkClick r:id="rId9" tooltip="Рифская война"/>
              </a:rPr>
              <a:t> война</a:t>
            </a:r>
            <a:r>
              <a:rPr lang="ru-RU" dirty="0" smtClean="0"/>
              <a:t> (</a:t>
            </a:r>
            <a:r>
              <a:rPr lang="ru-RU" u="sng" dirty="0" smtClean="0">
                <a:hlinkClick r:id="rId6" tooltip="1920"/>
              </a:rPr>
              <a:t>1920</a:t>
            </a:r>
            <a:r>
              <a:rPr lang="ru-RU" dirty="0" smtClean="0"/>
              <a:t>—</a:t>
            </a:r>
            <a:r>
              <a:rPr lang="ru-RU" u="sng" dirty="0" smtClean="0">
                <a:hlinkClick r:id="rId10" tooltip="1926"/>
              </a:rPr>
              <a:t>1926</a:t>
            </a:r>
            <a:r>
              <a:rPr lang="ru-RU" dirty="0" smtClean="0"/>
              <a:t>; Испания, Франция) </a:t>
            </a:r>
          </a:p>
          <a:p>
            <a:pPr lvl="0"/>
            <a:r>
              <a:rPr lang="ru-RU" u="sng" dirty="0" smtClean="0">
                <a:hlinkClick r:id="rId11" tooltip="Вторая итало-эфиопская война"/>
              </a:rPr>
              <a:t>Вторая итало-эфиопская война</a:t>
            </a:r>
            <a:r>
              <a:rPr lang="ru-RU" dirty="0" smtClean="0"/>
              <a:t> (</a:t>
            </a:r>
            <a:r>
              <a:rPr lang="ru-RU" u="sng" dirty="0" smtClean="0">
                <a:hlinkClick r:id="rId12" tooltip="1935"/>
              </a:rPr>
              <a:t>1935</a:t>
            </a:r>
            <a:r>
              <a:rPr lang="ru-RU" dirty="0" smtClean="0"/>
              <a:t>—</a:t>
            </a:r>
            <a:r>
              <a:rPr lang="ru-RU" u="sng" dirty="0" smtClean="0">
                <a:hlinkClick r:id="rId13" tooltip="1941"/>
              </a:rPr>
              <a:t>1941</a:t>
            </a:r>
            <a:r>
              <a:rPr lang="ru-RU" dirty="0" smtClean="0"/>
              <a:t>; Италия) </a:t>
            </a:r>
          </a:p>
          <a:p>
            <a:pPr lvl="0"/>
            <a:r>
              <a:rPr lang="ru-RU" u="sng" dirty="0" smtClean="0">
                <a:hlinkClick r:id="rId14" tooltip="Вторая японо-китайская война"/>
              </a:rPr>
              <a:t>Вторая японо-китайская война</a:t>
            </a:r>
            <a:r>
              <a:rPr lang="ru-RU" dirty="0" smtClean="0"/>
              <a:t> (</a:t>
            </a:r>
            <a:r>
              <a:rPr lang="ru-RU" u="sng" dirty="0" smtClean="0">
                <a:hlinkClick r:id="rId15" tooltip="1937"/>
              </a:rPr>
              <a:t>1937</a:t>
            </a:r>
            <a:r>
              <a:rPr lang="ru-RU" dirty="0" smtClean="0"/>
              <a:t>—</a:t>
            </a:r>
            <a:r>
              <a:rPr lang="ru-RU" u="sng" dirty="0" smtClean="0">
                <a:hlinkClick r:id="rId16" tooltip="1945"/>
              </a:rPr>
              <a:t>1945</a:t>
            </a:r>
            <a:r>
              <a:rPr lang="ru-RU" dirty="0" smtClean="0"/>
              <a:t>; Япония) </a:t>
            </a:r>
          </a:p>
          <a:p>
            <a:pPr lvl="0"/>
            <a:r>
              <a:rPr lang="ru-RU" u="sng" dirty="0" smtClean="0">
                <a:hlinkClick r:id="rId17" tooltip="Великая Отечественная война"/>
              </a:rPr>
              <a:t>Великая Отечественная война</a:t>
            </a:r>
            <a:r>
              <a:rPr lang="ru-RU" dirty="0" smtClean="0"/>
              <a:t> (</a:t>
            </a:r>
            <a:r>
              <a:rPr lang="ru-RU" u="sng" dirty="0" smtClean="0">
                <a:hlinkClick r:id="rId13" tooltip="1941"/>
              </a:rPr>
              <a:t>1941</a:t>
            </a:r>
            <a:r>
              <a:rPr lang="ru-RU" dirty="0" smtClean="0"/>
              <a:t>—</a:t>
            </a:r>
            <a:r>
              <a:rPr lang="ru-RU" u="sng" dirty="0" smtClean="0">
                <a:hlinkClick r:id="rId16" tooltip="1945"/>
              </a:rPr>
              <a:t>1945</a:t>
            </a:r>
            <a:r>
              <a:rPr lang="ru-RU" dirty="0" smtClean="0"/>
              <a:t>; Германия, см. </a:t>
            </a:r>
            <a:r>
              <a:rPr lang="ru-RU" u="sng" dirty="0" smtClean="0">
                <a:hlinkClick r:id="rId18" tooltip="Оборона Аджимушкайских каменоломен"/>
              </a:rPr>
              <a:t>Оборона </a:t>
            </a:r>
            <a:r>
              <a:rPr lang="ru-RU" u="sng" dirty="0" err="1" smtClean="0">
                <a:hlinkClick r:id="rId18" tooltip="Оборона Аджимушкайских каменоломен"/>
              </a:rPr>
              <a:t>Аджимушкайских</a:t>
            </a:r>
            <a:r>
              <a:rPr lang="ru-RU" u="sng" dirty="0" smtClean="0">
                <a:hlinkClick r:id="rId18" tooltip="Оборона Аджимушкайских каменоломен"/>
              </a:rPr>
              <a:t> каменоломен</a:t>
            </a:r>
            <a:r>
              <a:rPr lang="ru-RU" dirty="0" smtClean="0"/>
              <a:t>) </a:t>
            </a:r>
          </a:p>
          <a:p>
            <a:pPr lvl="0"/>
            <a:r>
              <a:rPr lang="ru-RU" u="sng" dirty="0" smtClean="0">
                <a:hlinkClick r:id="rId19" tooltip="Война во Вьетнаме"/>
              </a:rPr>
              <a:t>Война во Вьетнаме</a:t>
            </a:r>
            <a:r>
              <a:rPr lang="ru-RU" dirty="0" smtClean="0"/>
              <a:t> (</a:t>
            </a:r>
            <a:r>
              <a:rPr lang="ru-RU" u="sng" dirty="0" smtClean="0">
                <a:hlinkClick r:id="rId20" tooltip="1957"/>
              </a:rPr>
              <a:t>1957</a:t>
            </a:r>
            <a:r>
              <a:rPr lang="ru-RU" dirty="0" smtClean="0"/>
              <a:t>—</a:t>
            </a:r>
            <a:r>
              <a:rPr lang="ru-RU" u="sng" dirty="0" smtClean="0">
                <a:hlinkClick r:id="rId21" tooltip="1975"/>
              </a:rPr>
              <a:t>1975</a:t>
            </a:r>
            <a:r>
              <a:rPr lang="ru-RU" dirty="0" smtClean="0"/>
              <a:t>; обе стороны</a:t>
            </a:r>
            <a:r>
              <a:rPr lang="ru-RU" u="sng" baseline="30000" dirty="0" smtClean="0">
                <a:hlinkClick r:id="rId8"/>
              </a:rPr>
              <a:t>[3]</a:t>
            </a:r>
            <a:r>
              <a:rPr lang="ru-RU" dirty="0" smtClean="0"/>
              <a:t>) </a:t>
            </a:r>
          </a:p>
          <a:p>
            <a:pPr lvl="0"/>
            <a:r>
              <a:rPr lang="ru-RU" u="sng" dirty="0" smtClean="0">
                <a:hlinkClick r:id="rId22" tooltip="Гражданская война в Северном Йемене (страница отсутствует)"/>
              </a:rPr>
              <a:t>Гражданская война в Северном Йемене</a:t>
            </a:r>
            <a:r>
              <a:rPr lang="ru-RU" dirty="0" smtClean="0"/>
              <a:t> (</a:t>
            </a:r>
            <a:r>
              <a:rPr lang="ru-RU" u="sng" dirty="0" smtClean="0">
                <a:hlinkClick r:id="rId23" tooltip="1962"/>
              </a:rPr>
              <a:t>1962</a:t>
            </a:r>
            <a:r>
              <a:rPr lang="ru-RU" dirty="0" smtClean="0"/>
              <a:t>—</a:t>
            </a:r>
            <a:r>
              <a:rPr lang="ru-RU" u="sng" dirty="0" smtClean="0">
                <a:hlinkClick r:id="rId24" tooltip="1970"/>
              </a:rPr>
              <a:t>1970</a:t>
            </a:r>
            <a:r>
              <a:rPr lang="ru-RU" dirty="0" smtClean="0"/>
              <a:t>; Египет) </a:t>
            </a:r>
          </a:p>
          <a:p>
            <a:pPr lvl="0"/>
            <a:r>
              <a:rPr lang="ru-RU" u="sng" dirty="0" smtClean="0">
                <a:hlinkClick r:id="rId25" tooltip="Ирано-иракская война"/>
              </a:rPr>
              <a:t>Ирано-иракская война</a:t>
            </a:r>
            <a:r>
              <a:rPr lang="ru-RU" dirty="0" smtClean="0"/>
              <a:t> (</a:t>
            </a:r>
            <a:r>
              <a:rPr lang="ru-RU" u="sng" dirty="0" smtClean="0">
                <a:hlinkClick r:id="rId26" tooltip="1980"/>
              </a:rPr>
              <a:t>1980</a:t>
            </a:r>
            <a:r>
              <a:rPr lang="ru-RU" dirty="0" smtClean="0"/>
              <a:t>—</a:t>
            </a:r>
            <a:r>
              <a:rPr lang="ru-RU" u="sng" dirty="0" smtClean="0">
                <a:hlinkClick r:id="rId27" tooltip="1988"/>
              </a:rPr>
              <a:t>1988</a:t>
            </a:r>
            <a:r>
              <a:rPr lang="ru-RU" dirty="0" smtClean="0"/>
              <a:t>; обе стороны) </a:t>
            </a:r>
          </a:p>
          <a:p>
            <a:pPr lvl="0"/>
            <a:r>
              <a:rPr lang="ru-RU" dirty="0" err="1" smtClean="0"/>
              <a:t>Ирако-курдский</a:t>
            </a:r>
            <a:r>
              <a:rPr lang="ru-RU" dirty="0" smtClean="0"/>
              <a:t> конфликт (правительственные войска Ирака в ходе операции </a:t>
            </a:r>
            <a:r>
              <a:rPr lang="ru-RU" u="sng" dirty="0" smtClean="0">
                <a:hlinkClick r:id="rId28" tooltip="Анфаль"/>
              </a:rPr>
              <a:t>«</a:t>
            </a:r>
            <a:r>
              <a:rPr lang="ru-RU" u="sng" dirty="0" err="1" smtClean="0">
                <a:hlinkClick r:id="rId28" tooltip="Анфаль"/>
              </a:rPr>
              <a:t>Анфаль</a:t>
            </a:r>
            <a:r>
              <a:rPr lang="ru-RU" u="sng" dirty="0" smtClean="0">
                <a:hlinkClick r:id="rId28" tooltip="Анфаль"/>
              </a:rPr>
              <a:t>»</a:t>
            </a:r>
            <a:r>
              <a:rPr lang="ru-RU" dirty="0" smtClean="0"/>
              <a:t>) </a:t>
            </a:r>
          </a:p>
          <a:p>
            <a:pPr lvl="0"/>
            <a:r>
              <a:rPr lang="ru-RU" u="sng" dirty="0" smtClean="0">
                <a:hlinkClick r:id="rId29" tooltip="Иракская война"/>
              </a:rPr>
              <a:t>Иракская война</a:t>
            </a:r>
            <a:r>
              <a:rPr lang="ru-RU" dirty="0" smtClean="0"/>
              <a:t> (</a:t>
            </a:r>
            <a:r>
              <a:rPr lang="ru-RU" u="sng" dirty="0" smtClean="0">
                <a:hlinkClick r:id="rId30" tooltip="2003"/>
              </a:rPr>
              <a:t>2003</a:t>
            </a:r>
            <a:r>
              <a:rPr lang="ru-RU" dirty="0" smtClean="0"/>
              <a:t>—</a:t>
            </a:r>
            <a:r>
              <a:rPr lang="ru-RU" u="sng" dirty="0" smtClean="0">
                <a:hlinkClick r:id="rId31" tooltip="2010"/>
              </a:rPr>
              <a:t>2010</a:t>
            </a:r>
            <a:r>
              <a:rPr lang="ru-RU" dirty="0" smtClean="0"/>
              <a:t>; повстанцы</a:t>
            </a:r>
            <a:r>
              <a:rPr lang="ru-RU" u="sng" baseline="30000" dirty="0" smtClean="0">
                <a:hlinkClick r:id="rId8"/>
              </a:rPr>
              <a:t>[4]</a:t>
            </a:r>
            <a:r>
              <a:rPr lang="ru-RU" u="sng" baseline="30000" dirty="0" smtClean="0">
                <a:hlinkClick r:id="rId8"/>
              </a:rPr>
              <a:t>[5]</a:t>
            </a:r>
            <a:r>
              <a:rPr lang="ru-RU" dirty="0" smtClean="0"/>
              <a:t>, США</a:t>
            </a:r>
            <a:r>
              <a:rPr lang="ru-RU" u="sng" baseline="30000" dirty="0" smtClean="0">
                <a:hlinkClick r:id="rId8"/>
              </a:rPr>
              <a:t>[6]</a:t>
            </a:r>
            <a:r>
              <a:rPr lang="ru-RU" u="sng" baseline="30000" dirty="0" smtClean="0">
                <a:hlinkClick r:id="rId8"/>
              </a:rPr>
              <a:t>[7]</a:t>
            </a:r>
            <a:r>
              <a:rPr lang="ru-RU" dirty="0" smtClean="0"/>
              <a:t>)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Войны с применением химического оружия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Пользователь\Рабочий стол\современные средства поражения\japgasattack_chemical_warfar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9561"/>
            <a:ext cx="9189902" cy="6877561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5905528"/>
          </a:xfrm>
        </p:spPr>
        <p:txBody>
          <a:bodyPr>
            <a:normAutofit fontScale="92500" lnSpcReduction="10000"/>
          </a:bodyPr>
          <a:lstStyle/>
          <a:p>
            <a:r>
              <a:rPr lang="ru-RU" i="1" u="sng" dirty="0" smtClean="0">
                <a:solidFill>
                  <a:srgbClr val="0000CC"/>
                </a:solidFill>
              </a:rPr>
              <a:t>Это оружие массового поражения, действие которого основано на токсических свойствах некоторых химических веществ.</a:t>
            </a:r>
            <a:r>
              <a:rPr lang="ru-RU" dirty="0" smtClean="0">
                <a:solidFill>
                  <a:srgbClr val="0000CC"/>
                </a:solidFill>
              </a:rPr>
              <a:t> К нему относят боевые отравляющие вещества и средства их применения.</a:t>
            </a:r>
          </a:p>
          <a:p>
            <a:r>
              <a:rPr lang="ru-RU" dirty="0" smtClean="0">
                <a:solidFill>
                  <a:srgbClr val="0000CC"/>
                </a:solidFill>
              </a:rPr>
              <a:t>     Отравляющие вещества (ОВ) — это химические соединения, которые способны поражать людей и животных на больших площадях, проникать в различные сооружения, заражать местность и водоемы. Ими снаряжают ракеты, авиационные бомбы, артиллерийские снаряды и мины, химические фугасы, а также выливные авиационные приборы (ВАП). Применяют ОВ в </a:t>
            </a:r>
            <a:r>
              <a:rPr lang="ru-RU" dirty="0" err="1" smtClean="0">
                <a:solidFill>
                  <a:srgbClr val="0000CC"/>
                </a:solidFill>
              </a:rPr>
              <a:t>капельно-жидком</a:t>
            </a:r>
            <a:r>
              <a:rPr lang="ru-RU" dirty="0" smtClean="0">
                <a:solidFill>
                  <a:srgbClr val="0000CC"/>
                </a:solidFill>
              </a:rPr>
              <a:t> состоянии, в виде пара и аэрозоля. Проникать в организм человека и поражать его они могут через органы дыхания, органы пищеварения, кожу и глаза.</a:t>
            </a:r>
            <a:br>
              <a:rPr lang="ru-RU" dirty="0" smtClean="0">
                <a:solidFill>
                  <a:srgbClr val="0000CC"/>
                </a:solidFill>
              </a:rPr>
            </a:br>
            <a:r>
              <a:rPr lang="ru-RU" dirty="0" smtClean="0">
                <a:solidFill>
                  <a:srgbClr val="0000CC"/>
                </a:solidFill>
              </a:rPr>
              <a:t/>
            </a:r>
            <a:br>
              <a:rPr lang="ru-RU" dirty="0" smtClean="0">
                <a:solidFill>
                  <a:srgbClr val="0000CC"/>
                </a:solidFill>
              </a:rPr>
            </a:b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 algn="ctr"/>
            <a:r>
              <a:rPr lang="ru-RU" dirty="0" smtClean="0"/>
              <a:t>   </a:t>
            </a:r>
            <a:r>
              <a:rPr lang="ru-RU" dirty="0" smtClean="0">
                <a:solidFill>
                  <a:srgbClr val="FF0000"/>
                </a:solidFill>
              </a:rPr>
              <a:t>  Химическое оружие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</TotalTime>
  <Words>1273</Words>
  <Application>Microsoft Office PowerPoint</Application>
  <PresentationFormat>Экран (4:3)</PresentationFormat>
  <Paragraphs>59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Отравляющие вещества</vt:lpstr>
      <vt:lpstr>Цели и задачи:</vt:lpstr>
      <vt:lpstr>Определение:</vt:lpstr>
      <vt:lpstr>Отравляющие вещества</vt:lpstr>
      <vt:lpstr>Отравляющие вещества</vt:lpstr>
      <vt:lpstr>Отравляющие вещества</vt:lpstr>
      <vt:lpstr>Женевский протокол</vt:lpstr>
      <vt:lpstr>Войны с применением химического оружия</vt:lpstr>
      <vt:lpstr>     Химическое оружие </vt:lpstr>
      <vt:lpstr>Боевые свойства ОВ</vt:lpstr>
      <vt:lpstr>Слайд 11</vt:lpstr>
      <vt:lpstr>Слайд 12</vt:lpstr>
      <vt:lpstr>     По действию на организм человека отравляющие вещества (ОВ) подразделяют </vt:lpstr>
      <vt:lpstr>ОВ не смертельного действия </vt:lpstr>
      <vt:lpstr>По тактическому назначению отравляющие вещества подразделяют </vt:lpstr>
      <vt:lpstr>Классификация ОВ</vt:lpstr>
      <vt:lpstr>Слайд 17</vt:lpstr>
      <vt:lpstr>Правило поведения и действия в очаге химического поражения</vt:lpstr>
      <vt:lpstr>      </vt:lpstr>
      <vt:lpstr>Знак : «Осторожно! Отравляющие вещества.»</vt:lpstr>
      <vt:lpstr>Вывод:</vt:lpstr>
      <vt:lpstr>Использованные материалы: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Отравляющие вещества</dc:title>
  <cp:lastModifiedBy>Admin</cp:lastModifiedBy>
  <cp:revision>5</cp:revision>
  <dcterms:modified xsi:type="dcterms:W3CDTF">2014-11-12T20:12:18Z</dcterms:modified>
</cp:coreProperties>
</file>