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BA1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4191000"/>
            <a:ext cx="7772400" cy="85920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Ожоги и Обморожения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</a:t>
            </a:r>
            <a:r>
              <a:rPr lang="en-US" sz="2800" dirty="0" smtClean="0"/>
              <a:t>I</a:t>
            </a:r>
            <a:r>
              <a:rPr lang="ru-RU" sz="2800" dirty="0" smtClean="0"/>
              <a:t>степень(образование пузырей,</a:t>
            </a:r>
            <a:r>
              <a:rPr lang="ru-RU" sz="2800" dirty="0" smtClean="0"/>
              <a:t> побледнение, похолодание, утрата </a:t>
            </a:r>
            <a:r>
              <a:rPr lang="ru-RU" sz="2800" dirty="0" smtClean="0"/>
              <a:t>чувствительности)</a:t>
            </a:r>
            <a:endParaRPr lang="ru-RU" sz="2800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267200" cy="3200400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91000"/>
            <a:ext cx="3679959" cy="2419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III</a:t>
            </a:r>
            <a:r>
              <a:rPr lang="ru-RU" sz="2800" dirty="0" smtClean="0"/>
              <a:t> степень(рубцы,</a:t>
            </a:r>
            <a:r>
              <a:rPr lang="ru-RU" sz="2800" dirty="0" smtClean="0"/>
              <a:t> пузыри наполнены кровянистым содержимым, дно их сине-багровое, нечувствительное к раздражениям</a:t>
            </a:r>
            <a:endParaRPr lang="ru-RU" sz="2800" dirty="0"/>
          </a:p>
        </p:txBody>
      </p:sp>
      <p:pic>
        <p:nvPicPr>
          <p:cNvPr id="4" name="Содержимое 3" descr="2548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419600" cy="2904309"/>
          </a:xfrm>
        </p:spPr>
      </p:pic>
      <p:pic>
        <p:nvPicPr>
          <p:cNvPr id="6" name="Рисунок 5" descr="Kisti_ruk_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429000"/>
            <a:ext cx="4528869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IV</a:t>
            </a:r>
            <a:r>
              <a:rPr lang="ru-RU" sz="2800" dirty="0" smtClean="0"/>
              <a:t> степень(омертвление не только кожи ,но и всех глубоких тканей, кожа бледная и </a:t>
            </a:r>
            <a:r>
              <a:rPr lang="ru-RU" sz="2800" dirty="0" err="1" smtClean="0"/>
              <a:t>синюшная,покрыта</a:t>
            </a:r>
            <a:r>
              <a:rPr lang="ru-RU" sz="2800" dirty="0" smtClean="0"/>
              <a:t> пузырями, присутствует неприятный запах)</a:t>
            </a:r>
            <a:endParaRPr lang="ru-RU" sz="2800" dirty="0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 при обморожениях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Пострадавшего необходимо согреть, дать горячий чай. Если обморожения поверхностные и поражена часть тела, то следует ее согреть, например, кисть руки можно поместить под мышку. Такие меры, как массаж или растирание снегом не применяются. При второй и третьей степени отморожения следует расстегнуть стесняющую одежду, телу пострадавшего придать позу «складного ножа» и на отмороженный участок тела наложить стерильную повязку. Человек, оказывающий первую помощь, не должен дотрагиваться до пораженных участков. Пострадавшего согревают одеялами, если человек в сознании, то дают горячий чай.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Ожо́г</a:t>
            </a:r>
            <a:r>
              <a:rPr lang="ru-RU" sz="2000" dirty="0" smtClean="0"/>
              <a:t> — повреждение </a:t>
            </a:r>
            <a:r>
              <a:rPr lang="ru-RU" sz="2000" dirty="0" smtClean="0"/>
              <a:t>тканей</a:t>
            </a:r>
            <a:r>
              <a:rPr lang="ru-RU" sz="2000" dirty="0" smtClean="0"/>
              <a:t> организма, вызванное действием высокой температуры или действием некоторых химических </a:t>
            </a:r>
            <a:r>
              <a:rPr lang="ru-RU" sz="2000" dirty="0" err="1" smtClean="0"/>
              <a:t>веществ.Различают</a:t>
            </a:r>
            <a:r>
              <a:rPr lang="ru-RU" sz="2000" dirty="0" smtClean="0"/>
              <a:t> четыре типа ожогов: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</a:t>
            </a:r>
            <a:r>
              <a:rPr lang="en-US" dirty="0" smtClean="0"/>
              <a:t>I </a:t>
            </a:r>
            <a:r>
              <a:rPr lang="ru-RU" dirty="0" smtClean="0"/>
              <a:t>степень</a:t>
            </a:r>
          </a:p>
          <a:p>
            <a:pPr>
              <a:buNone/>
            </a:pPr>
            <a:r>
              <a:rPr lang="ru-RU" dirty="0" smtClean="0"/>
              <a:t>2.</a:t>
            </a:r>
            <a:r>
              <a:rPr lang="en-US" dirty="0" smtClean="0"/>
              <a:t>II</a:t>
            </a:r>
            <a:r>
              <a:rPr lang="ru-RU" dirty="0" smtClean="0"/>
              <a:t> степень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</a:t>
            </a:r>
            <a:r>
              <a:rPr lang="en-US" dirty="0" smtClean="0"/>
              <a:t>III </a:t>
            </a:r>
            <a:r>
              <a:rPr lang="ru-RU" dirty="0" smtClean="0"/>
              <a:t>степень</a:t>
            </a:r>
          </a:p>
          <a:p>
            <a:pPr>
              <a:buNone/>
            </a:pPr>
            <a:r>
              <a:rPr lang="ru-RU" dirty="0" smtClean="0"/>
              <a:t>4.</a:t>
            </a:r>
            <a:r>
              <a:rPr lang="en-US" dirty="0" smtClean="0"/>
              <a:t>IV </a:t>
            </a:r>
            <a:r>
              <a:rPr lang="ru-RU" dirty="0" smtClean="0"/>
              <a:t>степень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sz="3200" dirty="0" smtClean="0"/>
              <a:t>степень(покраснение кожи, </a:t>
            </a:r>
            <a:r>
              <a:rPr lang="ru-RU" sz="3200" dirty="0" smtClean="0"/>
              <a:t>о</a:t>
            </a:r>
            <a:r>
              <a:rPr lang="ru-RU" sz="3200" dirty="0" smtClean="0"/>
              <a:t>тёк, боль)</a:t>
            </a:r>
            <a:endParaRPr lang="ru-RU" sz="3200" dirty="0"/>
          </a:p>
        </p:txBody>
      </p:sp>
      <p:pic>
        <p:nvPicPr>
          <p:cNvPr id="4" name="Содержимое 3" descr="ojog_1_stepeni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3810000" cy="2146300"/>
          </a:xfrm>
        </p:spPr>
      </p:pic>
      <p:pic>
        <p:nvPicPr>
          <p:cNvPr id="5" name="Рисунок 4" descr="img-20140201150100-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9053" y="3276600"/>
            <a:ext cx="4072790" cy="270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степень(появление пузырей, в итоге отслоения  эпидермиса )</a:t>
            </a:r>
            <a:endParaRPr lang="ru-RU" dirty="0"/>
          </a:p>
        </p:txBody>
      </p:sp>
      <p:pic>
        <p:nvPicPr>
          <p:cNvPr id="4" name="Содержимое 3" descr="Ozh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572000" cy="2727924"/>
          </a:xfrm>
        </p:spPr>
      </p:pic>
      <p:pic>
        <p:nvPicPr>
          <p:cNvPr id="5" name="Рисунок 4" descr="b9355d8c11bb7f0169a5b2e67107d152_i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216400" cy="3162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степень(</a:t>
            </a:r>
            <a:r>
              <a:rPr lang="ru-RU" dirty="0" smtClean="0"/>
              <a:t>омертвение кожи с образованием струпа серого или черного </a:t>
            </a:r>
            <a:r>
              <a:rPr lang="ru-RU" dirty="0" smtClean="0"/>
              <a:t>цвета)</a:t>
            </a:r>
            <a:endParaRPr lang="ru-RU" dirty="0"/>
          </a:p>
        </p:txBody>
      </p:sp>
      <p:pic>
        <p:nvPicPr>
          <p:cNvPr id="4" name="Содержимое 3" descr="2d9dec0991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857500" cy="3810000"/>
          </a:xfrm>
        </p:spPr>
      </p:pic>
      <p:pic>
        <p:nvPicPr>
          <p:cNvPr id="5" name="Рисунок 4" descr="third-degree-bur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9718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 </a:t>
            </a:r>
            <a:r>
              <a:rPr lang="ru-RU" dirty="0" smtClean="0"/>
              <a:t>степень(</a:t>
            </a:r>
            <a:r>
              <a:rPr lang="ru-RU" dirty="0" smtClean="0"/>
              <a:t>омертвление и даже обугливание не только кожи, но и глубже лежащих тканей – мышц, сухожилий и даже </a:t>
            </a:r>
            <a:r>
              <a:rPr lang="ru-RU" dirty="0" smtClean="0"/>
              <a:t>костей)</a:t>
            </a:r>
            <a:endParaRPr lang="ru-RU" dirty="0"/>
          </a:p>
        </p:txBody>
      </p:sp>
      <p:pic>
        <p:nvPicPr>
          <p:cNvPr id="4" name="Содержимое 3" descr="1688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696182" cy="2276125"/>
          </a:xfrm>
        </p:spPr>
      </p:pic>
      <p:pic>
        <p:nvPicPr>
          <p:cNvPr id="5" name="Рисунок 4" descr="1375171283_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877437"/>
            <a:ext cx="5334000" cy="25136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 при ожогах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Потушите огонь, набросив одеяло или предмет </a:t>
            </a:r>
            <a:r>
              <a:rPr lang="ru-RU" dirty="0" smtClean="0"/>
              <a:t>одежды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 smtClean="0"/>
              <a:t>человек ошпарился, незамедлительно снимите одежду с пораженного участка тела.</a:t>
            </a:r>
          </a:p>
          <a:p>
            <a:r>
              <a:rPr lang="ru-RU" dirty="0" smtClean="0"/>
              <a:t>При ожоге конечностей кожу необходимо охлаждать под струей холодной воды.</a:t>
            </a:r>
          </a:p>
          <a:p>
            <a:r>
              <a:rPr lang="ru-RU" dirty="0" smtClean="0"/>
              <a:t>Если поражен крупный участок кожи, то в этом случае для охлаждения применяется не вода, а влажные косынки предназначенные для перевязки ожоговых ран. Охлаждение оказывает успокаивающее действие на ткани, снимает боль, препятствует распространению поражения.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 smtClean="0">
                <a:latin typeface="Cambria" pitchFamily="18" charset="0"/>
              </a:rPr>
              <a:t>Обмороже́ние</a:t>
            </a:r>
            <a:r>
              <a:rPr lang="ru-RU" sz="3100" dirty="0" smtClean="0">
                <a:latin typeface="Cambria" pitchFamily="18" charset="0"/>
              </a:rPr>
              <a:t> </a:t>
            </a:r>
            <a:r>
              <a:rPr lang="ru-RU" sz="3100" dirty="0" smtClean="0">
                <a:latin typeface="Cambria" pitchFamily="18" charset="0"/>
              </a:rPr>
              <a:t>или</a:t>
            </a:r>
            <a:r>
              <a:rPr lang="ru-RU" sz="3100" dirty="0" smtClean="0">
                <a:latin typeface="Cambria" pitchFamily="18" charset="0"/>
              </a:rPr>
              <a:t> </a:t>
            </a:r>
            <a:r>
              <a:rPr lang="ru-RU" sz="3100" dirty="0" err="1" smtClean="0">
                <a:latin typeface="Cambria" pitchFamily="18" charset="0"/>
              </a:rPr>
              <a:t>отмороже́ние</a:t>
            </a:r>
            <a:r>
              <a:rPr lang="ru-RU" sz="3100" dirty="0" smtClean="0">
                <a:latin typeface="Cambria" pitchFamily="18" charset="0"/>
              </a:rPr>
              <a:t> -</a:t>
            </a:r>
            <a:r>
              <a:rPr lang="ru-RU" sz="3100" dirty="0" smtClean="0">
                <a:latin typeface="Cambria" pitchFamily="18" charset="0"/>
              </a:rPr>
              <a:t>повреждение</a:t>
            </a:r>
            <a:r>
              <a:rPr lang="ru-RU" sz="3100" dirty="0" smtClean="0">
                <a:latin typeface="Cambria" pitchFamily="18" charset="0"/>
              </a:rPr>
              <a:t> </a:t>
            </a:r>
            <a:r>
              <a:rPr lang="ru-RU" sz="3100" dirty="0" smtClean="0">
                <a:latin typeface="Cambria" pitchFamily="18" charset="0"/>
              </a:rPr>
              <a:t>тканей</a:t>
            </a:r>
            <a:r>
              <a:rPr lang="ru-RU" sz="3100" dirty="0" smtClean="0">
                <a:latin typeface="Cambria" pitchFamily="18" charset="0"/>
              </a:rPr>
              <a:t> организма под воздействием </a:t>
            </a:r>
            <a:r>
              <a:rPr lang="ru-RU" sz="3100" dirty="0" smtClean="0">
                <a:latin typeface="Cambria" pitchFamily="18" charset="0"/>
              </a:rPr>
              <a:t>низких температур</a:t>
            </a:r>
            <a:r>
              <a:rPr lang="ru-RU" dirty="0" smtClean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</a:t>
            </a:r>
            <a:r>
              <a:rPr lang="en-US" dirty="0" smtClean="0"/>
              <a:t>I </a:t>
            </a:r>
            <a:r>
              <a:rPr lang="ru-RU" dirty="0" smtClean="0"/>
              <a:t>степень</a:t>
            </a:r>
          </a:p>
          <a:p>
            <a:pPr>
              <a:buNone/>
            </a:pPr>
            <a:r>
              <a:rPr lang="ru-RU" dirty="0" smtClean="0"/>
              <a:t>2.</a:t>
            </a:r>
            <a:r>
              <a:rPr lang="en-US" dirty="0" smtClean="0"/>
              <a:t>II</a:t>
            </a:r>
            <a:r>
              <a:rPr lang="ru-RU" dirty="0" smtClean="0"/>
              <a:t> степень</a:t>
            </a:r>
          </a:p>
          <a:p>
            <a:pPr>
              <a:buNone/>
            </a:pPr>
            <a:r>
              <a:rPr lang="ru-RU" dirty="0" smtClean="0"/>
              <a:t>3.</a:t>
            </a:r>
            <a:r>
              <a:rPr lang="en-US" dirty="0" smtClean="0"/>
              <a:t>III</a:t>
            </a:r>
            <a:r>
              <a:rPr lang="ru-RU" dirty="0" smtClean="0"/>
              <a:t> степень</a:t>
            </a:r>
          </a:p>
          <a:p>
            <a:pPr>
              <a:buNone/>
            </a:pPr>
            <a:r>
              <a:rPr lang="ru-RU" dirty="0" smtClean="0"/>
              <a:t>4.</a:t>
            </a:r>
            <a:r>
              <a:rPr lang="en-US" dirty="0" smtClean="0"/>
              <a:t>IV</a:t>
            </a:r>
            <a:r>
              <a:rPr lang="ru-RU" dirty="0" smtClean="0"/>
              <a:t> степень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степень(</a:t>
            </a:r>
            <a:r>
              <a:rPr lang="ru-RU" dirty="0" smtClean="0"/>
              <a:t>чувство жжения, </a:t>
            </a:r>
            <a:r>
              <a:rPr lang="ru-RU" dirty="0" smtClean="0"/>
              <a:t>покалывание онемение </a:t>
            </a:r>
            <a:r>
              <a:rPr lang="ru-RU" dirty="0" smtClean="0"/>
              <a:t>поражённого </a:t>
            </a:r>
            <a:r>
              <a:rPr lang="ru-RU" dirty="0" smtClean="0"/>
              <a:t>участка, </a:t>
            </a:r>
            <a:r>
              <a:rPr lang="ru-RU" dirty="0" smtClean="0"/>
              <a:t>кожный зуд </a:t>
            </a:r>
            <a:r>
              <a:rPr lang="ru-RU" dirty="0" smtClean="0"/>
              <a:t>, боль)</a:t>
            </a:r>
            <a:endParaRPr lang="ru-RU" dirty="0"/>
          </a:p>
        </p:txBody>
      </p:sp>
      <p:pic>
        <p:nvPicPr>
          <p:cNvPr id="4" name="Содержимое 3" descr="1410961062_Otmorozheniy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3200400" cy="2445106"/>
          </a:xfrm>
        </p:spPr>
      </p:pic>
      <p:pic>
        <p:nvPicPr>
          <p:cNvPr id="5" name="Рисунок 4" descr="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886200"/>
            <a:ext cx="4419600" cy="26896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315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Ожоги и Обморожения</vt:lpstr>
      <vt:lpstr>Ожо́г — повреждение тканей организма, вызванное действием высокой температуры или действием некоторых химических веществ.Различают четыре типа ожогов:</vt:lpstr>
      <vt:lpstr>I степень(покраснение кожи, отёк, боль)</vt:lpstr>
      <vt:lpstr>II степень(появление пузырей, в итоге отслоения  эпидермиса )</vt:lpstr>
      <vt:lpstr>III степень(омертвение кожи с образованием струпа серого или черного цвета)</vt:lpstr>
      <vt:lpstr>IV степень(омертвление и даже обугливание не только кожи, но и глубже лежащих тканей – мышц, сухожилий и даже костей)</vt:lpstr>
      <vt:lpstr>Первая помощь при ожогах</vt:lpstr>
      <vt:lpstr>Обмороже́ние или отмороже́ние -повреждение тканей организма под воздействием низких температур.</vt:lpstr>
      <vt:lpstr>I степень(чувство жжения, покалывание онемение поражённого участка, кожный зуд , боль)</vt:lpstr>
      <vt:lpstr>IIстепень(образование пузырей, побледнение, похолодание, утрата чувствительности)</vt:lpstr>
      <vt:lpstr>III степень(рубцы, пузыри наполнены кровянистым содержимым, дно их сине-багровое, нечувствительное к раздражениям</vt:lpstr>
      <vt:lpstr>IV степень(омертвление не только кожи ,но и всех глубоких тканей, кожа бледная и синюшная,покрыта пузырями, присутствует неприятный запах)</vt:lpstr>
      <vt:lpstr>Первая помощь при обморожениях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WINDOWS-XP</cp:lastModifiedBy>
  <cp:revision>23</cp:revision>
  <dcterms:created xsi:type="dcterms:W3CDTF">2013-08-21T19:17:07Z</dcterms:created>
  <dcterms:modified xsi:type="dcterms:W3CDTF">2015-12-13T14:12:31Z</dcterms:modified>
</cp:coreProperties>
</file>